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1"/>
    <p:sldMasterId id="2147483664" r:id="rId2"/>
    <p:sldMasterId id="2147483671" r:id="rId3"/>
    <p:sldMasterId id="2147483678" r:id="rId4"/>
  </p:sldMasterIdLst>
  <p:notesMasterIdLst>
    <p:notesMasterId r:id="rId27"/>
  </p:notesMasterIdLst>
  <p:sldIdLst>
    <p:sldId id="259" r:id="rId5"/>
    <p:sldId id="267" r:id="rId6"/>
    <p:sldId id="263" r:id="rId7"/>
    <p:sldId id="264" r:id="rId8"/>
    <p:sldId id="262" r:id="rId9"/>
    <p:sldId id="299" r:id="rId10"/>
    <p:sldId id="275" r:id="rId11"/>
    <p:sldId id="292" r:id="rId12"/>
    <p:sldId id="271" r:id="rId13"/>
    <p:sldId id="296" r:id="rId14"/>
    <p:sldId id="290" r:id="rId15"/>
    <p:sldId id="272" r:id="rId16"/>
    <p:sldId id="294" r:id="rId17"/>
    <p:sldId id="270" r:id="rId18"/>
    <p:sldId id="269" r:id="rId19"/>
    <p:sldId id="273" r:id="rId20"/>
    <p:sldId id="283" r:id="rId21"/>
    <p:sldId id="274" r:id="rId22"/>
    <p:sldId id="276" r:id="rId23"/>
    <p:sldId id="295" r:id="rId24"/>
    <p:sldId id="285" r:id="rId25"/>
    <p:sldId id="298"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585" autoAdjust="0"/>
  </p:normalViewPr>
  <p:slideViewPr>
    <p:cSldViewPr snapToGrid="0" snapToObjects="1">
      <p:cViewPr varScale="1">
        <p:scale>
          <a:sx n="61" d="100"/>
          <a:sy n="61" d="100"/>
        </p:scale>
        <p:origin x="165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7FE81C-F9CF-46CA-A392-C2841F80506C}" type="doc">
      <dgm:prSet loTypeId="urn:microsoft.com/office/officeart/2005/8/layout/gear1" loCatId="process" qsTypeId="urn:microsoft.com/office/officeart/2005/8/quickstyle/simple1" qsCatId="simple" csTypeId="urn:microsoft.com/office/officeart/2005/8/colors/accent1_2" csCatId="accent1" phldr="1"/>
      <dgm:spPr/>
    </dgm:pt>
    <dgm:pt modelId="{CFF13760-ACB0-4FBB-AF31-D67E04BBC1B6}">
      <dgm:prSet phldrT="[Text]"/>
      <dgm:spPr/>
      <dgm:t>
        <a:bodyPr/>
        <a:lstStyle/>
        <a:p>
          <a:r>
            <a:rPr lang="en-US" dirty="0" smtClean="0"/>
            <a:t>Agriculture</a:t>
          </a:r>
          <a:endParaRPr lang="en-US" dirty="0"/>
        </a:p>
      </dgm:t>
    </dgm:pt>
    <dgm:pt modelId="{73B6AA7F-C931-40D8-AA51-924C09B30EE6}" type="parTrans" cxnId="{50FE0CD3-6302-46B6-85CF-ABCA8F1AD284}">
      <dgm:prSet/>
      <dgm:spPr/>
      <dgm:t>
        <a:bodyPr/>
        <a:lstStyle/>
        <a:p>
          <a:endParaRPr lang="en-US"/>
        </a:p>
      </dgm:t>
    </dgm:pt>
    <dgm:pt modelId="{2E97DB29-130F-453B-904D-34A08C7CCF80}" type="sibTrans" cxnId="{50FE0CD3-6302-46B6-85CF-ABCA8F1AD284}">
      <dgm:prSet/>
      <dgm:spPr/>
      <dgm:t>
        <a:bodyPr/>
        <a:lstStyle/>
        <a:p>
          <a:endParaRPr lang="en-US"/>
        </a:p>
      </dgm:t>
    </dgm:pt>
    <dgm:pt modelId="{EBBC5DAD-7766-43E5-A6FC-97DC26319FBA}">
      <dgm:prSet phldrT="[Text]"/>
      <dgm:spPr/>
      <dgm:t>
        <a:bodyPr/>
        <a:lstStyle/>
        <a:p>
          <a:r>
            <a:rPr lang="en-US" dirty="0" smtClean="0"/>
            <a:t>R + D</a:t>
          </a:r>
          <a:br>
            <a:rPr lang="en-US" dirty="0" smtClean="0"/>
          </a:br>
          <a:r>
            <a:rPr lang="en-US" dirty="0" smtClean="0"/>
            <a:t>system</a:t>
          </a:r>
          <a:endParaRPr lang="en-US" dirty="0"/>
        </a:p>
      </dgm:t>
    </dgm:pt>
    <dgm:pt modelId="{F5344306-646E-4A67-9B3E-31BB978EB8E6}" type="parTrans" cxnId="{04942CCE-8140-4832-97DE-28FC2C200BC2}">
      <dgm:prSet/>
      <dgm:spPr/>
      <dgm:t>
        <a:bodyPr/>
        <a:lstStyle/>
        <a:p>
          <a:endParaRPr lang="en-US"/>
        </a:p>
      </dgm:t>
    </dgm:pt>
    <dgm:pt modelId="{E92402F3-AA91-4F9D-A00F-7CD05D8DBAE0}" type="sibTrans" cxnId="{04942CCE-8140-4832-97DE-28FC2C200BC2}">
      <dgm:prSet/>
      <dgm:spPr/>
      <dgm:t>
        <a:bodyPr/>
        <a:lstStyle/>
        <a:p>
          <a:endParaRPr lang="en-US"/>
        </a:p>
      </dgm:t>
    </dgm:pt>
    <dgm:pt modelId="{20C639DD-9B20-4C16-8523-25B58EE1C715}">
      <dgm:prSet phldrT="[Text]"/>
      <dgm:spPr>
        <a:solidFill>
          <a:srgbClr val="C00000"/>
        </a:solidFill>
      </dgm:spPr>
      <dgm:t>
        <a:bodyPr/>
        <a:lstStyle/>
        <a:p>
          <a:r>
            <a:rPr lang="en-US" dirty="0" smtClean="0"/>
            <a:t>Donors</a:t>
          </a:r>
          <a:endParaRPr lang="en-US" dirty="0"/>
        </a:p>
      </dgm:t>
    </dgm:pt>
    <dgm:pt modelId="{95AC40D8-29F2-41EF-989E-04E82E8465AD}" type="parTrans" cxnId="{43226B54-4725-4C23-90B8-EAA442E065E6}">
      <dgm:prSet/>
      <dgm:spPr/>
      <dgm:t>
        <a:bodyPr/>
        <a:lstStyle/>
        <a:p>
          <a:endParaRPr lang="en-US"/>
        </a:p>
      </dgm:t>
    </dgm:pt>
    <dgm:pt modelId="{4E942D36-6E61-4A5C-B8F2-FF4B1645BD2F}" type="sibTrans" cxnId="{43226B54-4725-4C23-90B8-EAA442E065E6}">
      <dgm:prSet/>
      <dgm:spPr/>
      <dgm:t>
        <a:bodyPr/>
        <a:lstStyle/>
        <a:p>
          <a:endParaRPr lang="en-US"/>
        </a:p>
      </dgm:t>
    </dgm:pt>
    <dgm:pt modelId="{A05D9F97-3042-4474-B048-59ACFF33D4FD}" type="pres">
      <dgm:prSet presAssocID="{3B7FE81C-F9CF-46CA-A392-C2841F80506C}" presName="composite" presStyleCnt="0">
        <dgm:presLayoutVars>
          <dgm:chMax val="3"/>
          <dgm:animLvl val="lvl"/>
          <dgm:resizeHandles val="exact"/>
        </dgm:presLayoutVars>
      </dgm:prSet>
      <dgm:spPr/>
    </dgm:pt>
    <dgm:pt modelId="{A3B94DBF-29AF-450F-8989-14C3BAEE9184}" type="pres">
      <dgm:prSet presAssocID="{CFF13760-ACB0-4FBB-AF31-D67E04BBC1B6}" presName="gear1" presStyleLbl="node1" presStyleIdx="0" presStyleCnt="3">
        <dgm:presLayoutVars>
          <dgm:chMax val="1"/>
          <dgm:bulletEnabled val="1"/>
        </dgm:presLayoutVars>
      </dgm:prSet>
      <dgm:spPr/>
      <dgm:t>
        <a:bodyPr/>
        <a:lstStyle/>
        <a:p>
          <a:endParaRPr lang="en-US"/>
        </a:p>
      </dgm:t>
    </dgm:pt>
    <dgm:pt modelId="{5BEF1916-AC6A-4604-89DD-C9B3A7021EF3}" type="pres">
      <dgm:prSet presAssocID="{CFF13760-ACB0-4FBB-AF31-D67E04BBC1B6}" presName="gear1srcNode" presStyleLbl="node1" presStyleIdx="0" presStyleCnt="3"/>
      <dgm:spPr/>
      <dgm:t>
        <a:bodyPr/>
        <a:lstStyle/>
        <a:p>
          <a:endParaRPr lang="en-US"/>
        </a:p>
      </dgm:t>
    </dgm:pt>
    <dgm:pt modelId="{97456E85-B5C8-466B-852C-08E569DC3682}" type="pres">
      <dgm:prSet presAssocID="{CFF13760-ACB0-4FBB-AF31-D67E04BBC1B6}" presName="gear1dstNode" presStyleLbl="node1" presStyleIdx="0" presStyleCnt="3"/>
      <dgm:spPr/>
      <dgm:t>
        <a:bodyPr/>
        <a:lstStyle/>
        <a:p>
          <a:endParaRPr lang="en-US"/>
        </a:p>
      </dgm:t>
    </dgm:pt>
    <dgm:pt modelId="{5C5268CD-7073-4DF0-A897-914606E6AC13}" type="pres">
      <dgm:prSet presAssocID="{EBBC5DAD-7766-43E5-A6FC-97DC26319FBA}" presName="gear2" presStyleLbl="node1" presStyleIdx="1" presStyleCnt="3" custLinFactNeighborX="-1250" custLinFactNeighborY="7500">
        <dgm:presLayoutVars>
          <dgm:chMax val="1"/>
          <dgm:bulletEnabled val="1"/>
        </dgm:presLayoutVars>
      </dgm:prSet>
      <dgm:spPr/>
      <dgm:t>
        <a:bodyPr/>
        <a:lstStyle/>
        <a:p>
          <a:endParaRPr lang="en-US"/>
        </a:p>
      </dgm:t>
    </dgm:pt>
    <dgm:pt modelId="{F35B09C1-12D0-4284-B852-92D8B02AB49E}" type="pres">
      <dgm:prSet presAssocID="{EBBC5DAD-7766-43E5-A6FC-97DC26319FBA}" presName="gear2srcNode" presStyleLbl="node1" presStyleIdx="1" presStyleCnt="3"/>
      <dgm:spPr/>
      <dgm:t>
        <a:bodyPr/>
        <a:lstStyle/>
        <a:p>
          <a:endParaRPr lang="en-US"/>
        </a:p>
      </dgm:t>
    </dgm:pt>
    <dgm:pt modelId="{77D115B7-7FF9-49E5-83E6-B3DF9708E7DD}" type="pres">
      <dgm:prSet presAssocID="{EBBC5DAD-7766-43E5-A6FC-97DC26319FBA}" presName="gear2dstNode" presStyleLbl="node1" presStyleIdx="1" presStyleCnt="3"/>
      <dgm:spPr/>
      <dgm:t>
        <a:bodyPr/>
        <a:lstStyle/>
        <a:p>
          <a:endParaRPr lang="en-US"/>
        </a:p>
      </dgm:t>
    </dgm:pt>
    <dgm:pt modelId="{5BE64A04-9E55-4747-9833-362F44EC76FA}" type="pres">
      <dgm:prSet presAssocID="{20C639DD-9B20-4C16-8523-25B58EE1C715}" presName="gear3" presStyleLbl="node1" presStyleIdx="2" presStyleCnt="3"/>
      <dgm:spPr/>
      <dgm:t>
        <a:bodyPr/>
        <a:lstStyle/>
        <a:p>
          <a:endParaRPr lang="en-US"/>
        </a:p>
      </dgm:t>
    </dgm:pt>
    <dgm:pt modelId="{30F7B5BB-AF75-4E75-B89B-CD765BBBE37D}" type="pres">
      <dgm:prSet presAssocID="{20C639DD-9B20-4C16-8523-25B58EE1C715}" presName="gear3tx" presStyleLbl="node1" presStyleIdx="2" presStyleCnt="3">
        <dgm:presLayoutVars>
          <dgm:chMax val="1"/>
          <dgm:bulletEnabled val="1"/>
        </dgm:presLayoutVars>
      </dgm:prSet>
      <dgm:spPr/>
      <dgm:t>
        <a:bodyPr/>
        <a:lstStyle/>
        <a:p>
          <a:endParaRPr lang="en-US"/>
        </a:p>
      </dgm:t>
    </dgm:pt>
    <dgm:pt modelId="{994986E5-CF32-4774-972A-195B2A7485DC}" type="pres">
      <dgm:prSet presAssocID="{20C639DD-9B20-4C16-8523-25B58EE1C715}" presName="gear3srcNode" presStyleLbl="node1" presStyleIdx="2" presStyleCnt="3"/>
      <dgm:spPr/>
      <dgm:t>
        <a:bodyPr/>
        <a:lstStyle/>
        <a:p>
          <a:endParaRPr lang="en-US"/>
        </a:p>
      </dgm:t>
    </dgm:pt>
    <dgm:pt modelId="{601DD4F6-2592-4041-B264-6A36326B69F4}" type="pres">
      <dgm:prSet presAssocID="{20C639DD-9B20-4C16-8523-25B58EE1C715}" presName="gear3dstNode" presStyleLbl="node1" presStyleIdx="2" presStyleCnt="3"/>
      <dgm:spPr/>
      <dgm:t>
        <a:bodyPr/>
        <a:lstStyle/>
        <a:p>
          <a:endParaRPr lang="en-US"/>
        </a:p>
      </dgm:t>
    </dgm:pt>
    <dgm:pt modelId="{6AD039E0-3E43-4BBA-9261-CC03E9B89F30}" type="pres">
      <dgm:prSet presAssocID="{2E97DB29-130F-453B-904D-34A08C7CCF80}" presName="connector1" presStyleLbl="sibTrans2D1" presStyleIdx="0" presStyleCnt="3"/>
      <dgm:spPr/>
      <dgm:t>
        <a:bodyPr/>
        <a:lstStyle/>
        <a:p>
          <a:endParaRPr lang="en-US"/>
        </a:p>
      </dgm:t>
    </dgm:pt>
    <dgm:pt modelId="{0588318E-7172-4EF9-9166-53584FB0947C}" type="pres">
      <dgm:prSet presAssocID="{E92402F3-AA91-4F9D-A00F-7CD05D8DBAE0}" presName="connector2" presStyleLbl="sibTrans2D1" presStyleIdx="1" presStyleCnt="3"/>
      <dgm:spPr/>
      <dgm:t>
        <a:bodyPr/>
        <a:lstStyle/>
        <a:p>
          <a:endParaRPr lang="en-US"/>
        </a:p>
      </dgm:t>
    </dgm:pt>
    <dgm:pt modelId="{AE1DDB3D-08F9-479F-B9A8-32CC6388B0F8}" type="pres">
      <dgm:prSet presAssocID="{4E942D36-6E61-4A5C-B8F2-FF4B1645BD2F}" presName="connector3" presStyleLbl="sibTrans2D1" presStyleIdx="2" presStyleCnt="3"/>
      <dgm:spPr/>
      <dgm:t>
        <a:bodyPr/>
        <a:lstStyle/>
        <a:p>
          <a:endParaRPr lang="en-US"/>
        </a:p>
      </dgm:t>
    </dgm:pt>
  </dgm:ptLst>
  <dgm:cxnLst>
    <dgm:cxn modelId="{09CA94CD-F4DF-41DA-ABA1-93E4584BBE6A}" type="presOf" srcId="{20C639DD-9B20-4C16-8523-25B58EE1C715}" destId="{601DD4F6-2592-4041-B264-6A36326B69F4}" srcOrd="3" destOrd="0" presId="urn:microsoft.com/office/officeart/2005/8/layout/gear1"/>
    <dgm:cxn modelId="{EA8CE9BC-9EA3-4811-8E75-B1D01EA1F1BF}" type="presOf" srcId="{CFF13760-ACB0-4FBB-AF31-D67E04BBC1B6}" destId="{5BEF1916-AC6A-4604-89DD-C9B3A7021EF3}" srcOrd="1" destOrd="0" presId="urn:microsoft.com/office/officeart/2005/8/layout/gear1"/>
    <dgm:cxn modelId="{50FE0CD3-6302-46B6-85CF-ABCA8F1AD284}" srcId="{3B7FE81C-F9CF-46CA-A392-C2841F80506C}" destId="{CFF13760-ACB0-4FBB-AF31-D67E04BBC1B6}" srcOrd="0" destOrd="0" parTransId="{73B6AA7F-C931-40D8-AA51-924C09B30EE6}" sibTransId="{2E97DB29-130F-453B-904D-34A08C7CCF80}"/>
    <dgm:cxn modelId="{FB7ADB74-B9A9-4034-9EE8-8A978A25BCEF}" type="presOf" srcId="{4E942D36-6E61-4A5C-B8F2-FF4B1645BD2F}" destId="{AE1DDB3D-08F9-479F-B9A8-32CC6388B0F8}" srcOrd="0" destOrd="0" presId="urn:microsoft.com/office/officeart/2005/8/layout/gear1"/>
    <dgm:cxn modelId="{EC01B569-ACA7-4A1E-9B87-95B1CAC4C3CD}" type="presOf" srcId="{2E97DB29-130F-453B-904D-34A08C7CCF80}" destId="{6AD039E0-3E43-4BBA-9261-CC03E9B89F30}" srcOrd="0" destOrd="0" presId="urn:microsoft.com/office/officeart/2005/8/layout/gear1"/>
    <dgm:cxn modelId="{DD7C76B9-C118-4367-BB3D-4C219F2E9FA4}" type="presOf" srcId="{20C639DD-9B20-4C16-8523-25B58EE1C715}" destId="{5BE64A04-9E55-4747-9833-362F44EC76FA}" srcOrd="0" destOrd="0" presId="urn:microsoft.com/office/officeart/2005/8/layout/gear1"/>
    <dgm:cxn modelId="{B109FEB5-0F83-4B90-8543-5839ED425AD9}" type="presOf" srcId="{E92402F3-AA91-4F9D-A00F-7CD05D8DBAE0}" destId="{0588318E-7172-4EF9-9166-53584FB0947C}" srcOrd="0" destOrd="0" presId="urn:microsoft.com/office/officeart/2005/8/layout/gear1"/>
    <dgm:cxn modelId="{800C6FE1-09DA-4E52-9E56-E27980CA04B1}" type="presOf" srcId="{EBBC5DAD-7766-43E5-A6FC-97DC26319FBA}" destId="{77D115B7-7FF9-49E5-83E6-B3DF9708E7DD}" srcOrd="2" destOrd="0" presId="urn:microsoft.com/office/officeart/2005/8/layout/gear1"/>
    <dgm:cxn modelId="{092C5782-917D-49DC-B06E-13611865CCF5}" type="presOf" srcId="{3B7FE81C-F9CF-46CA-A392-C2841F80506C}" destId="{A05D9F97-3042-4474-B048-59ACFF33D4FD}" srcOrd="0" destOrd="0" presId="urn:microsoft.com/office/officeart/2005/8/layout/gear1"/>
    <dgm:cxn modelId="{4086EDD2-1C72-4310-8EAA-A0B046C50951}" type="presOf" srcId="{20C639DD-9B20-4C16-8523-25B58EE1C715}" destId="{994986E5-CF32-4774-972A-195B2A7485DC}" srcOrd="2" destOrd="0" presId="urn:microsoft.com/office/officeart/2005/8/layout/gear1"/>
    <dgm:cxn modelId="{85F1D297-66BA-454E-94D3-D8AF5FD7D0C6}" type="presOf" srcId="{CFF13760-ACB0-4FBB-AF31-D67E04BBC1B6}" destId="{A3B94DBF-29AF-450F-8989-14C3BAEE9184}" srcOrd="0" destOrd="0" presId="urn:microsoft.com/office/officeart/2005/8/layout/gear1"/>
    <dgm:cxn modelId="{9F375E8E-36BC-4C67-AADE-52A84D926CBB}" type="presOf" srcId="{EBBC5DAD-7766-43E5-A6FC-97DC26319FBA}" destId="{5C5268CD-7073-4DF0-A897-914606E6AC13}" srcOrd="0" destOrd="0" presId="urn:microsoft.com/office/officeart/2005/8/layout/gear1"/>
    <dgm:cxn modelId="{0A75576C-C2A1-4C78-8817-6733EEDE01C8}" type="presOf" srcId="{CFF13760-ACB0-4FBB-AF31-D67E04BBC1B6}" destId="{97456E85-B5C8-466B-852C-08E569DC3682}" srcOrd="2" destOrd="0" presId="urn:microsoft.com/office/officeart/2005/8/layout/gear1"/>
    <dgm:cxn modelId="{4C7D9AE3-AD31-42A2-BC91-835C448EFC9D}" type="presOf" srcId="{20C639DD-9B20-4C16-8523-25B58EE1C715}" destId="{30F7B5BB-AF75-4E75-B89B-CD765BBBE37D}" srcOrd="1" destOrd="0" presId="urn:microsoft.com/office/officeart/2005/8/layout/gear1"/>
    <dgm:cxn modelId="{43226B54-4725-4C23-90B8-EAA442E065E6}" srcId="{3B7FE81C-F9CF-46CA-A392-C2841F80506C}" destId="{20C639DD-9B20-4C16-8523-25B58EE1C715}" srcOrd="2" destOrd="0" parTransId="{95AC40D8-29F2-41EF-989E-04E82E8465AD}" sibTransId="{4E942D36-6E61-4A5C-B8F2-FF4B1645BD2F}"/>
    <dgm:cxn modelId="{04942CCE-8140-4832-97DE-28FC2C200BC2}" srcId="{3B7FE81C-F9CF-46CA-A392-C2841F80506C}" destId="{EBBC5DAD-7766-43E5-A6FC-97DC26319FBA}" srcOrd="1" destOrd="0" parTransId="{F5344306-646E-4A67-9B3E-31BB978EB8E6}" sibTransId="{E92402F3-AA91-4F9D-A00F-7CD05D8DBAE0}"/>
    <dgm:cxn modelId="{764F7C61-77D2-4242-9976-7E50F29734A6}" type="presOf" srcId="{EBBC5DAD-7766-43E5-A6FC-97DC26319FBA}" destId="{F35B09C1-12D0-4284-B852-92D8B02AB49E}" srcOrd="1" destOrd="0" presId="urn:microsoft.com/office/officeart/2005/8/layout/gear1"/>
    <dgm:cxn modelId="{975A118F-D9A0-4CC5-A77B-DBFF8C64B382}" type="presParOf" srcId="{A05D9F97-3042-4474-B048-59ACFF33D4FD}" destId="{A3B94DBF-29AF-450F-8989-14C3BAEE9184}" srcOrd="0" destOrd="0" presId="urn:microsoft.com/office/officeart/2005/8/layout/gear1"/>
    <dgm:cxn modelId="{73B2CBEB-1FD3-4FC6-A828-21EE179D60BB}" type="presParOf" srcId="{A05D9F97-3042-4474-B048-59ACFF33D4FD}" destId="{5BEF1916-AC6A-4604-89DD-C9B3A7021EF3}" srcOrd="1" destOrd="0" presId="urn:microsoft.com/office/officeart/2005/8/layout/gear1"/>
    <dgm:cxn modelId="{A32FE32D-3CA9-46FE-8D52-F4A082A39AE2}" type="presParOf" srcId="{A05D9F97-3042-4474-B048-59ACFF33D4FD}" destId="{97456E85-B5C8-466B-852C-08E569DC3682}" srcOrd="2" destOrd="0" presId="urn:microsoft.com/office/officeart/2005/8/layout/gear1"/>
    <dgm:cxn modelId="{6BEC3A06-B244-4A91-A42C-5151CCE87F05}" type="presParOf" srcId="{A05D9F97-3042-4474-B048-59ACFF33D4FD}" destId="{5C5268CD-7073-4DF0-A897-914606E6AC13}" srcOrd="3" destOrd="0" presId="urn:microsoft.com/office/officeart/2005/8/layout/gear1"/>
    <dgm:cxn modelId="{F8444C8F-48B5-4945-BC0B-893A5ED84ED1}" type="presParOf" srcId="{A05D9F97-3042-4474-B048-59ACFF33D4FD}" destId="{F35B09C1-12D0-4284-B852-92D8B02AB49E}" srcOrd="4" destOrd="0" presId="urn:microsoft.com/office/officeart/2005/8/layout/gear1"/>
    <dgm:cxn modelId="{19636E5A-05FC-4740-B0C8-1055457D48AD}" type="presParOf" srcId="{A05D9F97-3042-4474-B048-59ACFF33D4FD}" destId="{77D115B7-7FF9-49E5-83E6-B3DF9708E7DD}" srcOrd="5" destOrd="0" presId="urn:microsoft.com/office/officeart/2005/8/layout/gear1"/>
    <dgm:cxn modelId="{A64A10E1-EED6-41CA-AA27-02646AA6CB82}" type="presParOf" srcId="{A05D9F97-3042-4474-B048-59ACFF33D4FD}" destId="{5BE64A04-9E55-4747-9833-362F44EC76FA}" srcOrd="6" destOrd="0" presId="urn:microsoft.com/office/officeart/2005/8/layout/gear1"/>
    <dgm:cxn modelId="{8480270A-C2D4-4DF5-B314-5232E1F34F13}" type="presParOf" srcId="{A05D9F97-3042-4474-B048-59ACFF33D4FD}" destId="{30F7B5BB-AF75-4E75-B89B-CD765BBBE37D}" srcOrd="7" destOrd="0" presId="urn:microsoft.com/office/officeart/2005/8/layout/gear1"/>
    <dgm:cxn modelId="{CBBD3E7E-6446-4B06-8FE7-E281FBE060F1}" type="presParOf" srcId="{A05D9F97-3042-4474-B048-59ACFF33D4FD}" destId="{994986E5-CF32-4774-972A-195B2A7485DC}" srcOrd="8" destOrd="0" presId="urn:microsoft.com/office/officeart/2005/8/layout/gear1"/>
    <dgm:cxn modelId="{78A56915-23E9-4D91-ABF3-38910EA4D247}" type="presParOf" srcId="{A05D9F97-3042-4474-B048-59ACFF33D4FD}" destId="{601DD4F6-2592-4041-B264-6A36326B69F4}" srcOrd="9" destOrd="0" presId="urn:microsoft.com/office/officeart/2005/8/layout/gear1"/>
    <dgm:cxn modelId="{B37E42B1-4601-4A95-9D14-700E8749CE4D}" type="presParOf" srcId="{A05D9F97-3042-4474-B048-59ACFF33D4FD}" destId="{6AD039E0-3E43-4BBA-9261-CC03E9B89F30}" srcOrd="10" destOrd="0" presId="urn:microsoft.com/office/officeart/2005/8/layout/gear1"/>
    <dgm:cxn modelId="{0143B9B6-606B-4AD4-B068-554275E4D832}" type="presParOf" srcId="{A05D9F97-3042-4474-B048-59ACFF33D4FD}" destId="{0588318E-7172-4EF9-9166-53584FB0947C}" srcOrd="11" destOrd="0" presId="urn:microsoft.com/office/officeart/2005/8/layout/gear1"/>
    <dgm:cxn modelId="{F914D107-1E0B-4B7A-A97E-A3825990A09D}" type="presParOf" srcId="{A05D9F97-3042-4474-B048-59ACFF33D4FD}" destId="{AE1DDB3D-08F9-479F-B9A8-32CC6388B0F8}"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94DBF-29AF-450F-8989-14C3BAEE9184}">
      <dsp:nvSpPr>
        <dsp:cNvPr id="0" name=""/>
        <dsp:cNvSpPr/>
      </dsp:nvSpPr>
      <dsp:spPr>
        <a:xfrm>
          <a:off x="2015489" y="1748789"/>
          <a:ext cx="2137410" cy="2137410"/>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Agriculture</a:t>
          </a:r>
          <a:endParaRPr lang="en-US" sz="2000" kern="1200" dirty="0"/>
        </a:p>
      </dsp:txBody>
      <dsp:txXfrm>
        <a:off x="2445203" y="2249467"/>
        <a:ext cx="1277982" cy="1098673"/>
      </dsp:txXfrm>
    </dsp:sp>
    <dsp:sp modelId="{5C5268CD-7073-4DF0-A897-914606E6AC13}">
      <dsp:nvSpPr>
        <dsp:cNvPr id="0" name=""/>
        <dsp:cNvSpPr/>
      </dsp:nvSpPr>
      <dsp:spPr>
        <a:xfrm>
          <a:off x="752474" y="1360170"/>
          <a:ext cx="1554480" cy="155448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R + D</a:t>
          </a:r>
          <a:br>
            <a:rPr lang="en-US" sz="2000" kern="1200" dirty="0" smtClean="0"/>
          </a:br>
          <a:r>
            <a:rPr lang="en-US" sz="2000" kern="1200" dirty="0" smtClean="0"/>
            <a:t>system</a:t>
          </a:r>
          <a:endParaRPr lang="en-US" sz="2000" kern="1200" dirty="0"/>
        </a:p>
      </dsp:txBody>
      <dsp:txXfrm>
        <a:off x="1143819" y="1753880"/>
        <a:ext cx="771790" cy="767060"/>
      </dsp:txXfrm>
    </dsp:sp>
    <dsp:sp modelId="{5BE64A04-9E55-4747-9833-362F44EC76FA}">
      <dsp:nvSpPr>
        <dsp:cNvPr id="0" name=""/>
        <dsp:cNvSpPr/>
      </dsp:nvSpPr>
      <dsp:spPr>
        <a:xfrm rot="20700000">
          <a:off x="1642573" y="171151"/>
          <a:ext cx="1523073" cy="1523073"/>
        </a:xfrm>
        <a:prstGeom prst="gear6">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Donors</a:t>
          </a:r>
          <a:endParaRPr lang="en-US" sz="2000" kern="1200" dirty="0"/>
        </a:p>
      </dsp:txBody>
      <dsp:txXfrm rot="-20700000">
        <a:off x="1976628" y="505205"/>
        <a:ext cx="854964" cy="854964"/>
      </dsp:txXfrm>
    </dsp:sp>
    <dsp:sp modelId="{6AD039E0-3E43-4BBA-9261-CC03E9B89F30}">
      <dsp:nvSpPr>
        <dsp:cNvPr id="0" name=""/>
        <dsp:cNvSpPr/>
      </dsp:nvSpPr>
      <dsp:spPr>
        <a:xfrm>
          <a:off x="1847787" y="1428159"/>
          <a:ext cx="2735884" cy="2735884"/>
        </a:xfrm>
        <a:prstGeom prst="circularArrow">
          <a:avLst>
            <a:gd name="adj1" fmla="val 4687"/>
            <a:gd name="adj2" fmla="val 299029"/>
            <a:gd name="adj3" fmla="val 2508473"/>
            <a:gd name="adj4" fmla="val 1587794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88318E-7172-4EF9-9166-53584FB0947C}">
      <dsp:nvSpPr>
        <dsp:cNvPr id="0" name=""/>
        <dsp:cNvSpPr/>
      </dsp:nvSpPr>
      <dsp:spPr>
        <a:xfrm>
          <a:off x="496610" y="900958"/>
          <a:ext cx="1987791" cy="1987791"/>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1DDB3D-08F9-479F-B9A8-32CC6388B0F8}">
      <dsp:nvSpPr>
        <dsp:cNvPr id="0" name=""/>
        <dsp:cNvSpPr/>
      </dsp:nvSpPr>
      <dsp:spPr>
        <a:xfrm>
          <a:off x="1290270" y="-161136"/>
          <a:ext cx="2143239" cy="2143239"/>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8D9904-6F21-40D2-AC73-5D1EE057FAB4}" type="datetimeFigureOut">
              <a:rPr lang="en-US" smtClean="0"/>
              <a:t>7/10/2016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7E35DB-AC29-4348-A2CE-45681D641BE1}" type="slidenum">
              <a:rPr lang="en-US" smtClean="0"/>
              <a:t>‹#›</a:t>
            </a:fld>
            <a:endParaRPr lang="en-US"/>
          </a:p>
        </p:txBody>
      </p:sp>
    </p:spTree>
    <p:extLst>
      <p:ext uri="{BB962C8B-B14F-4D97-AF65-F5344CB8AC3E}">
        <p14:creationId xmlns:p14="http://schemas.microsoft.com/office/powerpoint/2010/main" val="2785518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Welcome Julio Postigo</a:t>
            </a:r>
          </a:p>
        </p:txBody>
      </p:sp>
      <p:sp>
        <p:nvSpPr>
          <p:cNvPr id="4" name="Slide Number Placeholder 3"/>
          <p:cNvSpPr>
            <a:spLocks noGrp="1"/>
          </p:cNvSpPr>
          <p:nvPr>
            <p:ph type="sldNum" sz="quarter" idx="10"/>
          </p:nvPr>
        </p:nvSpPr>
        <p:spPr/>
        <p:txBody>
          <a:bodyPr/>
          <a:lstStyle/>
          <a:p>
            <a:fld id="{6CD189A3-0317-439F-A545-28DC11285EAB}" type="slidenum">
              <a:rPr lang="en-US" smtClean="0"/>
              <a:t>2</a:t>
            </a:fld>
            <a:endParaRPr lang="en-US"/>
          </a:p>
        </p:txBody>
      </p:sp>
    </p:spTree>
    <p:extLst>
      <p:ext uri="{BB962C8B-B14F-4D97-AF65-F5344CB8AC3E}">
        <p14:creationId xmlns:p14="http://schemas.microsoft.com/office/powerpoint/2010/main" val="1459657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people, culture, beauty of the Andes</a:t>
            </a:r>
          </a:p>
          <a:p>
            <a:r>
              <a:rPr lang="en-US" dirty="0" smtClean="0"/>
              <a:t>The collective</a:t>
            </a:r>
            <a:r>
              <a:rPr lang="en-US" baseline="0" dirty="0" smtClean="0"/>
              <a:t> </a:t>
            </a:r>
            <a:r>
              <a:rPr lang="en-US" dirty="0" smtClean="0"/>
              <a:t>strength</a:t>
            </a:r>
            <a:r>
              <a:rPr lang="en-US" baseline="0" dirty="0" smtClean="0"/>
              <a:t> and creativity of the Andes </a:t>
            </a:r>
            <a:r>
              <a:rPr lang="en-US" baseline="0" dirty="0" err="1" smtClean="0"/>
              <a:t>CoP</a:t>
            </a:r>
            <a:endParaRPr lang="en-US" baseline="0" dirty="0" smtClean="0"/>
          </a:p>
          <a:p>
            <a:r>
              <a:rPr lang="en-US" baseline="0" dirty="0" smtClean="0"/>
              <a:t>The new and old ideas that we are working with to maintain and improve what people value about the Andean agroecosystems</a:t>
            </a:r>
          </a:p>
          <a:p>
            <a:r>
              <a:rPr lang="en-US" baseline="0" dirty="0" smtClean="0">
                <a:sym typeface="Wingdings" panose="05000000000000000000" pitchFamily="2" charset="2"/>
              </a:rPr>
              <a:t> System:  Andean agriculture interacting with the social and technical innovations fueled by the </a:t>
            </a:r>
            <a:r>
              <a:rPr lang="en-US" baseline="0" dirty="0" err="1" smtClean="0">
                <a:sym typeface="Wingdings" panose="05000000000000000000" pitchFamily="2" charset="2"/>
              </a:rPr>
              <a:t>CoP</a:t>
            </a:r>
            <a:endParaRPr lang="en-US" dirty="0"/>
          </a:p>
        </p:txBody>
      </p:sp>
      <p:sp>
        <p:nvSpPr>
          <p:cNvPr id="4" name="Slide Number Placeholder 3"/>
          <p:cNvSpPr>
            <a:spLocks noGrp="1"/>
          </p:cNvSpPr>
          <p:nvPr>
            <p:ph type="sldNum" sz="quarter" idx="10"/>
          </p:nvPr>
        </p:nvSpPr>
        <p:spPr/>
        <p:txBody>
          <a:bodyPr/>
          <a:lstStyle/>
          <a:p>
            <a:fld id="{9A7E35DB-AC29-4348-A2CE-45681D641BE1}" type="slidenum">
              <a:rPr lang="en-US" smtClean="0"/>
              <a:t>3</a:t>
            </a:fld>
            <a:endParaRPr lang="en-US"/>
          </a:p>
        </p:txBody>
      </p:sp>
    </p:spTree>
    <p:extLst>
      <p:ext uri="{BB962C8B-B14F-4D97-AF65-F5344CB8AC3E}">
        <p14:creationId xmlns:p14="http://schemas.microsoft.com/office/powerpoint/2010/main" val="2641627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a:t>
            </a:r>
            <a:r>
              <a:rPr lang="en-US" baseline="0" dirty="0" smtClean="0"/>
              <a:t> are a key component of the program system.  </a:t>
            </a:r>
            <a:r>
              <a:rPr lang="en-US" dirty="0" smtClean="0"/>
              <a:t>Note all these changes for</a:t>
            </a:r>
            <a:r>
              <a:rPr lang="en-US" baseline="0" dirty="0" smtClean="0"/>
              <a:t> the Andes RT</a:t>
            </a:r>
            <a:r>
              <a:rPr lang="en-US" dirty="0" smtClean="0"/>
              <a:t>…</a:t>
            </a:r>
            <a:r>
              <a:rPr lang="en-US" baseline="0" dirty="0" smtClean="0"/>
              <a:t>  Carlos P. passing, Julio K. moving up and out, Julio P. joining, Carlos B. getting thinner…</a:t>
            </a:r>
            <a:br>
              <a:rPr lang="en-US" baseline="0" dirty="0" smtClean="0"/>
            </a:br>
            <a:endParaRPr lang="en-US" baseline="0" dirty="0" smtClean="0"/>
          </a:p>
          <a:p>
            <a:r>
              <a:rPr lang="en-US" baseline="0" dirty="0" smtClean="0"/>
              <a:t>In the Claire photo, the RT is working with Sergio on a systems analysis (</a:t>
            </a:r>
            <a:r>
              <a:rPr lang="en-US" baseline="0" dirty="0" err="1" smtClean="0"/>
              <a:t>ToC</a:t>
            </a:r>
            <a:r>
              <a:rPr lang="en-US" baseline="0" dirty="0" smtClean="0"/>
              <a:t>) of one of the projects.</a:t>
            </a:r>
            <a:endParaRPr lang="en-US" dirty="0"/>
          </a:p>
        </p:txBody>
      </p:sp>
      <p:sp>
        <p:nvSpPr>
          <p:cNvPr id="4" name="Slide Number Placeholder 3"/>
          <p:cNvSpPr>
            <a:spLocks noGrp="1"/>
          </p:cNvSpPr>
          <p:nvPr>
            <p:ph type="sldNum" sz="quarter" idx="10"/>
          </p:nvPr>
        </p:nvSpPr>
        <p:spPr/>
        <p:txBody>
          <a:bodyPr/>
          <a:lstStyle/>
          <a:p>
            <a:fld id="{9A7E35DB-AC29-4348-A2CE-45681D641BE1}" type="slidenum">
              <a:rPr lang="en-US" smtClean="0"/>
              <a:t>4</a:t>
            </a:fld>
            <a:endParaRPr lang="en-US"/>
          </a:p>
        </p:txBody>
      </p:sp>
    </p:spTree>
    <p:extLst>
      <p:ext uri="{BB962C8B-B14F-4D97-AF65-F5344CB8AC3E}">
        <p14:creationId xmlns:p14="http://schemas.microsoft.com/office/powerpoint/2010/main" val="2056352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Andes </a:t>
            </a:r>
            <a:r>
              <a:rPr lang="en-US" dirty="0" err="1" smtClean="0"/>
              <a:t>CoP</a:t>
            </a:r>
            <a:r>
              <a:rPr lang="en-US" dirty="0" smtClean="0"/>
              <a:t> as a part of the larger CCRP system.  The</a:t>
            </a:r>
            <a:r>
              <a:rPr lang="en-US" baseline="0" dirty="0" smtClean="0"/>
              <a:t> whole program learns from your experiments and advances and we’d like to share some developments from the rest of the CCRP with you too.</a:t>
            </a:r>
            <a:endParaRPr lang="en-US" dirty="0"/>
          </a:p>
        </p:txBody>
      </p:sp>
      <p:sp>
        <p:nvSpPr>
          <p:cNvPr id="4" name="Slide Number Placeholder 3"/>
          <p:cNvSpPr>
            <a:spLocks noGrp="1"/>
          </p:cNvSpPr>
          <p:nvPr>
            <p:ph type="sldNum" sz="quarter" idx="10"/>
          </p:nvPr>
        </p:nvSpPr>
        <p:spPr/>
        <p:txBody>
          <a:bodyPr/>
          <a:lstStyle/>
          <a:p>
            <a:fld id="{9A7E35DB-AC29-4348-A2CE-45681D641BE1}" type="slidenum">
              <a:rPr lang="en-US" smtClean="0"/>
              <a:t>5</a:t>
            </a:fld>
            <a:endParaRPr lang="en-US"/>
          </a:p>
        </p:txBody>
      </p:sp>
    </p:spTree>
    <p:extLst>
      <p:ext uri="{BB962C8B-B14F-4D97-AF65-F5344CB8AC3E}">
        <p14:creationId xmlns:p14="http://schemas.microsoft.com/office/powerpoint/2010/main" val="332588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A7E35DB-AC29-4348-A2CE-45681D641BE1}" type="slidenum">
              <a:rPr lang="en-US" smtClean="0"/>
              <a:t>6</a:t>
            </a:fld>
            <a:endParaRPr lang="en-US"/>
          </a:p>
        </p:txBody>
      </p:sp>
    </p:spTree>
    <p:extLst>
      <p:ext uri="{BB962C8B-B14F-4D97-AF65-F5344CB8AC3E}">
        <p14:creationId xmlns:p14="http://schemas.microsoft.com/office/powerpoint/2010/main" val="1757678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are others doing? What’s special about MF/CCRP?</a:t>
            </a:r>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t>7</a:t>
            </a:fld>
            <a:endParaRPr lang="en-US"/>
          </a:p>
        </p:txBody>
      </p:sp>
    </p:spTree>
    <p:extLst>
      <p:ext uri="{BB962C8B-B14F-4D97-AF65-F5344CB8AC3E}">
        <p14:creationId xmlns:p14="http://schemas.microsoft.com/office/powerpoint/2010/main" val="4268900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2-4</a:t>
            </a:r>
            <a:endParaRPr lang="es-EC" dirty="0"/>
          </a:p>
        </p:txBody>
      </p:sp>
      <p:sp>
        <p:nvSpPr>
          <p:cNvPr id="4" name="3 Marcador de número de diapositiva"/>
          <p:cNvSpPr>
            <a:spLocks noGrp="1"/>
          </p:cNvSpPr>
          <p:nvPr>
            <p:ph type="sldNum" sz="quarter" idx="10"/>
          </p:nvPr>
        </p:nvSpPr>
        <p:spPr/>
        <p:txBody>
          <a:bodyPr/>
          <a:lstStyle/>
          <a:p>
            <a:fld id="{19986C6D-F6FA-4B5A-AED1-38A2D0CC9E04}" type="slidenum">
              <a:rPr lang="en-US" smtClean="0"/>
              <a:pPr/>
              <a:t>8</a:t>
            </a:fld>
            <a:endParaRPr lang="en-US" dirty="0"/>
          </a:p>
        </p:txBody>
      </p:sp>
    </p:spTree>
    <p:extLst>
      <p:ext uri="{BB962C8B-B14F-4D97-AF65-F5344CB8AC3E}">
        <p14:creationId xmlns:p14="http://schemas.microsoft.com/office/powerpoint/2010/main" val="1685483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Screen grab of philanthropy</a:t>
            </a:r>
            <a:r>
              <a:rPr lang="en-US" baseline="0" dirty="0" smtClean="0"/>
              <a:t> doc re: SDGs</a:t>
            </a:r>
          </a:p>
          <a:p>
            <a:r>
              <a:rPr lang="en-US" baseline="0" dirty="0" smtClean="0"/>
              <a:t>How and the what </a:t>
            </a:r>
            <a:r>
              <a:rPr lang="en-US" baseline="0" dirty="0" err="1" smtClean="0"/>
              <a:t>imporatn</a:t>
            </a:r>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t>9</a:t>
            </a:fld>
            <a:endParaRPr lang="en-US"/>
          </a:p>
        </p:txBody>
      </p:sp>
    </p:spTree>
    <p:extLst>
      <p:ext uri="{BB962C8B-B14F-4D97-AF65-F5344CB8AC3E}">
        <p14:creationId xmlns:p14="http://schemas.microsoft.com/office/powerpoint/2010/main" val="3633241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Leadership</a:t>
            </a:r>
            <a:r>
              <a:rPr lang="en-US" baseline="0" dirty="0" smtClean="0"/>
              <a:t> and Grants – What do we want to do if anything around SDGs? SDSN is one option.</a:t>
            </a:r>
            <a:endParaRPr lang="en-US" dirty="0" smtClean="0"/>
          </a:p>
        </p:txBody>
      </p:sp>
      <p:sp>
        <p:nvSpPr>
          <p:cNvPr id="4" name="Slide Number Placeholder 3"/>
          <p:cNvSpPr>
            <a:spLocks noGrp="1"/>
          </p:cNvSpPr>
          <p:nvPr>
            <p:ph type="sldNum" sz="quarter" idx="10"/>
          </p:nvPr>
        </p:nvSpPr>
        <p:spPr/>
        <p:txBody>
          <a:bodyPr/>
          <a:lstStyle/>
          <a:p>
            <a:fld id="{6CD189A3-0317-439F-A545-28DC11285EAB}" type="slidenum">
              <a:rPr lang="en-US" smtClean="0"/>
              <a:t>10</a:t>
            </a:fld>
            <a:endParaRPr lang="en-US"/>
          </a:p>
        </p:txBody>
      </p:sp>
    </p:spTree>
    <p:extLst>
      <p:ext uri="{BB962C8B-B14F-4D97-AF65-F5344CB8AC3E}">
        <p14:creationId xmlns:p14="http://schemas.microsoft.com/office/powerpoint/2010/main" val="749580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lot of the SDGs (most or all?) have implications for food, food systems and agricultural development.  The list of n=17 doesn’t really make that very clear, though…</a:t>
            </a:r>
          </a:p>
          <a:p>
            <a:endParaRPr lang="en-US" dirty="0"/>
          </a:p>
        </p:txBody>
      </p:sp>
      <p:sp>
        <p:nvSpPr>
          <p:cNvPr id="4" name="Slide Number Placeholder 3"/>
          <p:cNvSpPr>
            <a:spLocks noGrp="1"/>
          </p:cNvSpPr>
          <p:nvPr>
            <p:ph type="sldNum" sz="quarter" idx="10"/>
          </p:nvPr>
        </p:nvSpPr>
        <p:spPr/>
        <p:txBody>
          <a:bodyPr/>
          <a:lstStyle/>
          <a:p>
            <a:fld id="{9A7E35DB-AC29-4348-A2CE-45681D641BE1}" type="slidenum">
              <a:rPr lang="en-US" smtClean="0"/>
              <a:t>11</a:t>
            </a:fld>
            <a:endParaRPr lang="en-US"/>
          </a:p>
        </p:txBody>
      </p:sp>
    </p:spTree>
    <p:extLst>
      <p:ext uri="{BB962C8B-B14F-4D97-AF65-F5344CB8AC3E}">
        <p14:creationId xmlns:p14="http://schemas.microsoft.com/office/powerpoint/2010/main" val="381055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more helpful to thin</a:t>
            </a:r>
            <a:r>
              <a:rPr lang="en-US" baseline="0" dirty="0" smtClean="0"/>
              <a:t>k of how the pieces fit together.  Here’s </a:t>
            </a:r>
            <a:r>
              <a:rPr lang="en-US" baseline="0" dirty="0" err="1" smtClean="0"/>
              <a:t>Rockstrom’s</a:t>
            </a:r>
            <a:r>
              <a:rPr lang="en-US" baseline="0" dirty="0" smtClean="0"/>
              <a:t> take.</a:t>
            </a:r>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t>12</a:t>
            </a:fld>
            <a:endParaRPr lang="en-US"/>
          </a:p>
        </p:txBody>
      </p:sp>
    </p:spTree>
    <p:extLst>
      <p:ext uri="{BB962C8B-B14F-4D97-AF65-F5344CB8AC3E}">
        <p14:creationId xmlns:p14="http://schemas.microsoft.com/office/powerpoint/2010/main" val="2107741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Define AEI, with a focus on the concept of “intensification” – improving the</a:t>
            </a:r>
            <a:r>
              <a:rPr lang="en-US" sz="1200" baseline="0" dirty="0" smtClean="0"/>
              <a:t> performance of farms and farming systems through the integration of AE principles…  performance being defined subjectively – not just productivity, but nutrition, ecosystems services, cultural services, livelihoods, equity, </a:t>
            </a:r>
            <a:r>
              <a:rPr lang="en-US" sz="1200" baseline="0" dirty="0" err="1" smtClean="0"/>
              <a:t>etc</a:t>
            </a:r>
            <a:r>
              <a:rPr lang="en-US" sz="1200" baseline="0" dirty="0" smtClean="0"/>
              <a:t> etc</a:t>
            </a:r>
            <a:r>
              <a:rPr lang="en-US" sz="1200" baseline="0" dirty="0" smtClean="0"/>
              <a:t>.      Syndrome shift from </a:t>
            </a:r>
            <a:r>
              <a:rPr lang="en-US" sz="1200" baseline="0" dirty="0" err="1" smtClean="0"/>
              <a:t>degerative</a:t>
            </a:r>
            <a:r>
              <a:rPr lang="en-US" sz="1200" baseline="0" dirty="0" smtClean="0"/>
              <a:t>  </a:t>
            </a:r>
            <a:r>
              <a:rPr lang="en-US" sz="1200" baseline="0" dirty="0" smtClean="0">
                <a:sym typeface="Wingdings" panose="05000000000000000000" pitchFamily="2" charset="2"/>
              </a:rPr>
              <a:t> regenerative (both socially and biophysically)</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t>14</a:t>
            </a:fld>
            <a:endParaRPr lang="en-US"/>
          </a:p>
        </p:txBody>
      </p:sp>
    </p:spTree>
    <p:extLst>
      <p:ext uri="{BB962C8B-B14F-4D97-AF65-F5344CB8AC3E}">
        <p14:creationId xmlns:p14="http://schemas.microsoft.com/office/powerpoint/2010/main" val="665628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t>15</a:t>
            </a:fld>
            <a:endParaRPr lang="en-US"/>
          </a:p>
        </p:txBody>
      </p:sp>
    </p:spTree>
    <p:extLst>
      <p:ext uri="{BB962C8B-B14F-4D97-AF65-F5344CB8AC3E}">
        <p14:creationId xmlns:p14="http://schemas.microsoft.com/office/powerpoint/2010/main" val="1865353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Similarly, CCRP grantees</a:t>
            </a:r>
            <a:r>
              <a:rPr lang="en-US" baseline="0" dirty="0" smtClean="0"/>
              <a:t> are diverse and work on a lot of things.  What’s the logic?  How do the pieces fit together?  How can they synergize to affect positive change for people and environments?   That’s why we come together in regional </a:t>
            </a:r>
            <a:r>
              <a:rPr lang="en-US" baseline="0" dirty="0" err="1" smtClean="0"/>
              <a:t>CoPs</a:t>
            </a:r>
            <a:r>
              <a:rPr lang="en-US" baseline="0" dirty="0" smtClean="0"/>
              <a:t>.  The Andes </a:t>
            </a:r>
            <a:r>
              <a:rPr lang="en-US" baseline="0" dirty="0" err="1" smtClean="0"/>
              <a:t>CoP</a:t>
            </a:r>
            <a:r>
              <a:rPr lang="en-US" baseline="0" dirty="0" smtClean="0"/>
              <a:t> is now in its 2</a:t>
            </a:r>
            <a:r>
              <a:rPr lang="en-US" baseline="30000" dirty="0" smtClean="0"/>
              <a:t>nd</a:t>
            </a:r>
            <a:r>
              <a:rPr lang="en-US" baseline="0" dirty="0" smtClean="0"/>
              <a:t> decade and brings us a lot or pride and great ideas.</a:t>
            </a:r>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t>16</a:t>
            </a:fld>
            <a:endParaRPr lang="en-US"/>
          </a:p>
        </p:txBody>
      </p:sp>
    </p:spTree>
    <p:extLst>
      <p:ext uri="{BB962C8B-B14F-4D97-AF65-F5344CB8AC3E}">
        <p14:creationId xmlns:p14="http://schemas.microsoft.com/office/powerpoint/2010/main" val="262814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some tend to look solely</a:t>
            </a:r>
            <a:r>
              <a:rPr lang="en-US" baseline="0" dirty="0" smtClean="0"/>
              <a:t> at productivity or economic benefits, many are finding it makes more sense to consider a wider range of assets that can be used for development, as well as assets that should be valued as outcomes of development.  Include “methodological capital” as an input asset for researchers (formal or farmer)?</a:t>
            </a:r>
            <a:endParaRPr lang="en-US" dirty="0"/>
          </a:p>
        </p:txBody>
      </p:sp>
      <p:sp>
        <p:nvSpPr>
          <p:cNvPr id="4" name="Slide Number Placeholder 3"/>
          <p:cNvSpPr>
            <a:spLocks noGrp="1"/>
          </p:cNvSpPr>
          <p:nvPr>
            <p:ph type="sldNum" sz="quarter" idx="10"/>
          </p:nvPr>
        </p:nvSpPr>
        <p:spPr/>
        <p:txBody>
          <a:bodyPr/>
          <a:lstStyle/>
          <a:p>
            <a:fld id="{9A7E35DB-AC29-4348-A2CE-45681D641BE1}" type="slidenum">
              <a:rPr lang="en-US" smtClean="0"/>
              <a:t>17</a:t>
            </a:fld>
            <a:endParaRPr lang="en-US"/>
          </a:p>
        </p:txBody>
      </p:sp>
    </p:spTree>
    <p:extLst>
      <p:ext uri="{BB962C8B-B14F-4D97-AF65-F5344CB8AC3E}">
        <p14:creationId xmlns:p14="http://schemas.microsoft.com/office/powerpoint/2010/main" val="326921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FRN is an idea from the program that is getting a lot of interest</a:t>
            </a:r>
            <a:r>
              <a:rPr lang="en-US" baseline="0" dirty="0" smtClean="0"/>
              <a:t> both within and outside of CCRP.</a:t>
            </a:r>
            <a:r>
              <a:rPr lang="en-US" dirty="0" smtClean="0"/>
              <a:t/>
            </a:r>
            <a:br>
              <a:rPr lang="en-US" dirty="0" smtClean="0"/>
            </a:br>
            <a:r>
              <a:rPr lang="en-US" dirty="0" smtClean="0"/>
              <a:t>Here’s a sample of projects</a:t>
            </a:r>
            <a:r>
              <a:rPr lang="en-US" baseline="0" dirty="0" smtClean="0"/>
              <a:t>.  We are tracking their development conceptually and practically. Monitoring and refining their potential for impact.  </a:t>
            </a:r>
          </a:p>
          <a:p>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t>18</a:t>
            </a:fld>
            <a:endParaRPr lang="en-US"/>
          </a:p>
        </p:txBody>
      </p:sp>
    </p:spTree>
    <p:extLst>
      <p:ext uri="{BB962C8B-B14F-4D97-AF65-F5344CB8AC3E}">
        <p14:creationId xmlns:p14="http://schemas.microsoft.com/office/powerpoint/2010/main" val="1019882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Jane - Appreciations</a:t>
            </a:r>
          </a:p>
          <a:p>
            <a:r>
              <a:rPr lang="en-US" sz="1200" dirty="0" smtClean="0"/>
              <a:t>CCRP 2015-6</a:t>
            </a:r>
          </a:p>
          <a:p>
            <a:r>
              <a:rPr lang="en-US" sz="1200" dirty="0" smtClean="0"/>
              <a:t>About LM9</a:t>
            </a:r>
          </a:p>
          <a:p>
            <a:r>
              <a:rPr lang="en-US" sz="1200" dirty="0" smtClean="0"/>
              <a:t>Internal Updates</a:t>
            </a:r>
          </a:p>
          <a:p>
            <a:r>
              <a:rPr lang="en-US" sz="1200" dirty="0" smtClean="0"/>
              <a:t>Progress </a:t>
            </a:r>
          </a:p>
          <a:p>
            <a:r>
              <a:rPr lang="en-US" sz="1200" dirty="0" smtClean="0"/>
              <a:t>Priorities</a:t>
            </a:r>
          </a:p>
          <a:p>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t>19</a:t>
            </a:fld>
            <a:endParaRPr lang="en-US"/>
          </a:p>
        </p:txBody>
      </p:sp>
    </p:spTree>
    <p:extLst>
      <p:ext uri="{BB962C8B-B14F-4D97-AF65-F5344CB8AC3E}">
        <p14:creationId xmlns:p14="http://schemas.microsoft.com/office/powerpoint/2010/main" val="1610659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 </a:t>
            </a:r>
            <a:r>
              <a:rPr lang="en-US" baseline="0" dirty="0" smtClean="0"/>
              <a:t>Molly</a:t>
            </a:r>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t>21</a:t>
            </a:fld>
            <a:endParaRPr lang="en-US"/>
          </a:p>
        </p:txBody>
      </p:sp>
    </p:spTree>
    <p:extLst>
      <p:ext uri="{BB962C8B-B14F-4D97-AF65-F5344CB8AC3E}">
        <p14:creationId xmlns:p14="http://schemas.microsoft.com/office/powerpoint/2010/main" val="39896634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5.png"/><Relationship Id="rId1" Type="http://schemas.openxmlformats.org/officeDocument/2006/relationships/slideMaster" Target="../slideMasters/slideMaster3.xml"/><Relationship Id="rId5" Type="http://schemas.openxmlformats.org/officeDocument/2006/relationships/image" Target="../media/image4.emf"/><Relationship Id="rId4" Type="http://schemas.openxmlformats.org/officeDocument/2006/relationships/image" Target="../media/image7.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descr="ImageForGreenPPT_Template_2.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2669357" y="2587249"/>
            <a:ext cx="3414601" cy="1036668"/>
          </a:xfrm>
        </p:spPr>
        <p:txBody>
          <a:bodyPr anchor="t" anchorCtr="0">
            <a:noAutofit/>
          </a:bodyPr>
          <a:lstStyle>
            <a:lvl1pPr indent="0" algn="l">
              <a:defRPr sz="2200" b="0" i="0">
                <a:solidFill>
                  <a:schemeClr val="bg1"/>
                </a:solidFill>
                <a:latin typeface="Times New Roman"/>
                <a:cs typeface="Times New Roman"/>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2669357" y="3812383"/>
            <a:ext cx="3414601" cy="957468"/>
          </a:xfrm>
        </p:spPr>
        <p:txBody>
          <a:bodyPr>
            <a:normAutofit/>
          </a:bodyPr>
          <a:lstStyle>
            <a:lvl1pPr marL="0" indent="0" algn="l">
              <a:buSzPct val="70000"/>
              <a:buFontTx/>
              <a:buNone/>
              <a:defRPr sz="2000" b="0" i="0">
                <a:solidFill>
                  <a:schemeClr val="bg1"/>
                </a:solidFill>
                <a:latin typeface="Times New Roman"/>
                <a:cs typeface="Times New Roman"/>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subtitle/date style</a:t>
            </a:r>
            <a:endParaRPr lang="en-US" dirty="0"/>
          </a:p>
        </p:txBody>
      </p:sp>
      <p:pic>
        <p:nvPicPr>
          <p:cNvPr id="8" name="Picture 7"/>
          <p:cNvPicPr>
            <a:picLocks noChangeAspect="1"/>
          </p:cNvPicPr>
          <p:nvPr userDrawn="1"/>
        </p:nvPicPr>
        <p:blipFill>
          <a:blip r:embed="rId3"/>
          <a:stretch>
            <a:fillRect/>
          </a:stretch>
        </p:blipFill>
        <p:spPr>
          <a:xfrm>
            <a:off x="457582" y="2972476"/>
            <a:ext cx="1817920" cy="900464"/>
          </a:xfrm>
          <a:prstGeom prst="rect">
            <a:avLst/>
          </a:prstGeom>
        </p:spPr>
      </p:pic>
      <p:cxnSp>
        <p:nvCxnSpPr>
          <p:cNvPr id="9" name="Straight Connector 8"/>
          <p:cNvCxnSpPr/>
          <p:nvPr userDrawn="1"/>
        </p:nvCxnSpPr>
        <p:spPr>
          <a:xfrm rot="16200000" flipH="1">
            <a:off x="1125882" y="3439108"/>
            <a:ext cx="2765914" cy="4"/>
          </a:xfrm>
          <a:prstGeom prst="line">
            <a:avLst/>
          </a:prstGeom>
          <a:ln w="12700" cap="flat" cmpd="sng" algn="ctr">
            <a:solidFill>
              <a:schemeClr val="bg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3725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0"/>
            <a:ext cx="9143391" cy="6857543"/>
          </a:xfrm>
          <a:prstGeom prst="rect">
            <a:avLst/>
          </a:prstGeom>
        </p:spPr>
      </p:pic>
      <p:sp>
        <p:nvSpPr>
          <p:cNvPr id="2" name="Title 1"/>
          <p:cNvSpPr>
            <a:spLocks noGrp="1"/>
          </p:cNvSpPr>
          <p:nvPr>
            <p:ph type="ctrTitle"/>
          </p:nvPr>
        </p:nvSpPr>
        <p:spPr>
          <a:xfrm>
            <a:off x="2328332" y="2578655"/>
            <a:ext cx="6400800" cy="810682"/>
          </a:xfrm>
        </p:spPr>
        <p:txBody>
          <a:bodyPr anchor="t" anchorCtr="0">
            <a:normAutofit/>
          </a:bodyPr>
          <a:lstStyle>
            <a:lvl1pPr indent="0" algn="l">
              <a:defRPr sz="3800" b="0" i="0">
                <a:solidFill>
                  <a:schemeClr val="bg1"/>
                </a:solidFill>
                <a:latin typeface="Times New Roman"/>
                <a:cs typeface="Times New Roman"/>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328332" y="3492401"/>
            <a:ext cx="6400800" cy="1752600"/>
          </a:xfrm>
        </p:spPr>
        <p:txBody>
          <a:bodyPr>
            <a:normAutofit/>
          </a:bodyPr>
          <a:lstStyle>
            <a:lvl1pPr marL="457200" indent="-457200" algn="l">
              <a:buSzPct val="70000"/>
              <a:buFontTx/>
              <a:buBlip>
                <a:blip r:embed="rId3"/>
              </a:buBlip>
              <a:defRPr sz="3000" b="0" i="0">
                <a:solidFill>
                  <a:schemeClr val="bg1"/>
                </a:solidFill>
                <a:latin typeface="Times New Roman"/>
                <a:cs typeface="Times New Roman"/>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4"/>
          <a:stretch>
            <a:fillRect/>
          </a:stretch>
        </p:blipFill>
        <p:spPr>
          <a:xfrm>
            <a:off x="-1075268" y="1817159"/>
            <a:ext cx="3403600" cy="2413000"/>
          </a:xfrm>
          <a:prstGeom prst="rect">
            <a:avLst/>
          </a:prstGeom>
        </p:spPr>
      </p:pic>
      <p:pic>
        <p:nvPicPr>
          <p:cNvPr id="11" name="Picture 10"/>
          <p:cNvPicPr>
            <a:picLocks noChangeAspect="1"/>
          </p:cNvPicPr>
          <p:nvPr userDrawn="1"/>
        </p:nvPicPr>
        <p:blipFill>
          <a:blip r:embed="rId5"/>
          <a:stretch>
            <a:fillRect/>
          </a:stretch>
        </p:blipFill>
        <p:spPr>
          <a:xfrm>
            <a:off x="7370232" y="5939367"/>
            <a:ext cx="1358900" cy="673100"/>
          </a:xfrm>
          <a:prstGeom prst="rect">
            <a:avLst/>
          </a:prstGeom>
        </p:spPr>
      </p:pic>
    </p:spTree>
    <p:extLst>
      <p:ext uri="{BB962C8B-B14F-4D97-AF65-F5344CB8AC3E}">
        <p14:creationId xmlns:p14="http://schemas.microsoft.com/office/powerpoint/2010/main" val="1727694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2496275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2570534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236162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1298730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3" name="Picture 12" descr="ImageForBrownPPT_Template_03.jpg"/>
          <p:cNvPicPr>
            <a:picLocks noChangeAspect="1"/>
          </p:cNvPicPr>
          <p:nvPr userDrawn="1"/>
        </p:nvPicPr>
        <p:blipFill>
          <a:blip r:embed="rId2"/>
          <a:stretch>
            <a:fillRect/>
          </a:stretch>
        </p:blipFill>
        <p:spPr>
          <a:xfrm>
            <a:off x="0" y="0"/>
            <a:ext cx="9144000" cy="6858000"/>
          </a:xfrm>
          <a:prstGeom prst="rect">
            <a:avLst/>
          </a:prstGeom>
        </p:spPr>
      </p:pic>
      <p:pic>
        <p:nvPicPr>
          <p:cNvPr id="11" name="Picture 10"/>
          <p:cNvPicPr>
            <a:picLocks noChangeAspect="1"/>
          </p:cNvPicPr>
          <p:nvPr userDrawn="1"/>
        </p:nvPicPr>
        <p:blipFill>
          <a:blip r:embed="rId3"/>
          <a:stretch>
            <a:fillRect/>
          </a:stretch>
        </p:blipFill>
        <p:spPr>
          <a:xfrm>
            <a:off x="457582" y="3101402"/>
            <a:ext cx="1817920" cy="900464"/>
          </a:xfrm>
          <a:prstGeom prst="rect">
            <a:avLst/>
          </a:prstGeom>
        </p:spPr>
      </p:pic>
      <p:sp>
        <p:nvSpPr>
          <p:cNvPr id="12" name="Title 1"/>
          <p:cNvSpPr>
            <a:spLocks noGrp="1"/>
          </p:cNvSpPr>
          <p:nvPr>
            <p:ph type="ctrTitle"/>
          </p:nvPr>
        </p:nvSpPr>
        <p:spPr>
          <a:xfrm>
            <a:off x="2669357" y="2587249"/>
            <a:ext cx="3330948" cy="964385"/>
          </a:xfrm>
        </p:spPr>
        <p:txBody>
          <a:bodyPr anchor="t" anchorCtr="0">
            <a:noAutofit/>
          </a:bodyPr>
          <a:lstStyle>
            <a:lvl1pPr indent="0" algn="l">
              <a:defRPr sz="2200" b="0" i="0">
                <a:solidFill>
                  <a:schemeClr val="bg1"/>
                </a:solidFill>
                <a:latin typeface="Times New Roman"/>
                <a:cs typeface="Times New Roman"/>
              </a:defRPr>
            </a:lvl1pPr>
          </a:lstStyle>
          <a:p>
            <a:r>
              <a:rPr lang="en-US" dirty="0" smtClean="0"/>
              <a:t>Click to edit Master title style</a:t>
            </a:r>
            <a:endParaRPr lang="en-US" dirty="0"/>
          </a:p>
        </p:txBody>
      </p:sp>
      <p:sp>
        <p:nvSpPr>
          <p:cNvPr id="14" name="Subtitle 2"/>
          <p:cNvSpPr>
            <a:spLocks noGrp="1"/>
          </p:cNvSpPr>
          <p:nvPr>
            <p:ph type="subTitle" idx="1" hasCustomPrompt="1"/>
          </p:nvPr>
        </p:nvSpPr>
        <p:spPr>
          <a:xfrm>
            <a:off x="2669356" y="3812383"/>
            <a:ext cx="3330949" cy="872427"/>
          </a:xfrm>
        </p:spPr>
        <p:txBody>
          <a:bodyPr>
            <a:normAutofit/>
          </a:bodyPr>
          <a:lstStyle>
            <a:lvl1pPr marL="0" indent="0" algn="l">
              <a:buSzPct val="70000"/>
              <a:buFontTx/>
              <a:buNone/>
              <a:defRPr sz="2000" b="0" i="0">
                <a:solidFill>
                  <a:schemeClr val="bg1"/>
                </a:solidFill>
                <a:latin typeface="Times New Roman"/>
                <a:cs typeface="Times New Roman"/>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subtitle/date style</a:t>
            </a:r>
            <a:endParaRPr lang="en-US" dirty="0"/>
          </a:p>
        </p:txBody>
      </p:sp>
      <p:cxnSp>
        <p:nvCxnSpPr>
          <p:cNvPr id="5" name="Straight Connector 4"/>
          <p:cNvCxnSpPr/>
          <p:nvPr userDrawn="1"/>
        </p:nvCxnSpPr>
        <p:spPr>
          <a:xfrm rot="16200000" flipH="1">
            <a:off x="1125882" y="3568034"/>
            <a:ext cx="2765914" cy="4"/>
          </a:xfrm>
          <a:prstGeom prst="line">
            <a:avLst/>
          </a:prstGeom>
          <a:ln w="12700" cap="flat" cmpd="sng" algn="ctr">
            <a:solidFill>
              <a:schemeClr val="bg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902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0" y="0"/>
            <a:ext cx="9143391" cy="6857543"/>
          </a:xfrm>
          <a:prstGeom prst="rect">
            <a:avLst/>
          </a:prstGeom>
        </p:spPr>
      </p:pic>
      <p:sp>
        <p:nvSpPr>
          <p:cNvPr id="2" name="Title 1"/>
          <p:cNvSpPr>
            <a:spLocks noGrp="1"/>
          </p:cNvSpPr>
          <p:nvPr>
            <p:ph type="ctrTitle"/>
          </p:nvPr>
        </p:nvSpPr>
        <p:spPr>
          <a:xfrm>
            <a:off x="2328332" y="2609852"/>
            <a:ext cx="6400800" cy="810682"/>
          </a:xfrm>
        </p:spPr>
        <p:txBody>
          <a:bodyPr anchor="t" anchorCtr="0">
            <a:normAutofit/>
          </a:bodyPr>
          <a:lstStyle>
            <a:lvl1pPr indent="0" algn="l">
              <a:defRPr sz="3800" b="0" i="0">
                <a:solidFill>
                  <a:schemeClr val="bg1"/>
                </a:solidFill>
                <a:latin typeface="Times New Roman"/>
                <a:cs typeface="Times New Roman"/>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328332" y="3486332"/>
            <a:ext cx="6400800" cy="1752600"/>
          </a:xfrm>
        </p:spPr>
        <p:txBody>
          <a:bodyPr>
            <a:normAutofit/>
          </a:bodyPr>
          <a:lstStyle>
            <a:lvl1pPr marL="457200" indent="-457200" algn="l">
              <a:buSzPct val="70000"/>
              <a:buFontTx/>
              <a:buBlip>
                <a:blip r:embed="rId3"/>
              </a:buBlip>
              <a:defRPr sz="3000" b="0" i="0">
                <a:solidFill>
                  <a:schemeClr val="bg1"/>
                </a:solidFill>
                <a:latin typeface="Times New Roman"/>
                <a:cs typeface="Times New Roman"/>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4"/>
          <a:stretch>
            <a:fillRect/>
          </a:stretch>
        </p:blipFill>
        <p:spPr>
          <a:xfrm>
            <a:off x="-1075268" y="1817159"/>
            <a:ext cx="3403600" cy="2413000"/>
          </a:xfrm>
          <a:prstGeom prst="rect">
            <a:avLst/>
          </a:prstGeom>
        </p:spPr>
      </p:pic>
      <p:pic>
        <p:nvPicPr>
          <p:cNvPr id="13" name="Picture 12"/>
          <p:cNvPicPr>
            <a:picLocks noChangeAspect="1"/>
          </p:cNvPicPr>
          <p:nvPr userDrawn="1"/>
        </p:nvPicPr>
        <p:blipFill>
          <a:blip r:embed="rId5"/>
          <a:stretch>
            <a:fillRect/>
          </a:stretch>
        </p:blipFill>
        <p:spPr>
          <a:xfrm>
            <a:off x="7370232" y="5939367"/>
            <a:ext cx="1358900" cy="673100"/>
          </a:xfrm>
          <a:prstGeom prst="rect">
            <a:avLst/>
          </a:prstGeom>
        </p:spPr>
      </p:pic>
    </p:spTree>
    <p:extLst>
      <p:ext uri="{BB962C8B-B14F-4D97-AF65-F5344CB8AC3E}">
        <p14:creationId xmlns:p14="http://schemas.microsoft.com/office/powerpoint/2010/main" val="3025643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3155001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5D6C94FF-798C-164D-AF80-1BAACF17BE7C}" type="slidenum">
              <a:rPr lang="en-US" smtClean="0"/>
              <a:pPr/>
              <a:t>‹#›</a:t>
            </a:fld>
            <a:endParaRPr lang="en-US" dirty="0"/>
          </a:p>
        </p:txBody>
      </p:sp>
    </p:spTree>
    <p:extLst>
      <p:ext uri="{BB962C8B-B14F-4D97-AF65-F5344CB8AC3E}">
        <p14:creationId xmlns:p14="http://schemas.microsoft.com/office/powerpoint/2010/main" val="105343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3194815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196217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descr="ImageForGoldPPT_Template_2.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2669356" y="2558102"/>
            <a:ext cx="3414601" cy="1065816"/>
          </a:xfrm>
        </p:spPr>
        <p:txBody>
          <a:bodyPr anchor="t" anchorCtr="0">
            <a:noAutofit/>
          </a:bodyPr>
          <a:lstStyle>
            <a:lvl1pPr indent="0" algn="l">
              <a:defRPr sz="2200" b="0" i="0">
                <a:solidFill>
                  <a:schemeClr val="bg1"/>
                </a:solidFill>
                <a:latin typeface="Times New Roman"/>
                <a:cs typeface="Times New Roman"/>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2669357" y="3812383"/>
            <a:ext cx="3414600" cy="994474"/>
          </a:xfrm>
        </p:spPr>
        <p:txBody>
          <a:bodyPr>
            <a:normAutofit/>
          </a:bodyPr>
          <a:lstStyle>
            <a:lvl1pPr marL="0" indent="0" algn="l">
              <a:buSzPct val="70000"/>
              <a:buFontTx/>
              <a:buNone/>
              <a:defRPr sz="2000" b="0" i="0" baseline="0">
                <a:solidFill>
                  <a:schemeClr val="bg1"/>
                </a:solidFill>
                <a:latin typeface="Times New Roman"/>
                <a:cs typeface="Times New Roman"/>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subtitle/date style</a:t>
            </a:r>
            <a:endParaRPr lang="en-US" dirty="0"/>
          </a:p>
        </p:txBody>
      </p:sp>
      <p:pic>
        <p:nvPicPr>
          <p:cNvPr id="9" name="Picture 8"/>
          <p:cNvPicPr>
            <a:picLocks noChangeAspect="1"/>
          </p:cNvPicPr>
          <p:nvPr userDrawn="1"/>
        </p:nvPicPr>
        <p:blipFill>
          <a:blip r:embed="rId3"/>
          <a:stretch>
            <a:fillRect/>
          </a:stretch>
        </p:blipFill>
        <p:spPr>
          <a:xfrm>
            <a:off x="457582" y="2957266"/>
            <a:ext cx="1817920" cy="900464"/>
          </a:xfrm>
          <a:prstGeom prst="rect">
            <a:avLst/>
          </a:prstGeom>
        </p:spPr>
      </p:pic>
      <p:cxnSp>
        <p:nvCxnSpPr>
          <p:cNvPr id="10" name="Straight Connector 9"/>
          <p:cNvCxnSpPr/>
          <p:nvPr userDrawn="1"/>
        </p:nvCxnSpPr>
        <p:spPr>
          <a:xfrm rot="16200000" flipH="1">
            <a:off x="1125882" y="3423898"/>
            <a:ext cx="2765914" cy="4"/>
          </a:xfrm>
          <a:prstGeom prst="line">
            <a:avLst/>
          </a:prstGeom>
          <a:ln w="12700" cap="flat" cmpd="sng" algn="ctr">
            <a:solidFill>
              <a:schemeClr val="bg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9529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0" y="457"/>
            <a:ext cx="9143391" cy="6857543"/>
          </a:xfrm>
          <a:prstGeom prst="rect">
            <a:avLst/>
          </a:prstGeom>
        </p:spPr>
      </p:pic>
      <p:sp>
        <p:nvSpPr>
          <p:cNvPr id="2" name="Title 1"/>
          <p:cNvSpPr>
            <a:spLocks noGrp="1"/>
          </p:cNvSpPr>
          <p:nvPr>
            <p:ph type="ctrTitle"/>
          </p:nvPr>
        </p:nvSpPr>
        <p:spPr>
          <a:xfrm>
            <a:off x="2328332" y="2609852"/>
            <a:ext cx="6400800" cy="810682"/>
          </a:xfrm>
        </p:spPr>
        <p:txBody>
          <a:bodyPr anchor="t" anchorCtr="0">
            <a:normAutofit/>
          </a:bodyPr>
          <a:lstStyle>
            <a:lvl1pPr indent="0" algn="l">
              <a:defRPr sz="3800" b="0" i="0">
                <a:solidFill>
                  <a:schemeClr val="bg1"/>
                </a:solidFill>
                <a:latin typeface="Times New Roman"/>
                <a:cs typeface="Times New Roman"/>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328332" y="3476710"/>
            <a:ext cx="6400800" cy="1752600"/>
          </a:xfrm>
        </p:spPr>
        <p:txBody>
          <a:bodyPr>
            <a:normAutofit/>
          </a:bodyPr>
          <a:lstStyle>
            <a:lvl1pPr marL="457200" indent="-457200" algn="l">
              <a:buSzPct val="70000"/>
              <a:buFontTx/>
              <a:buBlip>
                <a:blip r:embed="rId3"/>
              </a:buBlip>
              <a:defRPr sz="3000" b="0" i="0">
                <a:solidFill>
                  <a:schemeClr val="bg1"/>
                </a:solidFill>
                <a:latin typeface="Times New Roman"/>
                <a:cs typeface="Times New Roman"/>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4"/>
          <a:stretch>
            <a:fillRect/>
          </a:stretch>
        </p:blipFill>
        <p:spPr>
          <a:xfrm>
            <a:off x="-1075268" y="1817159"/>
            <a:ext cx="3403600" cy="2413000"/>
          </a:xfrm>
          <a:prstGeom prst="rect">
            <a:avLst/>
          </a:prstGeom>
        </p:spPr>
      </p:pic>
      <p:pic>
        <p:nvPicPr>
          <p:cNvPr id="11" name="Picture 10"/>
          <p:cNvPicPr>
            <a:picLocks noChangeAspect="1"/>
          </p:cNvPicPr>
          <p:nvPr userDrawn="1"/>
        </p:nvPicPr>
        <p:blipFill>
          <a:blip r:embed="rId5"/>
          <a:stretch>
            <a:fillRect/>
          </a:stretch>
        </p:blipFill>
        <p:spPr>
          <a:xfrm>
            <a:off x="7370232" y="5939367"/>
            <a:ext cx="1358900" cy="673100"/>
          </a:xfrm>
          <a:prstGeom prst="rect">
            <a:avLst/>
          </a:prstGeom>
        </p:spPr>
      </p:pic>
    </p:spTree>
    <p:extLst>
      <p:ext uri="{BB962C8B-B14F-4D97-AF65-F5344CB8AC3E}">
        <p14:creationId xmlns:p14="http://schemas.microsoft.com/office/powerpoint/2010/main" val="1413932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53855"/>
            <a:ext cx="8229600" cy="976025"/>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199764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53855"/>
            <a:ext cx="8229600" cy="976025"/>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874891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3444704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D6C94FF-798C-164D-AF80-1BAACF17BE7C}" type="slidenum">
              <a:rPr lang="en-US" smtClean="0"/>
              <a:pPr/>
              <a:t>‹#›</a:t>
            </a:fld>
            <a:endParaRPr lang="en-US"/>
          </a:p>
        </p:txBody>
      </p:sp>
    </p:spTree>
    <p:extLst>
      <p:ext uri="{BB962C8B-B14F-4D97-AF65-F5344CB8AC3E}">
        <p14:creationId xmlns:p14="http://schemas.microsoft.com/office/powerpoint/2010/main" val="3641814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p:nvPr userDrawn="1"/>
        </p:nvSpPr>
        <p:spPr>
          <a:xfrm>
            <a:off x="0" y="0"/>
            <a:ext cx="9143391" cy="203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2857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53855"/>
            <a:ext cx="8229600" cy="976025"/>
          </a:xfrm>
        </p:spPr>
        <p:txBody>
          <a:bodyPr/>
          <a:lstStyle/>
          <a:p>
            <a:r>
              <a:rPr lang="en-US" dirty="0" smtClean="0"/>
              <a:t>Click to edit Master title style</a:t>
            </a:r>
            <a:endParaRPr lang="en-US" dirty="0"/>
          </a:p>
        </p:txBody>
      </p:sp>
      <p:sp>
        <p:nvSpPr>
          <p:cNvPr id="3" name="Content Placeholder 2"/>
          <p:cNvSpPr>
            <a:spLocks noGrp="1"/>
          </p:cNvSpPr>
          <p:nvPr>
            <p:ph idx="1"/>
          </p:nvPr>
        </p:nvSpPr>
        <p:spPr>
          <a:solidFill>
            <a:schemeClr val="bg1">
              <a:alpha val="81000"/>
            </a:schemeClr>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p:nvPr userDrawn="1"/>
        </p:nvSpPr>
        <p:spPr>
          <a:xfrm>
            <a:off x="0" y="0"/>
            <a:ext cx="9143391" cy="203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092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63462" y="756745"/>
            <a:ext cx="5565228" cy="773135"/>
          </a:xfrm>
          <a:noFill/>
        </p:spPr>
        <p:txBody>
          <a:bodyPr/>
          <a:lstStyle>
            <a:lvl1pPr>
              <a:defRPr>
                <a:solidFill>
                  <a:schemeClr val="bg1"/>
                </a:solidFill>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3263462" y="5234152"/>
            <a:ext cx="5565228" cy="1387365"/>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3"/>
          <p:cNvSpPr>
            <a:spLocks noGrp="1"/>
          </p:cNvSpPr>
          <p:nvPr>
            <p:ph sz="half" idx="13"/>
          </p:nvPr>
        </p:nvSpPr>
        <p:spPr>
          <a:xfrm>
            <a:off x="3263462" y="3441985"/>
            <a:ext cx="5565228" cy="1387365"/>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3"/>
          <p:cNvSpPr>
            <a:spLocks noGrp="1"/>
          </p:cNvSpPr>
          <p:nvPr>
            <p:ph sz="half" idx="14"/>
          </p:nvPr>
        </p:nvSpPr>
        <p:spPr>
          <a:xfrm>
            <a:off x="3263462" y="1565734"/>
            <a:ext cx="5565228" cy="1387365"/>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74028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79" y="709448"/>
            <a:ext cx="5565228" cy="820432"/>
          </a:xfrm>
          <a:noFill/>
        </p:spPr>
        <p:txBody>
          <a:bodyPr/>
          <a:lstStyle>
            <a:lvl1pPr>
              <a:defRPr>
                <a:solidFill>
                  <a:schemeClr val="bg1"/>
                </a:solidFill>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520243" y="5234152"/>
            <a:ext cx="5565228" cy="1387365"/>
          </a:xfrm>
        </p:spPr>
        <p:txBody>
          <a:bodyPr>
            <a:noAutofit/>
          </a:bodyPr>
          <a:lstStyle>
            <a:lvl1pPr>
              <a:defRPr sz="2000" baseline="0"/>
            </a:lvl1pPr>
            <a:lvl2pPr>
              <a:defRPr sz="1800" baseline="0"/>
            </a:lvl2pPr>
            <a:lvl3pPr>
              <a:defRPr sz="1600" baseline="0"/>
            </a:lvl3pPr>
            <a:lvl4pPr>
              <a:defRPr sz="1400" baseline="0"/>
            </a:lvl4pPr>
            <a:lvl5pPr>
              <a:defRPr sz="1400" baseline="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3"/>
          <p:cNvSpPr>
            <a:spLocks noGrp="1"/>
          </p:cNvSpPr>
          <p:nvPr>
            <p:ph sz="half" idx="13"/>
          </p:nvPr>
        </p:nvSpPr>
        <p:spPr>
          <a:xfrm>
            <a:off x="457179" y="3441985"/>
            <a:ext cx="5565228" cy="1387365"/>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3"/>
          <p:cNvSpPr>
            <a:spLocks noGrp="1"/>
          </p:cNvSpPr>
          <p:nvPr>
            <p:ph sz="half" idx="14"/>
          </p:nvPr>
        </p:nvSpPr>
        <p:spPr>
          <a:xfrm>
            <a:off x="457179" y="1565734"/>
            <a:ext cx="5565228" cy="1387365"/>
          </a:xfrm>
        </p:spPr>
        <p:txBody>
          <a:bodyPr>
            <a:no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544515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609" y="4980557"/>
            <a:ext cx="9143391" cy="1877443"/>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01CF8831-FAA2-4F9B-8B27-677D23A14217}" type="slidenum">
              <a:rPr lang="en-US" smtClean="0"/>
              <a:t>‹#›</a:t>
            </a:fld>
            <a:endParaRPr lang="en-US"/>
          </a:p>
        </p:txBody>
      </p:sp>
      <p:pic>
        <p:nvPicPr>
          <p:cNvPr id="6" name="Picture 5"/>
          <p:cNvPicPr>
            <a:picLocks noChangeAspect="1"/>
          </p:cNvPicPr>
          <p:nvPr/>
        </p:nvPicPr>
        <p:blipFill>
          <a:blip r:embed="rId3"/>
          <a:stretch>
            <a:fillRect/>
          </a:stretch>
        </p:blipFill>
        <p:spPr>
          <a:xfrm>
            <a:off x="7937500" y="6286500"/>
            <a:ext cx="889000" cy="431800"/>
          </a:xfrm>
          <a:prstGeom prst="rect">
            <a:avLst/>
          </a:prstGeom>
        </p:spPr>
      </p:pic>
    </p:spTree>
    <p:extLst>
      <p:ext uri="{BB962C8B-B14F-4D97-AF65-F5344CB8AC3E}">
        <p14:creationId xmlns:p14="http://schemas.microsoft.com/office/powerpoint/2010/main" val="42673781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EEAD7CC-8CE3-44EA-9C40-CF41124F14C5}" type="datetimeFigureOut">
              <a:rPr lang="en-US" smtClean="0"/>
              <a:t>7/10/2016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E3F2734F-8420-4ECD-8FFC-FA8D081D15B5}" type="slidenum">
              <a:rPr lang="en-US" smtClean="0"/>
              <a:t>‹#›</a:t>
            </a:fld>
            <a:endParaRPr lang="en-US"/>
          </a:p>
        </p:txBody>
      </p:sp>
    </p:spTree>
    <p:extLst>
      <p:ext uri="{BB962C8B-B14F-4D97-AF65-F5344CB8AC3E}">
        <p14:creationId xmlns:p14="http://schemas.microsoft.com/office/powerpoint/2010/main" val="17180143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09" y="4980557"/>
            <a:ext cx="9143391" cy="1877443"/>
          </a:xfrm>
          <a:prstGeom prst="rect">
            <a:avLst/>
          </a:prstGeom>
        </p:spPr>
      </p:pic>
      <p:sp>
        <p:nvSpPr>
          <p:cNvPr id="4" name="Slide Number Placeholder 3"/>
          <p:cNvSpPr>
            <a:spLocks noGrp="1"/>
          </p:cNvSpPr>
          <p:nvPr>
            <p:ph type="sldNum" sz="quarter" idx="12"/>
          </p:nvPr>
        </p:nvSpPr>
        <p:spPr/>
        <p:txBody>
          <a:bodyPr/>
          <a:lstStyle/>
          <a:p>
            <a:fld id="{01CF8831-FAA2-4F9B-8B27-677D23A14217}" type="slidenum">
              <a:rPr lang="en-US" smtClean="0"/>
              <a:t>‹#›</a:t>
            </a:fld>
            <a:endParaRPr lang="en-US"/>
          </a:p>
        </p:txBody>
      </p:sp>
      <p:pic>
        <p:nvPicPr>
          <p:cNvPr id="3" name="Picture 2"/>
          <p:cNvPicPr>
            <a:picLocks noChangeAspect="1"/>
          </p:cNvPicPr>
          <p:nvPr/>
        </p:nvPicPr>
        <p:blipFill>
          <a:blip r:embed="rId3"/>
          <a:stretch>
            <a:fillRect/>
          </a:stretch>
        </p:blipFill>
        <p:spPr>
          <a:xfrm>
            <a:off x="7937500" y="6286500"/>
            <a:ext cx="889000" cy="431800"/>
          </a:xfrm>
          <a:prstGeom prst="rect">
            <a:avLst/>
          </a:prstGeom>
        </p:spPr>
      </p:pic>
    </p:spTree>
    <p:extLst>
      <p:ext uri="{BB962C8B-B14F-4D97-AF65-F5344CB8AC3E}">
        <p14:creationId xmlns:p14="http://schemas.microsoft.com/office/powerpoint/2010/main" val="1232153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9.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13.emf"/></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3.emf"/><Relationship Id="rId4" Type="http://schemas.openxmlformats.org/officeDocument/2006/relationships/slideLayout" Target="../slideLayouts/slideLayout22.xml"/><Relationship Id="rId9" Type="http://schemas.openxmlformats.org/officeDocument/2006/relationships/image" Target="../media/image1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8"/>
          <a:stretch>
            <a:fillRect/>
          </a:stretch>
        </p:blipFill>
        <p:spPr>
          <a:xfrm>
            <a:off x="0" y="6217963"/>
            <a:ext cx="9143391" cy="640037"/>
          </a:xfrm>
          <a:prstGeom prst="rect">
            <a:avLst/>
          </a:prstGeom>
        </p:spPr>
      </p:pic>
      <p:sp>
        <p:nvSpPr>
          <p:cNvPr id="2" name="Title Placeholder 1"/>
          <p:cNvSpPr>
            <a:spLocks noGrp="1"/>
          </p:cNvSpPr>
          <p:nvPr>
            <p:ph type="title"/>
          </p:nvPr>
        </p:nvSpPr>
        <p:spPr>
          <a:xfrm>
            <a:off x="457200" y="274638"/>
            <a:ext cx="8229600" cy="122637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861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457200" y="5763684"/>
            <a:ext cx="2133600" cy="365125"/>
          </a:xfrm>
          <a:prstGeom prst="rect">
            <a:avLst/>
          </a:prstGeom>
        </p:spPr>
        <p:txBody>
          <a:bodyPr vert="horz" lIns="91440" tIns="45720" rIns="91440" bIns="45720" rtlCol="0" anchor="ctr"/>
          <a:lstStyle>
            <a:lvl1pPr algn="l">
              <a:defRPr sz="1200" b="1" i="0">
                <a:solidFill>
                  <a:schemeClr val="tx1"/>
                </a:solidFill>
                <a:latin typeface="Arial"/>
                <a:cs typeface="Arial"/>
              </a:defRPr>
            </a:lvl1pPr>
          </a:lstStyle>
          <a:p>
            <a:fld id="{5D6C94FF-798C-164D-AF80-1BAACF17BE7C}" type="slidenum">
              <a:rPr lang="en-US" smtClean="0"/>
              <a:pPr/>
              <a:t>‹#›</a:t>
            </a:fld>
            <a:endParaRPr lang="en-US" dirty="0"/>
          </a:p>
        </p:txBody>
      </p:sp>
      <p:sp>
        <p:nvSpPr>
          <p:cNvPr id="13" name="Rectangle 12"/>
          <p:cNvSpPr/>
          <p:nvPr userDrawn="1"/>
        </p:nvSpPr>
        <p:spPr>
          <a:xfrm>
            <a:off x="609" y="0"/>
            <a:ext cx="9143391" cy="2032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7161844"/>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Lst>
  <p:txStyles>
    <p:titleStyle>
      <a:lvl1pPr algn="l" defTabSz="457200" rtl="0" eaLnBrk="1" latinLnBrk="0" hangingPunct="1">
        <a:spcBef>
          <a:spcPct val="0"/>
        </a:spcBef>
        <a:buNone/>
        <a:defRPr sz="3200" b="0" i="0" kern="1200" cap="none">
          <a:solidFill>
            <a:schemeClr val="tx1"/>
          </a:solidFill>
          <a:latin typeface="Times New Roman"/>
          <a:ea typeface="+mj-ea"/>
          <a:cs typeface="Times New Roman"/>
        </a:defRPr>
      </a:lvl1pPr>
    </p:titleStyle>
    <p:bodyStyle>
      <a:lvl1pPr marL="342900" indent="-342900" algn="l" defTabSz="457200" rtl="0" eaLnBrk="1" latinLnBrk="0" hangingPunct="1">
        <a:spcBef>
          <a:spcPct val="20000"/>
        </a:spcBef>
        <a:buSzPct val="100000"/>
        <a:buFontTx/>
        <a:buBlip>
          <a:blip r:embed="rId9"/>
        </a:buBlip>
        <a:defRPr sz="2400" kern="1200">
          <a:solidFill>
            <a:schemeClr val="tx2"/>
          </a:solidFill>
          <a:latin typeface="Arial"/>
          <a:ea typeface="+mn-ea"/>
          <a:cs typeface="Arial"/>
        </a:defRPr>
      </a:lvl1pPr>
      <a:lvl2pPr marL="742950" indent="-285750" algn="l" defTabSz="457200" rtl="0" eaLnBrk="1" latinLnBrk="0" hangingPunct="1">
        <a:spcBef>
          <a:spcPct val="20000"/>
        </a:spcBef>
        <a:buSzPct val="100000"/>
        <a:buFontTx/>
        <a:buBlip>
          <a:blip r:embed="rId9"/>
        </a:buBlip>
        <a:defRPr sz="2000" kern="1200">
          <a:solidFill>
            <a:schemeClr val="tx2"/>
          </a:solidFill>
          <a:latin typeface="Arial"/>
          <a:ea typeface="+mn-ea"/>
          <a:cs typeface="Arial"/>
        </a:defRPr>
      </a:lvl2pPr>
      <a:lvl3pPr marL="1143000" indent="-228600" algn="l" defTabSz="457200" rtl="0" eaLnBrk="1" latinLnBrk="0" hangingPunct="1">
        <a:spcBef>
          <a:spcPct val="20000"/>
        </a:spcBef>
        <a:buSzPct val="100000"/>
        <a:buFontTx/>
        <a:buBlip>
          <a:blip r:embed="rId9"/>
        </a:buBlip>
        <a:defRPr sz="1800" kern="1200">
          <a:solidFill>
            <a:schemeClr val="tx2"/>
          </a:solidFill>
          <a:latin typeface="Arial"/>
          <a:ea typeface="+mn-ea"/>
          <a:cs typeface="Arial"/>
        </a:defRPr>
      </a:lvl3pPr>
      <a:lvl4pPr marL="1600200" indent="-228600" algn="l" defTabSz="457200" rtl="0" eaLnBrk="1" latinLnBrk="0" hangingPunct="1">
        <a:spcBef>
          <a:spcPct val="20000"/>
        </a:spcBef>
        <a:buSzPct val="100000"/>
        <a:buFontTx/>
        <a:buBlip>
          <a:blip r:embed="rId9"/>
        </a:buBlip>
        <a:defRPr sz="1600" kern="1200">
          <a:solidFill>
            <a:schemeClr val="tx2"/>
          </a:solidFill>
          <a:latin typeface="Arial"/>
          <a:ea typeface="+mn-ea"/>
          <a:cs typeface="Arial"/>
        </a:defRPr>
      </a:lvl4pPr>
      <a:lvl5pPr marL="2057400" indent="-228600" algn="l" defTabSz="457200" rtl="0" eaLnBrk="1" latinLnBrk="0" hangingPunct="1">
        <a:spcBef>
          <a:spcPct val="20000"/>
        </a:spcBef>
        <a:buSzPct val="100000"/>
        <a:buFontTx/>
        <a:buBlip>
          <a:blip r:embed="rId9"/>
        </a:buBlip>
        <a:defRPr sz="1600" kern="1200">
          <a:solidFill>
            <a:schemeClr val="tx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8"/>
          <a:stretch>
            <a:fillRect/>
          </a:stretch>
        </p:blipFill>
        <p:spPr>
          <a:xfrm>
            <a:off x="0" y="6230154"/>
            <a:ext cx="9143391" cy="627846"/>
          </a:xfrm>
          <a:prstGeom prst="rect">
            <a:avLst/>
          </a:prstGeom>
        </p:spPr>
      </p:pic>
      <p:sp>
        <p:nvSpPr>
          <p:cNvPr id="2" name="Title Placeholder 1"/>
          <p:cNvSpPr>
            <a:spLocks noGrp="1"/>
          </p:cNvSpPr>
          <p:nvPr>
            <p:ph type="title"/>
          </p:nvPr>
        </p:nvSpPr>
        <p:spPr>
          <a:xfrm>
            <a:off x="457200" y="274638"/>
            <a:ext cx="8229600" cy="124562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860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457200" y="5763684"/>
            <a:ext cx="2133600" cy="365125"/>
          </a:xfrm>
          <a:prstGeom prst="rect">
            <a:avLst/>
          </a:prstGeom>
        </p:spPr>
        <p:txBody>
          <a:bodyPr vert="horz" lIns="91440" tIns="45720" rIns="91440" bIns="45720" rtlCol="0" anchor="ctr"/>
          <a:lstStyle>
            <a:lvl1pPr algn="l">
              <a:defRPr sz="1200" b="1" i="0">
                <a:solidFill>
                  <a:schemeClr val="tx1"/>
                </a:solidFill>
                <a:latin typeface="Arial"/>
                <a:cs typeface="Arial"/>
              </a:defRPr>
            </a:lvl1pPr>
          </a:lstStyle>
          <a:p>
            <a:fld id="{5D6C94FF-798C-164D-AF80-1BAACF17BE7C}" type="slidenum">
              <a:rPr lang="en-US" smtClean="0"/>
              <a:pPr/>
              <a:t>‹#›</a:t>
            </a:fld>
            <a:endParaRPr lang="en-US" dirty="0"/>
          </a:p>
        </p:txBody>
      </p:sp>
      <p:sp>
        <p:nvSpPr>
          <p:cNvPr id="13" name="Rectangle 12"/>
          <p:cNvSpPr/>
          <p:nvPr userDrawn="1"/>
        </p:nvSpPr>
        <p:spPr>
          <a:xfrm>
            <a:off x="609" y="0"/>
            <a:ext cx="9143391" cy="203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350061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Lst>
  <p:txStyles>
    <p:titleStyle>
      <a:lvl1pPr algn="l" defTabSz="457200" rtl="0" eaLnBrk="1" latinLnBrk="0" hangingPunct="1">
        <a:spcBef>
          <a:spcPct val="0"/>
        </a:spcBef>
        <a:buNone/>
        <a:defRPr sz="3200" b="0" i="0" kern="1200" cap="none">
          <a:solidFill>
            <a:schemeClr val="tx1"/>
          </a:solidFill>
          <a:latin typeface="Times New Roman"/>
          <a:ea typeface="+mj-ea"/>
          <a:cs typeface="Times New Roman"/>
        </a:defRPr>
      </a:lvl1pPr>
    </p:titleStyle>
    <p:bodyStyle>
      <a:lvl1pPr marL="342900" indent="-342900" algn="l" defTabSz="457200" rtl="0" eaLnBrk="1" latinLnBrk="0" hangingPunct="1">
        <a:spcBef>
          <a:spcPct val="20000"/>
        </a:spcBef>
        <a:buSzPct val="100000"/>
        <a:buFontTx/>
        <a:buBlip>
          <a:blip r:embed="rId9"/>
        </a:buBlip>
        <a:defRPr sz="2400" kern="1200">
          <a:solidFill>
            <a:schemeClr val="tx2"/>
          </a:solidFill>
          <a:latin typeface="Arial"/>
          <a:ea typeface="+mn-ea"/>
          <a:cs typeface="Arial"/>
        </a:defRPr>
      </a:lvl1pPr>
      <a:lvl2pPr marL="742950" indent="-285750" algn="l" defTabSz="457200" rtl="0" eaLnBrk="1" latinLnBrk="0" hangingPunct="1">
        <a:spcBef>
          <a:spcPct val="20000"/>
        </a:spcBef>
        <a:buSzPct val="100000"/>
        <a:buFontTx/>
        <a:buBlip>
          <a:blip r:embed="rId9"/>
        </a:buBlip>
        <a:defRPr sz="2000" kern="1200">
          <a:solidFill>
            <a:schemeClr val="tx2"/>
          </a:solidFill>
          <a:latin typeface="Arial"/>
          <a:ea typeface="+mn-ea"/>
          <a:cs typeface="Arial"/>
        </a:defRPr>
      </a:lvl2pPr>
      <a:lvl3pPr marL="1143000" indent="-228600" algn="l" defTabSz="457200" rtl="0" eaLnBrk="1" latinLnBrk="0" hangingPunct="1">
        <a:spcBef>
          <a:spcPct val="20000"/>
        </a:spcBef>
        <a:buSzPct val="100000"/>
        <a:buFontTx/>
        <a:buBlip>
          <a:blip r:embed="rId9"/>
        </a:buBlip>
        <a:defRPr sz="1800" kern="1200">
          <a:solidFill>
            <a:schemeClr val="tx2"/>
          </a:solidFill>
          <a:latin typeface="Arial"/>
          <a:ea typeface="+mn-ea"/>
          <a:cs typeface="Arial"/>
        </a:defRPr>
      </a:lvl3pPr>
      <a:lvl4pPr marL="1600200" indent="-228600" algn="l" defTabSz="457200" rtl="0" eaLnBrk="1" latinLnBrk="0" hangingPunct="1">
        <a:spcBef>
          <a:spcPct val="20000"/>
        </a:spcBef>
        <a:buSzPct val="100000"/>
        <a:buFontTx/>
        <a:buBlip>
          <a:blip r:embed="rId9"/>
        </a:buBlip>
        <a:defRPr sz="1600" kern="1200">
          <a:solidFill>
            <a:schemeClr val="tx2"/>
          </a:solidFill>
          <a:latin typeface="Arial"/>
          <a:ea typeface="+mn-ea"/>
          <a:cs typeface="Arial"/>
        </a:defRPr>
      </a:lvl4pPr>
      <a:lvl5pPr marL="2057400" indent="-228600" algn="l" defTabSz="457200" rtl="0" eaLnBrk="1" latinLnBrk="0" hangingPunct="1">
        <a:spcBef>
          <a:spcPct val="20000"/>
        </a:spcBef>
        <a:buSzPct val="100000"/>
        <a:buFontTx/>
        <a:buBlip>
          <a:blip r:embed="rId9"/>
        </a:buBlip>
        <a:defRPr sz="1600" kern="1200">
          <a:solidFill>
            <a:schemeClr val="tx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8"/>
          <a:stretch>
            <a:fillRect/>
          </a:stretch>
        </p:blipFill>
        <p:spPr>
          <a:xfrm>
            <a:off x="0" y="6224058"/>
            <a:ext cx="9143391" cy="633942"/>
          </a:xfrm>
          <a:prstGeom prst="rect">
            <a:avLst/>
          </a:prstGeom>
        </p:spPr>
      </p:pic>
      <p:sp>
        <p:nvSpPr>
          <p:cNvPr id="2" name="Title Placeholder 1"/>
          <p:cNvSpPr>
            <a:spLocks noGrp="1"/>
          </p:cNvSpPr>
          <p:nvPr>
            <p:ph type="title"/>
          </p:nvPr>
        </p:nvSpPr>
        <p:spPr>
          <a:xfrm>
            <a:off x="457200" y="553855"/>
            <a:ext cx="8229600" cy="966403"/>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860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457200" y="5763684"/>
            <a:ext cx="2133600" cy="365125"/>
          </a:xfrm>
          <a:prstGeom prst="rect">
            <a:avLst/>
          </a:prstGeom>
        </p:spPr>
        <p:txBody>
          <a:bodyPr vert="horz" lIns="91440" tIns="45720" rIns="91440" bIns="45720" rtlCol="0" anchor="ctr"/>
          <a:lstStyle>
            <a:lvl1pPr algn="l">
              <a:defRPr sz="1200" b="1" i="0">
                <a:solidFill>
                  <a:schemeClr val="tx1"/>
                </a:solidFill>
                <a:latin typeface="Arial"/>
                <a:cs typeface="Arial"/>
              </a:defRPr>
            </a:lvl1pPr>
          </a:lstStyle>
          <a:p>
            <a:fld id="{5D6C94FF-798C-164D-AF80-1BAACF17BE7C}" type="slidenum">
              <a:rPr lang="en-US" smtClean="0"/>
              <a:pPr/>
              <a:t>‹#›</a:t>
            </a:fld>
            <a:endParaRPr lang="en-US" dirty="0"/>
          </a:p>
        </p:txBody>
      </p:sp>
      <p:sp>
        <p:nvSpPr>
          <p:cNvPr id="13" name="Rectangle 12"/>
          <p:cNvSpPr/>
          <p:nvPr userDrawn="1"/>
        </p:nvSpPr>
        <p:spPr>
          <a:xfrm>
            <a:off x="0" y="0"/>
            <a:ext cx="9143391" cy="203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090370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Lst>
  <p:txStyles>
    <p:titleStyle>
      <a:lvl1pPr algn="l" defTabSz="457200" rtl="0" eaLnBrk="1" latinLnBrk="0" hangingPunct="1">
        <a:spcBef>
          <a:spcPct val="0"/>
        </a:spcBef>
        <a:buNone/>
        <a:defRPr sz="3200" b="0" i="0" kern="1200" cap="none">
          <a:solidFill>
            <a:schemeClr val="tx1"/>
          </a:solidFill>
          <a:latin typeface="Times New Roman"/>
          <a:ea typeface="+mj-ea"/>
          <a:cs typeface="Times New Roman"/>
        </a:defRPr>
      </a:lvl1pPr>
    </p:titleStyle>
    <p:bodyStyle>
      <a:lvl1pPr marL="342900" indent="-342900" algn="l" defTabSz="457200" rtl="0" eaLnBrk="1" latinLnBrk="0" hangingPunct="1">
        <a:spcBef>
          <a:spcPct val="20000"/>
        </a:spcBef>
        <a:buSzPct val="100000"/>
        <a:buFontTx/>
        <a:buBlip>
          <a:blip r:embed="rId9"/>
        </a:buBlip>
        <a:defRPr sz="2400" kern="1200">
          <a:solidFill>
            <a:schemeClr val="tx2"/>
          </a:solidFill>
          <a:latin typeface="Arial"/>
          <a:ea typeface="+mn-ea"/>
          <a:cs typeface="Arial"/>
        </a:defRPr>
      </a:lvl1pPr>
      <a:lvl2pPr marL="742950" indent="-285750" algn="l" defTabSz="457200" rtl="0" eaLnBrk="1" latinLnBrk="0" hangingPunct="1">
        <a:spcBef>
          <a:spcPct val="20000"/>
        </a:spcBef>
        <a:buSzPct val="100000"/>
        <a:buFontTx/>
        <a:buBlip>
          <a:blip r:embed="rId9"/>
        </a:buBlip>
        <a:defRPr sz="2000" kern="1200">
          <a:solidFill>
            <a:schemeClr val="tx2"/>
          </a:solidFill>
          <a:latin typeface="Arial"/>
          <a:ea typeface="+mn-ea"/>
          <a:cs typeface="Arial"/>
        </a:defRPr>
      </a:lvl2pPr>
      <a:lvl3pPr marL="1143000" indent="-228600" algn="l" defTabSz="457200" rtl="0" eaLnBrk="1" latinLnBrk="0" hangingPunct="1">
        <a:spcBef>
          <a:spcPct val="20000"/>
        </a:spcBef>
        <a:buSzPct val="100000"/>
        <a:buFontTx/>
        <a:buBlip>
          <a:blip r:embed="rId9"/>
        </a:buBlip>
        <a:defRPr sz="1800" kern="1200">
          <a:solidFill>
            <a:schemeClr val="tx2"/>
          </a:solidFill>
          <a:latin typeface="Arial"/>
          <a:ea typeface="+mn-ea"/>
          <a:cs typeface="Arial"/>
        </a:defRPr>
      </a:lvl3pPr>
      <a:lvl4pPr marL="1600200" indent="-228600" algn="l" defTabSz="457200" rtl="0" eaLnBrk="1" latinLnBrk="0" hangingPunct="1">
        <a:spcBef>
          <a:spcPct val="20000"/>
        </a:spcBef>
        <a:buSzPct val="100000"/>
        <a:buFontTx/>
        <a:buBlip>
          <a:blip r:embed="rId9"/>
        </a:buBlip>
        <a:defRPr sz="1600" kern="1200">
          <a:solidFill>
            <a:schemeClr val="tx2"/>
          </a:solidFill>
          <a:latin typeface="Arial"/>
          <a:ea typeface="+mn-ea"/>
          <a:cs typeface="Arial"/>
        </a:defRPr>
      </a:lvl4pPr>
      <a:lvl5pPr marL="2057400" indent="-228600" algn="l" defTabSz="457200" rtl="0" eaLnBrk="1" latinLnBrk="0" hangingPunct="1">
        <a:spcBef>
          <a:spcPct val="20000"/>
        </a:spcBef>
        <a:buSzPct val="100000"/>
        <a:buFontTx/>
        <a:buBlip>
          <a:blip r:embed="rId9"/>
        </a:buBlip>
        <a:defRPr sz="1600" kern="1200">
          <a:solidFill>
            <a:schemeClr val="tx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53855"/>
            <a:ext cx="8229600" cy="966403"/>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860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457200" y="5763684"/>
            <a:ext cx="2133600" cy="365125"/>
          </a:xfrm>
          <a:prstGeom prst="rect">
            <a:avLst/>
          </a:prstGeom>
        </p:spPr>
        <p:txBody>
          <a:bodyPr vert="horz" lIns="91440" tIns="45720" rIns="91440" bIns="45720" rtlCol="0" anchor="ctr"/>
          <a:lstStyle>
            <a:lvl1pPr algn="l">
              <a:defRPr sz="1200" b="1" i="0">
                <a:solidFill>
                  <a:schemeClr val="tx1"/>
                </a:solidFill>
                <a:latin typeface="Arial"/>
                <a:cs typeface="Arial"/>
              </a:defRPr>
            </a:lvl1pPr>
          </a:lstStyle>
          <a:p>
            <a:fld id="{5D6C94FF-798C-164D-AF80-1BAACF17BE7C}" type="slidenum">
              <a:rPr lang="en-US" smtClean="0"/>
              <a:pPr/>
              <a:t>‹#›</a:t>
            </a:fld>
            <a:endParaRPr lang="en-US" dirty="0"/>
          </a:p>
        </p:txBody>
      </p:sp>
    </p:spTree>
    <p:extLst>
      <p:ext uri="{BB962C8B-B14F-4D97-AF65-F5344CB8AC3E}">
        <p14:creationId xmlns:p14="http://schemas.microsoft.com/office/powerpoint/2010/main" val="4285911093"/>
      </p:ext>
    </p:extLst>
  </p:cSld>
  <p:clrMap bg1="lt1" tx1="dk1" bg2="lt2" tx2="dk2" accent1="accent1" accent2="accent2" accent3="accent3" accent4="accent4" accent5="accent5" accent6="accent6" hlink="hlink" folHlink="folHlink"/>
  <p:sldLayoutIdLst>
    <p:sldLayoutId id="2147483683" r:id="rId1"/>
    <p:sldLayoutId id="2147483681" r:id="rId2"/>
    <p:sldLayoutId id="2147483682" r:id="rId3"/>
    <p:sldLayoutId id="2147483684" r:id="rId4"/>
    <p:sldLayoutId id="2147483686" r:id="rId5"/>
    <p:sldLayoutId id="2147483687" r:id="rId6"/>
    <p:sldLayoutId id="2147483688" r:id="rId7"/>
  </p:sldLayoutIdLst>
  <p:txStyles>
    <p:titleStyle>
      <a:lvl1pPr algn="l" defTabSz="457200" rtl="0" eaLnBrk="1" latinLnBrk="0" hangingPunct="1">
        <a:spcBef>
          <a:spcPct val="0"/>
        </a:spcBef>
        <a:buNone/>
        <a:defRPr sz="3200" b="0" i="0" kern="1200" cap="none">
          <a:solidFill>
            <a:schemeClr val="bg1"/>
          </a:solidFill>
          <a:latin typeface="Times New Roman"/>
          <a:ea typeface="+mj-ea"/>
          <a:cs typeface="Times New Roman"/>
        </a:defRPr>
      </a:lvl1pPr>
    </p:titleStyle>
    <p:bodyStyle>
      <a:lvl1pPr marL="342900" indent="-342900" algn="l" defTabSz="457200" rtl="0" eaLnBrk="1" latinLnBrk="0" hangingPunct="1">
        <a:spcBef>
          <a:spcPct val="20000"/>
        </a:spcBef>
        <a:buSzPct val="100000"/>
        <a:buFontTx/>
        <a:buBlip>
          <a:blip r:embed="rId10"/>
        </a:buBlip>
        <a:defRPr sz="2400" kern="1200">
          <a:solidFill>
            <a:schemeClr val="tx2"/>
          </a:solidFill>
          <a:latin typeface="Arial"/>
          <a:ea typeface="+mn-ea"/>
          <a:cs typeface="Arial"/>
        </a:defRPr>
      </a:lvl1pPr>
      <a:lvl2pPr marL="742950" indent="-285750" algn="l" defTabSz="457200" rtl="0" eaLnBrk="1" latinLnBrk="0" hangingPunct="1">
        <a:spcBef>
          <a:spcPct val="20000"/>
        </a:spcBef>
        <a:buSzPct val="100000"/>
        <a:buFontTx/>
        <a:buBlip>
          <a:blip r:embed="rId10"/>
        </a:buBlip>
        <a:defRPr sz="2000" kern="1200">
          <a:solidFill>
            <a:schemeClr val="tx2"/>
          </a:solidFill>
          <a:latin typeface="Arial"/>
          <a:ea typeface="+mn-ea"/>
          <a:cs typeface="Arial"/>
        </a:defRPr>
      </a:lvl2pPr>
      <a:lvl3pPr marL="1143000" indent="-228600" algn="l" defTabSz="457200" rtl="0" eaLnBrk="1" latinLnBrk="0" hangingPunct="1">
        <a:spcBef>
          <a:spcPct val="20000"/>
        </a:spcBef>
        <a:buSzPct val="100000"/>
        <a:buFontTx/>
        <a:buBlip>
          <a:blip r:embed="rId10"/>
        </a:buBlip>
        <a:defRPr sz="1800" kern="1200">
          <a:solidFill>
            <a:schemeClr val="tx2"/>
          </a:solidFill>
          <a:latin typeface="Arial"/>
          <a:ea typeface="+mn-ea"/>
          <a:cs typeface="Arial"/>
        </a:defRPr>
      </a:lvl3pPr>
      <a:lvl4pPr marL="1600200" indent="-228600" algn="l" defTabSz="457200" rtl="0" eaLnBrk="1" latinLnBrk="0" hangingPunct="1">
        <a:spcBef>
          <a:spcPct val="20000"/>
        </a:spcBef>
        <a:buSzPct val="100000"/>
        <a:buFontTx/>
        <a:buBlip>
          <a:blip r:embed="rId10"/>
        </a:buBlip>
        <a:defRPr sz="1600" kern="1200">
          <a:solidFill>
            <a:schemeClr val="tx2"/>
          </a:solidFill>
          <a:latin typeface="Arial"/>
          <a:ea typeface="+mn-ea"/>
          <a:cs typeface="Arial"/>
        </a:defRPr>
      </a:lvl4pPr>
      <a:lvl5pPr marL="2057400" indent="-228600" algn="l" defTabSz="457200" rtl="0" eaLnBrk="1" latinLnBrk="0" hangingPunct="1">
        <a:spcBef>
          <a:spcPct val="20000"/>
        </a:spcBef>
        <a:buSzPct val="100000"/>
        <a:buFontTx/>
        <a:buBlip>
          <a:blip r:embed="rId10"/>
        </a:buBlip>
        <a:defRPr sz="1600" kern="1200">
          <a:solidFill>
            <a:schemeClr val="tx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xml"/><Relationship Id="rId1" Type="http://schemas.openxmlformats.org/officeDocument/2006/relationships/slideLayout" Target="../slideLayouts/slideLayout21.xml"/><Relationship Id="rId5" Type="http://schemas.openxmlformats.org/officeDocument/2006/relationships/image" Target="../media/image24.jpeg"/><Relationship Id="rId4" Type="http://schemas.openxmlformats.org/officeDocument/2006/relationships/image" Target="../media/image23.jpeg"/></Relationships>
</file>

<file path=ppt/slides/_rels/slide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33.tmp"/></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2.tmp"/><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3.tmp"/><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3600" dirty="0" smtClean="0"/>
              <a:t>CdP-12 </a:t>
            </a:r>
            <a:r>
              <a:rPr lang="en-US" sz="3600" dirty="0"/>
              <a:t>Andes</a:t>
            </a:r>
          </a:p>
        </p:txBody>
      </p:sp>
      <p:sp>
        <p:nvSpPr>
          <p:cNvPr id="5" name="Subtitle 4"/>
          <p:cNvSpPr>
            <a:spLocks noGrp="1"/>
          </p:cNvSpPr>
          <p:nvPr>
            <p:ph type="subTitle" idx="1"/>
          </p:nvPr>
        </p:nvSpPr>
        <p:spPr/>
        <p:txBody>
          <a:bodyPr/>
          <a:lstStyle/>
          <a:p>
            <a:r>
              <a:rPr lang="en-US" dirty="0"/>
              <a:t/>
            </a:r>
            <a:br>
              <a:rPr lang="en-US" dirty="0"/>
            </a:br>
            <a:r>
              <a:rPr lang="en-US" dirty="0" smtClean="0"/>
              <a:t>10 Julio </a:t>
            </a:r>
            <a:r>
              <a:rPr lang="en-US" dirty="0"/>
              <a:t>2016 </a:t>
            </a:r>
          </a:p>
        </p:txBody>
      </p:sp>
    </p:spTree>
    <p:extLst>
      <p:ext uri="{BB962C8B-B14F-4D97-AF65-F5344CB8AC3E}">
        <p14:creationId xmlns:p14="http://schemas.microsoft.com/office/powerpoint/2010/main" val="14477279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344" y="325956"/>
            <a:ext cx="8380405" cy="1297468"/>
          </a:xfrm>
        </p:spPr>
        <p:txBody>
          <a:bodyPr/>
          <a:lstStyle/>
          <a:p>
            <a:r>
              <a:rPr lang="en-US" dirty="0" err="1" smtClean="0"/>
              <a:t>Agradacimientos</a:t>
            </a:r>
            <a:endParaRPr lang="en-US" dirty="0"/>
          </a:p>
        </p:txBody>
      </p:sp>
      <p:sp>
        <p:nvSpPr>
          <p:cNvPr id="3" name="Content Placeholder 2"/>
          <p:cNvSpPr>
            <a:spLocks noGrp="1"/>
          </p:cNvSpPr>
          <p:nvPr>
            <p:ph sz="half" idx="1"/>
          </p:nvPr>
        </p:nvSpPr>
        <p:spPr>
          <a:xfrm>
            <a:off x="466344" y="1376454"/>
            <a:ext cx="4038600" cy="1752599"/>
          </a:xfrm>
        </p:spPr>
        <p:txBody>
          <a:bodyPr>
            <a:normAutofit/>
          </a:bodyPr>
          <a:lstStyle/>
          <a:p>
            <a:r>
              <a:rPr lang="en-US" dirty="0" smtClean="0"/>
              <a:t>Thanks for being here</a:t>
            </a:r>
          </a:p>
          <a:p>
            <a:r>
              <a:rPr lang="en-US" dirty="0" smtClean="0"/>
              <a:t>Thanks to our organizers</a:t>
            </a:r>
          </a:p>
          <a:p>
            <a:pPr marL="0" indent="0" algn="ctr">
              <a:buNone/>
            </a:pPr>
            <a:endParaRPr lang="en-US" dirty="0" smtClean="0"/>
          </a:p>
          <a:p>
            <a:pPr lvl="1"/>
            <a:endParaRPr lang="en-US" sz="1800" dirty="0" smtClean="0"/>
          </a:p>
        </p:txBody>
      </p:sp>
      <p:sp>
        <p:nvSpPr>
          <p:cNvPr id="4" name="AutoShape 2" descr="Image result for gracias thank you"/>
          <p:cNvSpPr>
            <a:spLocks noChangeAspect="1" noChangeArrowheads="1"/>
          </p:cNvSpPr>
          <p:nvPr/>
        </p:nvSpPr>
        <p:spPr bwMode="auto">
          <a:xfrm>
            <a:off x="853440" y="3927065"/>
            <a:ext cx="201168" cy="20116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4" descr="https://bayareacaps.files.wordpress.com/2014/10/thanks.png?w=640&amp;h=400"/>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05400" y="4333875"/>
            <a:ext cx="4038600" cy="252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520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8772" y="437621"/>
            <a:ext cx="5565228" cy="773135"/>
          </a:xfrm>
        </p:spPr>
        <p:txBody>
          <a:bodyPr/>
          <a:lstStyle/>
          <a:p>
            <a:r>
              <a:rPr lang="en-US" dirty="0" err="1"/>
              <a:t>Algunos</a:t>
            </a:r>
            <a:r>
              <a:rPr lang="en-US" dirty="0"/>
              <a:t> </a:t>
            </a:r>
            <a:r>
              <a:rPr lang="en-US" dirty="0" err="1"/>
              <a:t>reconocimientos</a:t>
            </a:r>
            <a:r>
              <a:rPr lang="en-US" dirty="0"/>
              <a:t>…</a:t>
            </a:r>
          </a:p>
        </p:txBody>
      </p:sp>
      <p:pic>
        <p:nvPicPr>
          <p:cNvPr id="10" name="Content Placeholder 9"/>
          <p:cNvPicPr>
            <a:picLocks noGrp="1" noChangeAspect="1"/>
          </p:cNvPicPr>
          <p:nvPr>
            <p:ph sz="half" idx="13"/>
          </p:nvPr>
        </p:nvPicPr>
        <p:blipFill>
          <a:blip r:embed="rId3" cstate="print">
            <a:extLst>
              <a:ext uri="{28A0092B-C50C-407E-A947-70E740481C1C}">
                <a14:useLocalDpi xmlns:a14="http://schemas.microsoft.com/office/drawing/2010/main" val="0"/>
              </a:ext>
            </a:extLst>
          </a:blip>
          <a:stretch>
            <a:fillRect/>
          </a:stretch>
        </p:blipFill>
        <p:spPr>
          <a:xfrm>
            <a:off x="5960985" y="2605032"/>
            <a:ext cx="2535484" cy="1900829"/>
          </a:xfrm>
          <a:prstGeom prst="rect">
            <a:avLst/>
          </a:prstGeom>
        </p:spPr>
      </p:pic>
      <p:pic>
        <p:nvPicPr>
          <p:cNvPr id="11" name="Content Placeholder 10"/>
          <p:cNvPicPr>
            <a:picLocks noGrp="1" noChangeAspect="1"/>
          </p:cNvPicPr>
          <p:nvPr>
            <p:ph sz="half" idx="14"/>
          </p:nvPr>
        </p:nvPicPr>
        <p:blipFill>
          <a:blip r:embed="rId4" cstate="print">
            <a:extLst>
              <a:ext uri="{28A0092B-C50C-407E-A947-70E740481C1C}">
                <a14:useLocalDpi xmlns:a14="http://schemas.microsoft.com/office/drawing/2010/main" val="0"/>
              </a:ext>
            </a:extLst>
          </a:blip>
          <a:stretch>
            <a:fillRect/>
          </a:stretch>
        </p:blipFill>
        <p:spPr>
          <a:xfrm>
            <a:off x="3709148" y="1327315"/>
            <a:ext cx="1799830" cy="2397390"/>
          </a:xfrm>
          <a:prstGeom prst="rect">
            <a:avLst/>
          </a:prstGeom>
        </p:spPr>
      </p:pic>
      <p:pic>
        <p:nvPicPr>
          <p:cNvPr id="12" name="Content Placeholder 11"/>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3468925" y="4730254"/>
            <a:ext cx="2774283" cy="1843056"/>
          </a:xfrm>
          <a:prstGeom prst="rect">
            <a:avLst/>
          </a:prstGeom>
        </p:spPr>
      </p:pic>
    </p:spTree>
    <p:extLst>
      <p:ext uri="{BB962C8B-B14F-4D97-AF65-F5344CB8AC3E}">
        <p14:creationId xmlns:p14="http://schemas.microsoft.com/office/powerpoint/2010/main" val="1726630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Equipo</a:t>
            </a:r>
            <a:r>
              <a:rPr lang="en-US" dirty="0" smtClean="0"/>
              <a:t> regional</a:t>
            </a:r>
            <a:endParaRPr lang="en-US" dirty="0"/>
          </a:p>
        </p:txBody>
      </p:sp>
      <p:pic>
        <p:nvPicPr>
          <p:cNvPr id="6" name="Content Placeholder 5"/>
          <p:cNvPicPr>
            <a:picLocks noGrp="1" noChangeAspect="1"/>
          </p:cNvPicPr>
          <p:nvPr>
            <p:ph sz="half" idx="14"/>
          </p:nvPr>
        </p:nvPicPr>
        <p:blipFill rotWithShape="1">
          <a:blip r:embed="rId3">
            <a:extLst>
              <a:ext uri="{28A0092B-C50C-407E-A947-70E740481C1C}">
                <a14:useLocalDpi xmlns:a14="http://schemas.microsoft.com/office/drawing/2010/main" val="0"/>
              </a:ext>
            </a:extLst>
          </a:blip>
          <a:srcRect r="22922" b="2267"/>
          <a:stretch/>
        </p:blipFill>
        <p:spPr>
          <a:xfrm>
            <a:off x="3534718" y="1236091"/>
            <a:ext cx="2390593" cy="2273411"/>
          </a:xfrm>
          <a:prstGeom prst="rect">
            <a:avLst/>
          </a:prstGeom>
        </p:spPr>
      </p:pic>
      <p:pic>
        <p:nvPicPr>
          <p:cNvPr id="7" name="Picture 2" descr="http://ccrp.org/sites/default/files/styles/traditional_thumbnail/public/staff/postigo_pic.jpg?itok=3D0LH3CI"/>
          <p:cNvPicPr>
            <a:picLocks noGrp="1" noChangeAspect="1" noChangeArrowheads="1"/>
          </p:cNvPicPr>
          <p:nvPr>
            <p:ph sz="half" idx="13"/>
          </p:nvPr>
        </p:nvPicPr>
        <p:blipFill>
          <a:blip r:embed="rId4">
            <a:extLst>
              <a:ext uri="{28A0092B-C50C-407E-A947-70E740481C1C}">
                <a14:useLocalDpi xmlns:a14="http://schemas.microsoft.com/office/drawing/2010/main" val="0"/>
              </a:ext>
            </a:extLst>
          </a:blip>
          <a:srcRect/>
          <a:stretch>
            <a:fillRect/>
          </a:stretch>
        </p:blipFill>
        <p:spPr bwMode="auto">
          <a:xfrm>
            <a:off x="1393167" y="2769721"/>
            <a:ext cx="1639362" cy="19516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Image result for Julio kalazich chile"/>
          <p:cNvPicPr>
            <a:picLocks noGrp="1" noChangeAspect="1" noChangeArrowheads="1"/>
          </p:cNvPicPr>
          <p:nvPr>
            <p:ph sz="half" idx="2"/>
          </p:nvPr>
        </p:nvPicPr>
        <p:blipFill rotWithShape="1">
          <a:blip r:embed="rId5">
            <a:extLst>
              <a:ext uri="{28A0092B-C50C-407E-A947-70E740481C1C}">
                <a14:useLocalDpi xmlns:a14="http://schemas.microsoft.com/office/drawing/2010/main" val="0"/>
              </a:ext>
            </a:extLst>
          </a:blip>
          <a:srcRect t="7492" b="6794"/>
          <a:stretch/>
        </p:blipFill>
        <p:spPr bwMode="auto">
          <a:xfrm>
            <a:off x="7581943" y="2769721"/>
            <a:ext cx="1420907" cy="16238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ccrp.org/sites/default/files/styles/traditional_thumbnail/public/staff/barahona_carlos.jpg?itok=rUZ--I_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34718" y="4066273"/>
            <a:ext cx="1610306" cy="2147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319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CdP-11 </a:t>
            </a:r>
            <a:r>
              <a:rPr lang="en-US" dirty="0" smtClean="0"/>
              <a:t>Andes</a:t>
            </a:r>
            <a:endParaRPr lang="en-US" dirty="0"/>
          </a:p>
        </p:txBody>
      </p:sp>
      <p:sp>
        <p:nvSpPr>
          <p:cNvPr id="3" name="Content Placeholder 2"/>
          <p:cNvSpPr>
            <a:spLocks noGrp="1"/>
          </p:cNvSpPr>
          <p:nvPr>
            <p:ph idx="1"/>
          </p:nvPr>
        </p:nvSpPr>
        <p:spPr>
          <a:xfrm>
            <a:off x="377781" y="4815595"/>
            <a:ext cx="5376843" cy="1725432"/>
          </a:xfrm>
        </p:spPr>
        <p:txBody>
          <a:bodyPr/>
          <a:lstStyle/>
          <a:p>
            <a:r>
              <a:rPr lang="en-US" dirty="0" smtClean="0"/>
              <a:t>McKnight, program updates</a:t>
            </a:r>
            <a:endParaRPr lang="en-US" dirty="0"/>
          </a:p>
          <a:p>
            <a:r>
              <a:rPr lang="en-US" dirty="0"/>
              <a:t>Towards AEI</a:t>
            </a:r>
          </a:p>
          <a:p>
            <a:r>
              <a:rPr lang="en-US" dirty="0"/>
              <a:t>Towards innovative R+D systems</a:t>
            </a:r>
          </a:p>
          <a:p>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0186" y="455972"/>
            <a:ext cx="5273040" cy="3805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le 5"/>
          <p:cNvSpPr/>
          <p:nvPr/>
        </p:nvSpPr>
        <p:spPr>
          <a:xfrm>
            <a:off x="4786489" y="1862032"/>
            <a:ext cx="1380884" cy="1366590"/>
          </a:xfrm>
          <a:prstGeom prst="round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84360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331" y="460173"/>
            <a:ext cx="6122079" cy="593144"/>
          </a:xfrm>
        </p:spPr>
      </p:pic>
      <p:sp>
        <p:nvSpPr>
          <p:cNvPr id="4" name="Content Placeholder 3"/>
          <p:cNvSpPr>
            <a:spLocks noGrp="1"/>
          </p:cNvSpPr>
          <p:nvPr>
            <p:ph sz="half" idx="13"/>
          </p:nvPr>
        </p:nvSpPr>
        <p:spPr>
          <a:xfrm>
            <a:off x="2828260" y="1488558"/>
            <a:ext cx="6000430" cy="4657061"/>
          </a:xfrm>
        </p:spPr>
        <p:txBody>
          <a:bodyPr vert="horz" lIns="91440" tIns="45720" rIns="91440" bIns="45720" rtlCol="0" anchor="t">
            <a:noAutofit/>
          </a:bodyPr>
          <a:lstStyle/>
          <a:p>
            <a:r>
              <a:rPr lang="en-US" sz="2800" dirty="0" smtClean="0"/>
              <a:t>Systems Perspective (see Strategic </a:t>
            </a:r>
            <a:r>
              <a:rPr lang="en-US" sz="2800" dirty="0"/>
              <a:t>F</a:t>
            </a:r>
            <a:r>
              <a:rPr lang="en-US" sz="2800" dirty="0" smtClean="0"/>
              <a:t>ramework -www.mcknight.org)</a:t>
            </a:r>
            <a:endParaRPr lang="en-US" sz="2800" dirty="0"/>
          </a:p>
          <a:p>
            <a:endParaRPr lang="en-US" sz="2800" dirty="0" smtClean="0"/>
          </a:p>
          <a:p>
            <a:r>
              <a:rPr lang="en-US" sz="2800" dirty="0" smtClean="0"/>
              <a:t>Adaptive Action and Emergent Learning </a:t>
            </a:r>
          </a:p>
          <a:p>
            <a:endParaRPr lang="en-US" sz="2800" dirty="0"/>
          </a:p>
          <a:p>
            <a:r>
              <a:rPr lang="en-US" sz="2800" dirty="0" smtClean="0"/>
              <a:t>Impact Investing  to align investments with grantmaking</a:t>
            </a:r>
          </a:p>
          <a:p>
            <a:endParaRPr lang="en-US" dirty="0"/>
          </a:p>
        </p:txBody>
      </p:sp>
    </p:spTree>
    <p:extLst>
      <p:ext uri="{BB962C8B-B14F-4D97-AF65-F5344CB8AC3E}">
        <p14:creationId xmlns:p14="http://schemas.microsoft.com/office/powerpoint/2010/main" val="36625360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Donor ecology</a:t>
            </a:r>
            <a:endParaRPr lang="en-US" dirty="0"/>
          </a:p>
        </p:txBody>
      </p:sp>
      <p:graphicFrame>
        <p:nvGraphicFramePr>
          <p:cNvPr id="3" name="Diagram 2"/>
          <p:cNvGraphicFramePr/>
          <p:nvPr>
            <p:extLst>
              <p:ext uri="{D42A27DB-BD31-4B8C-83A1-F6EECF244321}">
                <p14:modId xmlns:p14="http://schemas.microsoft.com/office/powerpoint/2010/main" val="2472410263"/>
              </p:ext>
            </p:extLst>
          </p:nvPr>
        </p:nvGraphicFramePr>
        <p:xfrm>
          <a:off x="3465688" y="19756"/>
          <a:ext cx="44196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69333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120135" y="2695206"/>
            <a:ext cx="3707426" cy="1569661"/>
            <a:chOff x="6750328" y="2358907"/>
            <a:chExt cx="4943235" cy="2092880"/>
          </a:xfrm>
        </p:grpSpPr>
        <p:sp>
          <p:nvSpPr>
            <p:cNvPr id="5" name="TextBox 4"/>
            <p:cNvSpPr txBox="1"/>
            <p:nvPr/>
          </p:nvSpPr>
          <p:spPr>
            <a:xfrm>
              <a:off x="7081780" y="3132756"/>
              <a:ext cx="2153924" cy="1107996"/>
            </a:xfrm>
            <a:prstGeom prst="rect">
              <a:avLst/>
            </a:prstGeom>
            <a:noFill/>
          </p:spPr>
          <p:txBody>
            <a:bodyPr wrap="square" rtlCol="0">
              <a:spAutoFit/>
            </a:bodyPr>
            <a:lstStyle/>
            <a:p>
              <a:pPr lvl="0" defTabSz="914400" eaLnBrk="0" fontAlgn="base" hangingPunct="0">
                <a:spcBef>
                  <a:spcPct val="0"/>
                </a:spcBef>
                <a:spcAft>
                  <a:spcPct val="0"/>
                </a:spcAft>
              </a:pPr>
              <a:r>
                <a:rPr lang="es-EC" altLang="en-US" sz="1600" b="1" dirty="0" smtClean="0">
                  <a:latin typeface="Arial Unicode MS" panose="020B0604020202020204" pitchFamily="34" charset="-128"/>
                </a:rPr>
                <a:t>La intensificación agroecológico</a:t>
              </a:r>
              <a:endParaRPr lang="es-EC" altLang="en-US" sz="3600" b="1" dirty="0">
                <a:latin typeface="Arial" panose="020B0604020202020204" pitchFamily="34" charset="0"/>
              </a:endParaRPr>
            </a:p>
          </p:txBody>
        </p:sp>
        <p:grpSp>
          <p:nvGrpSpPr>
            <p:cNvPr id="23" name="Group 22"/>
            <p:cNvGrpSpPr/>
            <p:nvPr/>
          </p:nvGrpSpPr>
          <p:grpSpPr>
            <a:xfrm>
              <a:off x="6750328" y="2358907"/>
              <a:ext cx="4943235" cy="2092880"/>
              <a:chOff x="7044650" y="1160733"/>
              <a:chExt cx="6590978" cy="2790505"/>
            </a:xfrm>
          </p:grpSpPr>
          <p:sp>
            <p:nvSpPr>
              <p:cNvPr id="9" name="Freeform 8"/>
              <p:cNvSpPr/>
              <p:nvPr/>
            </p:nvSpPr>
            <p:spPr>
              <a:xfrm>
                <a:off x="7044650" y="1899821"/>
                <a:ext cx="3114508" cy="1899447"/>
              </a:xfrm>
              <a:custGeom>
                <a:avLst/>
                <a:gdLst>
                  <a:gd name="connsiteX0" fmla="*/ 412218 w 2614505"/>
                  <a:gd name="connsiteY0" fmla="*/ 218941 h 1609860"/>
                  <a:gd name="connsiteX1" fmla="*/ 476612 w 2614505"/>
                  <a:gd name="connsiteY1" fmla="*/ 206062 h 1609860"/>
                  <a:gd name="connsiteX2" fmla="*/ 528127 w 2614505"/>
                  <a:gd name="connsiteY2" fmla="*/ 180305 h 1609860"/>
                  <a:gd name="connsiteX3" fmla="*/ 605401 w 2614505"/>
                  <a:gd name="connsiteY3" fmla="*/ 167426 h 1609860"/>
                  <a:gd name="connsiteX4" fmla="*/ 682674 w 2614505"/>
                  <a:gd name="connsiteY4" fmla="*/ 141668 h 1609860"/>
                  <a:gd name="connsiteX5" fmla="*/ 747068 w 2614505"/>
                  <a:gd name="connsiteY5" fmla="*/ 115910 h 1609860"/>
                  <a:gd name="connsiteX6" fmla="*/ 862978 w 2614505"/>
                  <a:gd name="connsiteY6" fmla="*/ 77274 h 1609860"/>
                  <a:gd name="connsiteX7" fmla="*/ 1081919 w 2614505"/>
                  <a:gd name="connsiteY7" fmla="*/ 51516 h 1609860"/>
                  <a:gd name="connsiteX8" fmla="*/ 1159192 w 2614505"/>
                  <a:gd name="connsiteY8" fmla="*/ 38637 h 1609860"/>
                  <a:gd name="connsiteX9" fmla="*/ 1287981 w 2614505"/>
                  <a:gd name="connsiteY9" fmla="*/ 12879 h 1609860"/>
                  <a:gd name="connsiteX10" fmla="*/ 1416770 w 2614505"/>
                  <a:gd name="connsiteY10" fmla="*/ 0 h 1609860"/>
                  <a:gd name="connsiteX11" fmla="*/ 2009198 w 2614505"/>
                  <a:gd name="connsiteY11" fmla="*/ 12879 h 1609860"/>
                  <a:gd name="connsiteX12" fmla="*/ 2047835 w 2614505"/>
                  <a:gd name="connsiteY12" fmla="*/ 25758 h 1609860"/>
                  <a:gd name="connsiteX13" fmla="*/ 2112229 w 2614505"/>
                  <a:gd name="connsiteY13" fmla="*/ 38637 h 1609860"/>
                  <a:gd name="connsiteX14" fmla="*/ 2202381 w 2614505"/>
                  <a:gd name="connsiteY14" fmla="*/ 77274 h 1609860"/>
                  <a:gd name="connsiteX15" fmla="*/ 2305412 w 2614505"/>
                  <a:gd name="connsiteY15" fmla="*/ 141668 h 1609860"/>
                  <a:gd name="connsiteX16" fmla="*/ 2344049 w 2614505"/>
                  <a:gd name="connsiteY16" fmla="*/ 193184 h 1609860"/>
                  <a:gd name="connsiteX17" fmla="*/ 2421322 w 2614505"/>
                  <a:gd name="connsiteY17" fmla="*/ 270457 h 1609860"/>
                  <a:gd name="connsiteX18" fmla="*/ 2447080 w 2614505"/>
                  <a:gd name="connsiteY18" fmla="*/ 309093 h 1609860"/>
                  <a:gd name="connsiteX19" fmla="*/ 2472837 w 2614505"/>
                  <a:gd name="connsiteY19" fmla="*/ 360609 h 1609860"/>
                  <a:gd name="connsiteX20" fmla="*/ 2562989 w 2614505"/>
                  <a:gd name="connsiteY20" fmla="*/ 489398 h 1609860"/>
                  <a:gd name="connsiteX21" fmla="*/ 2588747 w 2614505"/>
                  <a:gd name="connsiteY21" fmla="*/ 566671 h 1609860"/>
                  <a:gd name="connsiteX22" fmla="*/ 2614505 w 2614505"/>
                  <a:gd name="connsiteY22" fmla="*/ 656823 h 1609860"/>
                  <a:gd name="connsiteX23" fmla="*/ 2601626 w 2614505"/>
                  <a:gd name="connsiteY23" fmla="*/ 1068947 h 1609860"/>
                  <a:gd name="connsiteX24" fmla="*/ 2588747 w 2614505"/>
                  <a:gd name="connsiteY24" fmla="*/ 1133341 h 1609860"/>
                  <a:gd name="connsiteX25" fmla="*/ 2562989 w 2614505"/>
                  <a:gd name="connsiteY25" fmla="*/ 1171978 h 1609860"/>
                  <a:gd name="connsiteX26" fmla="*/ 2524353 w 2614505"/>
                  <a:gd name="connsiteY26" fmla="*/ 1249251 h 1609860"/>
                  <a:gd name="connsiteX27" fmla="*/ 2485716 w 2614505"/>
                  <a:gd name="connsiteY27" fmla="*/ 1275009 h 1609860"/>
                  <a:gd name="connsiteX28" fmla="*/ 2408443 w 2614505"/>
                  <a:gd name="connsiteY28" fmla="*/ 1339403 h 1609860"/>
                  <a:gd name="connsiteX29" fmla="*/ 2331170 w 2614505"/>
                  <a:gd name="connsiteY29" fmla="*/ 1403798 h 1609860"/>
                  <a:gd name="connsiteX30" fmla="*/ 2279654 w 2614505"/>
                  <a:gd name="connsiteY30" fmla="*/ 1442434 h 1609860"/>
                  <a:gd name="connsiteX31" fmla="*/ 2228139 w 2614505"/>
                  <a:gd name="connsiteY31" fmla="*/ 1455313 h 1609860"/>
                  <a:gd name="connsiteX32" fmla="*/ 2176623 w 2614505"/>
                  <a:gd name="connsiteY32" fmla="*/ 1481071 h 1609860"/>
                  <a:gd name="connsiteX33" fmla="*/ 2047835 w 2614505"/>
                  <a:gd name="connsiteY33" fmla="*/ 1519707 h 1609860"/>
                  <a:gd name="connsiteX34" fmla="*/ 1996319 w 2614505"/>
                  <a:gd name="connsiteY34" fmla="*/ 1545465 h 1609860"/>
                  <a:gd name="connsiteX35" fmla="*/ 1803136 w 2614505"/>
                  <a:gd name="connsiteY35" fmla="*/ 1571223 h 1609860"/>
                  <a:gd name="connsiteX36" fmla="*/ 1751620 w 2614505"/>
                  <a:gd name="connsiteY36" fmla="*/ 1584102 h 1609860"/>
                  <a:gd name="connsiteX37" fmla="*/ 1674347 w 2614505"/>
                  <a:gd name="connsiteY37" fmla="*/ 1609860 h 1609860"/>
                  <a:gd name="connsiteX38" fmla="*/ 1197829 w 2614505"/>
                  <a:gd name="connsiteY38" fmla="*/ 1596981 h 1609860"/>
                  <a:gd name="connsiteX39" fmla="*/ 966009 w 2614505"/>
                  <a:gd name="connsiteY39" fmla="*/ 1571223 h 1609860"/>
                  <a:gd name="connsiteX40" fmla="*/ 772826 w 2614505"/>
                  <a:gd name="connsiteY40" fmla="*/ 1558344 h 1609860"/>
                  <a:gd name="connsiteX41" fmla="*/ 656916 w 2614505"/>
                  <a:gd name="connsiteY41" fmla="*/ 1532586 h 1609860"/>
                  <a:gd name="connsiteX42" fmla="*/ 566764 w 2614505"/>
                  <a:gd name="connsiteY42" fmla="*/ 1519707 h 1609860"/>
                  <a:gd name="connsiteX43" fmla="*/ 489491 w 2614505"/>
                  <a:gd name="connsiteY43" fmla="*/ 1493950 h 1609860"/>
                  <a:gd name="connsiteX44" fmla="*/ 412218 w 2614505"/>
                  <a:gd name="connsiteY44" fmla="*/ 1442434 h 1609860"/>
                  <a:gd name="connsiteX45" fmla="*/ 334944 w 2614505"/>
                  <a:gd name="connsiteY45" fmla="*/ 1403798 h 1609860"/>
                  <a:gd name="connsiteX46" fmla="*/ 309187 w 2614505"/>
                  <a:gd name="connsiteY46" fmla="*/ 1365161 h 1609860"/>
                  <a:gd name="connsiteX47" fmla="*/ 270550 w 2614505"/>
                  <a:gd name="connsiteY47" fmla="*/ 1352282 h 1609860"/>
                  <a:gd name="connsiteX48" fmla="*/ 193277 w 2614505"/>
                  <a:gd name="connsiteY48" fmla="*/ 1300767 h 1609860"/>
                  <a:gd name="connsiteX49" fmla="*/ 116004 w 2614505"/>
                  <a:gd name="connsiteY49" fmla="*/ 1249251 h 1609860"/>
                  <a:gd name="connsiteX50" fmla="*/ 77367 w 2614505"/>
                  <a:gd name="connsiteY50" fmla="*/ 1223493 h 1609860"/>
                  <a:gd name="connsiteX51" fmla="*/ 38730 w 2614505"/>
                  <a:gd name="connsiteY51" fmla="*/ 1210615 h 1609860"/>
                  <a:gd name="connsiteX52" fmla="*/ 94 w 2614505"/>
                  <a:gd name="connsiteY52" fmla="*/ 1223493 h 1609860"/>
                  <a:gd name="connsiteX53" fmla="*/ 51609 w 2614505"/>
                  <a:gd name="connsiteY53" fmla="*/ 1300767 h 1609860"/>
                  <a:gd name="connsiteX54" fmla="*/ 116004 w 2614505"/>
                  <a:gd name="connsiteY54" fmla="*/ 1403798 h 1609860"/>
                  <a:gd name="connsiteX55" fmla="*/ 206156 w 2614505"/>
                  <a:gd name="connsiteY55" fmla="*/ 1468192 h 1609860"/>
                  <a:gd name="connsiteX56" fmla="*/ 231913 w 2614505"/>
                  <a:gd name="connsiteY56" fmla="*/ 1416677 h 1609860"/>
                  <a:gd name="connsiteX57" fmla="*/ 244792 w 2614505"/>
                  <a:gd name="connsiteY57" fmla="*/ 1378040 h 1609860"/>
                  <a:gd name="connsiteX58" fmla="*/ 296308 w 2614505"/>
                  <a:gd name="connsiteY58" fmla="*/ 1300767 h 1609860"/>
                  <a:gd name="connsiteX59" fmla="*/ 309187 w 2614505"/>
                  <a:gd name="connsiteY59" fmla="*/ 1262130 h 1609860"/>
                  <a:gd name="connsiteX60" fmla="*/ 257671 w 2614505"/>
                  <a:gd name="connsiteY60" fmla="*/ 1249251 h 1609860"/>
                  <a:gd name="connsiteX61" fmla="*/ 64488 w 2614505"/>
                  <a:gd name="connsiteY61" fmla="*/ 1249251 h 160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614505" h="1609860">
                    <a:moveTo>
                      <a:pt x="412218" y="218941"/>
                    </a:moveTo>
                    <a:cubicBezTo>
                      <a:pt x="433683" y="214648"/>
                      <a:pt x="455846" y="212984"/>
                      <a:pt x="476612" y="206062"/>
                    </a:cubicBezTo>
                    <a:cubicBezTo>
                      <a:pt x="494825" y="199991"/>
                      <a:pt x="509738" y="185822"/>
                      <a:pt x="528127" y="180305"/>
                    </a:cubicBezTo>
                    <a:cubicBezTo>
                      <a:pt x="553139" y="172802"/>
                      <a:pt x="579643" y="171719"/>
                      <a:pt x="605401" y="167426"/>
                    </a:cubicBezTo>
                    <a:cubicBezTo>
                      <a:pt x="631159" y="158840"/>
                      <a:pt x="657465" y="151752"/>
                      <a:pt x="682674" y="141668"/>
                    </a:cubicBezTo>
                    <a:cubicBezTo>
                      <a:pt x="704139" y="133082"/>
                      <a:pt x="725297" y="123685"/>
                      <a:pt x="747068" y="115910"/>
                    </a:cubicBezTo>
                    <a:cubicBezTo>
                      <a:pt x="785422" y="102212"/>
                      <a:pt x="822806" y="83969"/>
                      <a:pt x="862978" y="77274"/>
                    </a:cubicBezTo>
                    <a:cubicBezTo>
                      <a:pt x="1037389" y="48205"/>
                      <a:pt x="822787" y="82002"/>
                      <a:pt x="1081919" y="51516"/>
                    </a:cubicBezTo>
                    <a:cubicBezTo>
                      <a:pt x="1107853" y="48465"/>
                      <a:pt x="1133526" y="43449"/>
                      <a:pt x="1159192" y="38637"/>
                    </a:cubicBezTo>
                    <a:cubicBezTo>
                      <a:pt x="1202222" y="30569"/>
                      <a:pt x="1244418" y="17235"/>
                      <a:pt x="1287981" y="12879"/>
                    </a:cubicBezTo>
                    <a:lnTo>
                      <a:pt x="1416770" y="0"/>
                    </a:lnTo>
                    <a:lnTo>
                      <a:pt x="2009198" y="12879"/>
                    </a:lnTo>
                    <a:cubicBezTo>
                      <a:pt x="2022762" y="13433"/>
                      <a:pt x="2034665" y="22465"/>
                      <a:pt x="2047835" y="25758"/>
                    </a:cubicBezTo>
                    <a:cubicBezTo>
                      <a:pt x="2069071" y="31067"/>
                      <a:pt x="2090993" y="33328"/>
                      <a:pt x="2112229" y="38637"/>
                    </a:cubicBezTo>
                    <a:cubicBezTo>
                      <a:pt x="2143612" y="46483"/>
                      <a:pt x="2174738" y="61149"/>
                      <a:pt x="2202381" y="77274"/>
                    </a:cubicBezTo>
                    <a:cubicBezTo>
                      <a:pt x="2237364" y="97681"/>
                      <a:pt x="2305412" y="141668"/>
                      <a:pt x="2305412" y="141668"/>
                    </a:cubicBezTo>
                    <a:cubicBezTo>
                      <a:pt x="2318291" y="158840"/>
                      <a:pt x="2329690" y="177229"/>
                      <a:pt x="2344049" y="193184"/>
                    </a:cubicBezTo>
                    <a:cubicBezTo>
                      <a:pt x="2368417" y="220260"/>
                      <a:pt x="2401116" y="240148"/>
                      <a:pt x="2421322" y="270457"/>
                    </a:cubicBezTo>
                    <a:cubicBezTo>
                      <a:pt x="2429908" y="283336"/>
                      <a:pt x="2439401" y="295654"/>
                      <a:pt x="2447080" y="309093"/>
                    </a:cubicBezTo>
                    <a:cubicBezTo>
                      <a:pt x="2456605" y="325762"/>
                      <a:pt x="2462662" y="344328"/>
                      <a:pt x="2472837" y="360609"/>
                    </a:cubicBezTo>
                    <a:cubicBezTo>
                      <a:pt x="2493833" y="394202"/>
                      <a:pt x="2551799" y="455829"/>
                      <a:pt x="2562989" y="489398"/>
                    </a:cubicBezTo>
                    <a:cubicBezTo>
                      <a:pt x="2571575" y="515156"/>
                      <a:pt x="2582162" y="540331"/>
                      <a:pt x="2588747" y="566671"/>
                    </a:cubicBezTo>
                    <a:cubicBezTo>
                      <a:pt x="2604919" y="631356"/>
                      <a:pt x="2596029" y="601394"/>
                      <a:pt x="2614505" y="656823"/>
                    </a:cubicBezTo>
                    <a:cubicBezTo>
                      <a:pt x="2610212" y="794198"/>
                      <a:pt x="2609045" y="931706"/>
                      <a:pt x="2601626" y="1068947"/>
                    </a:cubicBezTo>
                    <a:cubicBezTo>
                      <a:pt x="2600444" y="1090805"/>
                      <a:pt x="2596433" y="1112845"/>
                      <a:pt x="2588747" y="1133341"/>
                    </a:cubicBezTo>
                    <a:cubicBezTo>
                      <a:pt x="2583312" y="1147834"/>
                      <a:pt x="2571575" y="1159099"/>
                      <a:pt x="2562989" y="1171978"/>
                    </a:cubicBezTo>
                    <a:cubicBezTo>
                      <a:pt x="2552514" y="1203404"/>
                      <a:pt x="2549321" y="1224284"/>
                      <a:pt x="2524353" y="1249251"/>
                    </a:cubicBezTo>
                    <a:cubicBezTo>
                      <a:pt x="2513408" y="1260196"/>
                      <a:pt x="2497607" y="1265100"/>
                      <a:pt x="2485716" y="1275009"/>
                    </a:cubicBezTo>
                    <a:cubicBezTo>
                      <a:pt x="2386561" y="1357639"/>
                      <a:pt x="2504365" y="1275458"/>
                      <a:pt x="2408443" y="1339403"/>
                    </a:cubicBezTo>
                    <a:cubicBezTo>
                      <a:pt x="2364508" y="1405305"/>
                      <a:pt x="2405865" y="1357114"/>
                      <a:pt x="2331170" y="1403798"/>
                    </a:cubicBezTo>
                    <a:cubicBezTo>
                      <a:pt x="2312968" y="1415174"/>
                      <a:pt x="2298853" y="1432835"/>
                      <a:pt x="2279654" y="1442434"/>
                    </a:cubicBezTo>
                    <a:cubicBezTo>
                      <a:pt x="2263822" y="1450350"/>
                      <a:pt x="2244712" y="1449098"/>
                      <a:pt x="2228139" y="1455313"/>
                    </a:cubicBezTo>
                    <a:cubicBezTo>
                      <a:pt x="2210163" y="1462054"/>
                      <a:pt x="2194449" y="1473941"/>
                      <a:pt x="2176623" y="1481071"/>
                    </a:cubicBezTo>
                    <a:cubicBezTo>
                      <a:pt x="2124359" y="1501977"/>
                      <a:pt x="2098440" y="1507057"/>
                      <a:pt x="2047835" y="1519707"/>
                    </a:cubicBezTo>
                    <a:cubicBezTo>
                      <a:pt x="2030663" y="1528293"/>
                      <a:pt x="2013966" y="1537902"/>
                      <a:pt x="1996319" y="1545465"/>
                    </a:cubicBezTo>
                    <a:cubicBezTo>
                      <a:pt x="1932828" y="1572675"/>
                      <a:pt x="1879110" y="1564892"/>
                      <a:pt x="1803136" y="1571223"/>
                    </a:cubicBezTo>
                    <a:cubicBezTo>
                      <a:pt x="1785964" y="1575516"/>
                      <a:pt x="1768574" y="1579016"/>
                      <a:pt x="1751620" y="1584102"/>
                    </a:cubicBezTo>
                    <a:cubicBezTo>
                      <a:pt x="1725614" y="1591904"/>
                      <a:pt x="1674347" y="1609860"/>
                      <a:pt x="1674347" y="1609860"/>
                    </a:cubicBezTo>
                    <a:cubicBezTo>
                      <a:pt x="1515508" y="1605567"/>
                      <a:pt x="1356490" y="1605635"/>
                      <a:pt x="1197829" y="1596981"/>
                    </a:cubicBezTo>
                    <a:cubicBezTo>
                      <a:pt x="1120196" y="1592746"/>
                      <a:pt x="1043586" y="1576395"/>
                      <a:pt x="966009" y="1571223"/>
                    </a:cubicBezTo>
                    <a:lnTo>
                      <a:pt x="772826" y="1558344"/>
                    </a:lnTo>
                    <a:cubicBezTo>
                      <a:pt x="726514" y="1546766"/>
                      <a:pt x="705969" y="1540762"/>
                      <a:pt x="656916" y="1532586"/>
                    </a:cubicBezTo>
                    <a:cubicBezTo>
                      <a:pt x="626973" y="1527596"/>
                      <a:pt x="596815" y="1524000"/>
                      <a:pt x="566764" y="1519707"/>
                    </a:cubicBezTo>
                    <a:cubicBezTo>
                      <a:pt x="541006" y="1511121"/>
                      <a:pt x="512082" y="1509011"/>
                      <a:pt x="489491" y="1493950"/>
                    </a:cubicBezTo>
                    <a:cubicBezTo>
                      <a:pt x="463733" y="1476778"/>
                      <a:pt x="441586" y="1452223"/>
                      <a:pt x="412218" y="1442434"/>
                    </a:cubicBezTo>
                    <a:cubicBezTo>
                      <a:pt x="358897" y="1424660"/>
                      <a:pt x="384877" y="1437085"/>
                      <a:pt x="334944" y="1403798"/>
                    </a:cubicBezTo>
                    <a:cubicBezTo>
                      <a:pt x="326358" y="1390919"/>
                      <a:pt x="321274" y="1374830"/>
                      <a:pt x="309187" y="1365161"/>
                    </a:cubicBezTo>
                    <a:cubicBezTo>
                      <a:pt x="298586" y="1356680"/>
                      <a:pt x="282417" y="1358875"/>
                      <a:pt x="270550" y="1352282"/>
                    </a:cubicBezTo>
                    <a:cubicBezTo>
                      <a:pt x="243489" y="1337248"/>
                      <a:pt x="219035" y="1317939"/>
                      <a:pt x="193277" y="1300767"/>
                    </a:cubicBezTo>
                    <a:lnTo>
                      <a:pt x="116004" y="1249251"/>
                    </a:lnTo>
                    <a:cubicBezTo>
                      <a:pt x="103125" y="1240665"/>
                      <a:pt x="92051" y="1228387"/>
                      <a:pt x="77367" y="1223493"/>
                    </a:cubicBezTo>
                    <a:lnTo>
                      <a:pt x="38730" y="1210615"/>
                    </a:lnTo>
                    <a:cubicBezTo>
                      <a:pt x="25851" y="1214908"/>
                      <a:pt x="-1826" y="1210054"/>
                      <a:pt x="94" y="1223493"/>
                    </a:cubicBezTo>
                    <a:cubicBezTo>
                      <a:pt x="4472" y="1254139"/>
                      <a:pt x="41819" y="1271399"/>
                      <a:pt x="51609" y="1300767"/>
                    </a:cubicBezTo>
                    <a:cubicBezTo>
                      <a:pt x="82262" y="1392724"/>
                      <a:pt x="54776" y="1362979"/>
                      <a:pt x="116004" y="1403798"/>
                    </a:cubicBezTo>
                    <a:cubicBezTo>
                      <a:pt x="175049" y="1492367"/>
                      <a:pt x="138151" y="1490860"/>
                      <a:pt x="206156" y="1468192"/>
                    </a:cubicBezTo>
                    <a:cubicBezTo>
                      <a:pt x="214742" y="1451020"/>
                      <a:pt x="224350" y="1434323"/>
                      <a:pt x="231913" y="1416677"/>
                    </a:cubicBezTo>
                    <a:cubicBezTo>
                      <a:pt x="237261" y="1404199"/>
                      <a:pt x="238199" y="1389907"/>
                      <a:pt x="244792" y="1378040"/>
                    </a:cubicBezTo>
                    <a:cubicBezTo>
                      <a:pt x="259826" y="1350979"/>
                      <a:pt x="296308" y="1300767"/>
                      <a:pt x="296308" y="1300767"/>
                    </a:cubicBezTo>
                    <a:cubicBezTo>
                      <a:pt x="300601" y="1287888"/>
                      <a:pt x="317332" y="1272991"/>
                      <a:pt x="309187" y="1262130"/>
                    </a:cubicBezTo>
                    <a:cubicBezTo>
                      <a:pt x="298567" y="1247970"/>
                      <a:pt x="275347" y="1250181"/>
                      <a:pt x="257671" y="1249251"/>
                    </a:cubicBezTo>
                    <a:cubicBezTo>
                      <a:pt x="193366" y="1245866"/>
                      <a:pt x="128882" y="1249251"/>
                      <a:pt x="64488" y="1249251"/>
                    </a:cubicBezTo>
                  </a:path>
                </a:pathLst>
              </a:custGeom>
              <a:noFill/>
              <a:ln cap="rnd">
                <a:solidFill>
                  <a:schemeClr val="tx1"/>
                </a:solidFill>
                <a:prstDash val="sysDash"/>
              </a:ln>
            </p:spPr>
            <p:txBody>
              <a:bodyPr rtlCol="0" anchor="ctr"/>
              <a:lstStyle/>
              <a:p>
                <a:pPr algn="ctr"/>
                <a:endParaRPr lang="es-EC" sz="1500" dirty="0"/>
              </a:p>
            </p:txBody>
          </p:sp>
          <p:sp>
            <p:nvSpPr>
              <p:cNvPr id="14" name="TextBox 13"/>
              <p:cNvSpPr txBox="1"/>
              <p:nvPr/>
            </p:nvSpPr>
            <p:spPr>
              <a:xfrm>
                <a:off x="10159158" y="1160733"/>
                <a:ext cx="3476470" cy="2790505"/>
              </a:xfrm>
              <a:prstGeom prst="rect">
                <a:avLst/>
              </a:prstGeom>
              <a:noFill/>
            </p:spPr>
            <p:txBody>
              <a:bodyPr wrap="square" rtlCol="0">
                <a:spAutoFit/>
              </a:bodyPr>
              <a:lstStyle/>
              <a:p>
                <a:pPr algn="r"/>
                <a:r>
                  <a:rPr lang="es-ES" altLang="en-US" sz="1600" dirty="0">
                    <a:latin typeface="Arial Unicode MS" panose="020B0604020202020204" pitchFamily="34" charset="-128"/>
                  </a:rPr>
                  <a:t>Utilizar los procesos naturales en lugar de los combustibles fósiles , pesticidas, etc.</a:t>
                </a:r>
                <a:endParaRPr lang="es-EC" sz="1500" dirty="0"/>
              </a:p>
            </p:txBody>
          </p:sp>
        </p:grpSp>
      </p:grpSp>
      <p:grpSp>
        <p:nvGrpSpPr>
          <p:cNvPr id="26" name="Group 25"/>
          <p:cNvGrpSpPr/>
          <p:nvPr/>
        </p:nvGrpSpPr>
        <p:grpSpPr>
          <a:xfrm>
            <a:off x="3390639" y="1634381"/>
            <a:ext cx="2202442" cy="1433417"/>
            <a:chOff x="4918739" y="1327102"/>
            <a:chExt cx="2372432" cy="1911223"/>
          </a:xfrm>
        </p:grpSpPr>
        <p:sp>
          <p:nvSpPr>
            <p:cNvPr id="4" name="TextBox 3"/>
            <p:cNvSpPr txBox="1"/>
            <p:nvPr/>
          </p:nvSpPr>
          <p:spPr>
            <a:xfrm>
              <a:off x="4918739" y="2353072"/>
              <a:ext cx="2141141" cy="779700"/>
            </a:xfrm>
            <a:prstGeom prst="rect">
              <a:avLst/>
            </a:prstGeom>
            <a:noFill/>
          </p:spPr>
          <p:txBody>
            <a:bodyPr wrap="square" rtlCol="0">
              <a:spAutoFit/>
            </a:bodyPr>
            <a:lstStyle/>
            <a:p>
              <a:pPr lvl="0" algn="ctr" defTabSz="914400" eaLnBrk="0" fontAlgn="base" hangingPunct="0">
                <a:spcBef>
                  <a:spcPct val="0"/>
                </a:spcBef>
                <a:spcAft>
                  <a:spcPct val="0"/>
                </a:spcAft>
              </a:pPr>
              <a:r>
                <a:rPr lang="es-ES" altLang="en-US" sz="1600" b="1" dirty="0">
                  <a:latin typeface="Arial Unicode MS" panose="020B0604020202020204" pitchFamily="34" charset="-128"/>
                </a:rPr>
                <a:t>La intensificación sostenible</a:t>
              </a:r>
              <a:r>
                <a:rPr lang="es-ES" altLang="en-US" sz="1200" b="1" dirty="0"/>
                <a:t> </a:t>
              </a:r>
              <a:endParaRPr lang="es-ES" altLang="en-US" sz="3600" b="1" dirty="0">
                <a:latin typeface="Arial" panose="020B0604020202020204" pitchFamily="34" charset="0"/>
              </a:endParaRPr>
            </a:p>
          </p:txBody>
        </p:sp>
        <p:grpSp>
          <p:nvGrpSpPr>
            <p:cNvPr id="24" name="Group 23"/>
            <p:cNvGrpSpPr/>
            <p:nvPr/>
          </p:nvGrpSpPr>
          <p:grpSpPr>
            <a:xfrm>
              <a:off x="4961390" y="1327102"/>
              <a:ext cx="2329781" cy="1911223"/>
              <a:chOff x="4639601" y="-186331"/>
              <a:chExt cx="3106375" cy="2548295"/>
            </a:xfrm>
          </p:grpSpPr>
          <p:sp>
            <p:nvSpPr>
              <p:cNvPr id="13" name="TextBox 12"/>
              <p:cNvSpPr txBox="1"/>
              <p:nvPr/>
            </p:nvSpPr>
            <p:spPr>
              <a:xfrm>
                <a:off x="4639601" y="-186331"/>
                <a:ext cx="3106375" cy="1039599"/>
              </a:xfrm>
              <a:prstGeom prst="rect">
                <a:avLst/>
              </a:prstGeom>
              <a:noFill/>
            </p:spPr>
            <p:txBody>
              <a:bodyPr wrap="square" rtlCol="0">
                <a:spAutoFit/>
              </a:bodyPr>
              <a:lstStyle/>
              <a:p>
                <a:pPr lvl="0" defTabSz="914400" eaLnBrk="0" fontAlgn="base" hangingPunct="0">
                  <a:spcBef>
                    <a:spcPct val="0"/>
                  </a:spcBef>
                  <a:spcAft>
                    <a:spcPct val="0"/>
                  </a:spcAft>
                </a:pPr>
                <a:r>
                  <a:rPr lang="es-ES" altLang="en-US" sz="1600" dirty="0">
                    <a:latin typeface="Arial Unicode MS" panose="020B0604020202020204" pitchFamily="34" charset="-128"/>
                  </a:rPr>
                  <a:t>Mejorar la eficiencia</a:t>
                </a:r>
                <a:r>
                  <a:rPr lang="es-ES" altLang="en-US" sz="1600" dirty="0"/>
                  <a:t> del uso des </a:t>
                </a:r>
                <a:r>
                  <a:rPr lang="es-ES" altLang="en-US" sz="1600" dirty="0">
                    <a:latin typeface="Arial Unicode MS" panose="020B0604020202020204" pitchFamily="34" charset="-128"/>
                  </a:rPr>
                  <a:t>insumos</a:t>
                </a:r>
                <a:endParaRPr lang="es-ES" altLang="en-US" sz="1600" dirty="0">
                  <a:latin typeface="Arial" panose="020B0604020202020204" pitchFamily="34" charset="0"/>
                </a:endParaRPr>
              </a:p>
            </p:txBody>
          </p:sp>
          <p:sp>
            <p:nvSpPr>
              <p:cNvPr id="18" name="Freeform 17"/>
              <p:cNvSpPr/>
              <p:nvPr/>
            </p:nvSpPr>
            <p:spPr>
              <a:xfrm>
                <a:off x="4663689" y="909783"/>
                <a:ext cx="2773900" cy="1452181"/>
              </a:xfrm>
              <a:custGeom>
                <a:avLst/>
                <a:gdLst>
                  <a:gd name="connsiteX0" fmla="*/ 53212 w 1985254"/>
                  <a:gd name="connsiteY0" fmla="*/ 643944 h 1300950"/>
                  <a:gd name="connsiteX1" fmla="*/ 27454 w 1985254"/>
                  <a:gd name="connsiteY1" fmla="*/ 579549 h 1300950"/>
                  <a:gd name="connsiteX2" fmla="*/ 1697 w 1985254"/>
                  <a:gd name="connsiteY2" fmla="*/ 540913 h 1300950"/>
                  <a:gd name="connsiteX3" fmla="*/ 14576 w 1985254"/>
                  <a:gd name="connsiteY3" fmla="*/ 334851 h 1300950"/>
                  <a:gd name="connsiteX4" fmla="*/ 104728 w 1985254"/>
                  <a:gd name="connsiteY4" fmla="*/ 218941 h 1300950"/>
                  <a:gd name="connsiteX5" fmla="*/ 143364 w 1985254"/>
                  <a:gd name="connsiteY5" fmla="*/ 193183 h 1300950"/>
                  <a:gd name="connsiteX6" fmla="*/ 272153 w 1985254"/>
                  <a:gd name="connsiteY6" fmla="*/ 103031 h 1300950"/>
                  <a:gd name="connsiteX7" fmla="*/ 310790 w 1985254"/>
                  <a:gd name="connsiteY7" fmla="*/ 77273 h 1300950"/>
                  <a:gd name="connsiteX8" fmla="*/ 362305 w 1985254"/>
                  <a:gd name="connsiteY8" fmla="*/ 64394 h 1300950"/>
                  <a:gd name="connsiteX9" fmla="*/ 413821 w 1985254"/>
                  <a:gd name="connsiteY9" fmla="*/ 38637 h 1300950"/>
                  <a:gd name="connsiteX10" fmla="*/ 452457 w 1985254"/>
                  <a:gd name="connsiteY10" fmla="*/ 12879 h 1300950"/>
                  <a:gd name="connsiteX11" fmla="*/ 503973 w 1985254"/>
                  <a:gd name="connsiteY11" fmla="*/ 0 h 1300950"/>
                  <a:gd name="connsiteX12" fmla="*/ 1135038 w 1985254"/>
                  <a:gd name="connsiteY12" fmla="*/ 12879 h 1300950"/>
                  <a:gd name="connsiteX13" fmla="*/ 1173674 w 1985254"/>
                  <a:gd name="connsiteY13" fmla="*/ 25758 h 1300950"/>
                  <a:gd name="connsiteX14" fmla="*/ 1263826 w 1985254"/>
                  <a:gd name="connsiteY14" fmla="*/ 51516 h 1300950"/>
                  <a:gd name="connsiteX15" fmla="*/ 1328221 w 1985254"/>
                  <a:gd name="connsiteY15" fmla="*/ 77273 h 1300950"/>
                  <a:gd name="connsiteX16" fmla="*/ 1469888 w 1985254"/>
                  <a:gd name="connsiteY16" fmla="*/ 115910 h 1300950"/>
                  <a:gd name="connsiteX17" fmla="*/ 1572919 w 1985254"/>
                  <a:gd name="connsiteY17" fmla="*/ 154547 h 1300950"/>
                  <a:gd name="connsiteX18" fmla="*/ 1611556 w 1985254"/>
                  <a:gd name="connsiteY18" fmla="*/ 193183 h 1300950"/>
                  <a:gd name="connsiteX19" fmla="*/ 1663071 w 1985254"/>
                  <a:gd name="connsiteY19" fmla="*/ 206062 h 1300950"/>
                  <a:gd name="connsiteX20" fmla="*/ 1701708 w 1985254"/>
                  <a:gd name="connsiteY20" fmla="*/ 218941 h 1300950"/>
                  <a:gd name="connsiteX21" fmla="*/ 1778981 w 1985254"/>
                  <a:gd name="connsiteY21" fmla="*/ 283335 h 1300950"/>
                  <a:gd name="connsiteX22" fmla="*/ 1856254 w 1985254"/>
                  <a:gd name="connsiteY22" fmla="*/ 321972 h 1300950"/>
                  <a:gd name="connsiteX23" fmla="*/ 1894891 w 1985254"/>
                  <a:gd name="connsiteY23" fmla="*/ 360609 h 1300950"/>
                  <a:gd name="connsiteX24" fmla="*/ 1920649 w 1985254"/>
                  <a:gd name="connsiteY24" fmla="*/ 412124 h 1300950"/>
                  <a:gd name="connsiteX25" fmla="*/ 1959285 w 1985254"/>
                  <a:gd name="connsiteY25" fmla="*/ 463640 h 1300950"/>
                  <a:gd name="connsiteX26" fmla="*/ 1985043 w 1985254"/>
                  <a:gd name="connsiteY26" fmla="*/ 540913 h 1300950"/>
                  <a:gd name="connsiteX27" fmla="*/ 1972164 w 1985254"/>
                  <a:gd name="connsiteY27" fmla="*/ 682580 h 1300950"/>
                  <a:gd name="connsiteX28" fmla="*/ 1907770 w 1985254"/>
                  <a:gd name="connsiteY28" fmla="*/ 798490 h 1300950"/>
                  <a:gd name="connsiteX29" fmla="*/ 1843376 w 1985254"/>
                  <a:gd name="connsiteY29" fmla="*/ 888642 h 1300950"/>
                  <a:gd name="connsiteX30" fmla="*/ 1791860 w 1985254"/>
                  <a:gd name="connsiteY30" fmla="*/ 927279 h 1300950"/>
                  <a:gd name="connsiteX31" fmla="*/ 1753223 w 1985254"/>
                  <a:gd name="connsiteY31" fmla="*/ 965916 h 1300950"/>
                  <a:gd name="connsiteX32" fmla="*/ 1714587 w 1985254"/>
                  <a:gd name="connsiteY32" fmla="*/ 991673 h 1300950"/>
                  <a:gd name="connsiteX33" fmla="*/ 1521404 w 1985254"/>
                  <a:gd name="connsiteY33" fmla="*/ 1159099 h 1300950"/>
                  <a:gd name="connsiteX34" fmla="*/ 1482767 w 1985254"/>
                  <a:gd name="connsiteY34" fmla="*/ 1171978 h 1300950"/>
                  <a:gd name="connsiteX35" fmla="*/ 1444131 w 1985254"/>
                  <a:gd name="connsiteY35" fmla="*/ 1210614 h 1300950"/>
                  <a:gd name="connsiteX36" fmla="*/ 1418373 w 1985254"/>
                  <a:gd name="connsiteY36" fmla="*/ 1171978 h 1300950"/>
                  <a:gd name="connsiteX37" fmla="*/ 1431252 w 1985254"/>
                  <a:gd name="connsiteY37" fmla="*/ 1081825 h 1300950"/>
                  <a:gd name="connsiteX38" fmla="*/ 1457009 w 1985254"/>
                  <a:gd name="connsiteY38" fmla="*/ 1120462 h 1300950"/>
                  <a:gd name="connsiteX39" fmla="*/ 1444131 w 1985254"/>
                  <a:gd name="connsiteY39" fmla="*/ 1159099 h 1300950"/>
                  <a:gd name="connsiteX40" fmla="*/ 1418373 w 1985254"/>
                  <a:gd name="connsiteY40" fmla="*/ 1287887 h 1300950"/>
                  <a:gd name="connsiteX41" fmla="*/ 1457009 w 1985254"/>
                  <a:gd name="connsiteY41" fmla="*/ 1300766 h 1300950"/>
                  <a:gd name="connsiteX42" fmla="*/ 1521404 w 1985254"/>
                  <a:gd name="connsiteY42" fmla="*/ 1275009 h 1300950"/>
                  <a:gd name="connsiteX43" fmla="*/ 1560040 w 1985254"/>
                  <a:gd name="connsiteY43" fmla="*/ 1262130 h 1300950"/>
                  <a:gd name="connsiteX44" fmla="*/ 1740345 w 1985254"/>
                  <a:gd name="connsiteY44" fmla="*/ 1223493 h 1300950"/>
                  <a:gd name="connsiteX45" fmla="*/ 1778981 w 1985254"/>
                  <a:gd name="connsiteY45" fmla="*/ 1210614 h 1300950"/>
                  <a:gd name="connsiteX46" fmla="*/ 1766102 w 1985254"/>
                  <a:gd name="connsiteY46" fmla="*/ 1171978 h 1300950"/>
                  <a:gd name="connsiteX47" fmla="*/ 1650192 w 1985254"/>
                  <a:gd name="connsiteY47" fmla="*/ 1107583 h 1300950"/>
                  <a:gd name="connsiteX48" fmla="*/ 1611556 w 1985254"/>
                  <a:gd name="connsiteY48" fmla="*/ 1081825 h 1300950"/>
                  <a:gd name="connsiteX49" fmla="*/ 1572919 w 1985254"/>
                  <a:gd name="connsiteY49" fmla="*/ 1043189 h 1300950"/>
                  <a:gd name="connsiteX50" fmla="*/ 1534283 w 1985254"/>
                  <a:gd name="connsiteY50" fmla="*/ 1030310 h 1300950"/>
                  <a:gd name="connsiteX51" fmla="*/ 1457009 w 1985254"/>
                  <a:gd name="connsiteY51" fmla="*/ 1043189 h 130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985254" h="1300950">
                    <a:moveTo>
                      <a:pt x="53212" y="643944"/>
                    </a:moveTo>
                    <a:cubicBezTo>
                      <a:pt x="44626" y="622479"/>
                      <a:pt x="37793" y="600227"/>
                      <a:pt x="27454" y="579549"/>
                    </a:cubicBezTo>
                    <a:cubicBezTo>
                      <a:pt x="20532" y="565705"/>
                      <a:pt x="2510" y="556370"/>
                      <a:pt x="1697" y="540913"/>
                    </a:cubicBezTo>
                    <a:cubicBezTo>
                      <a:pt x="-1920" y="472187"/>
                      <a:pt x="-676" y="401961"/>
                      <a:pt x="14576" y="334851"/>
                    </a:cubicBezTo>
                    <a:cubicBezTo>
                      <a:pt x="21286" y="305325"/>
                      <a:pt x="76507" y="242459"/>
                      <a:pt x="104728" y="218941"/>
                    </a:cubicBezTo>
                    <a:cubicBezTo>
                      <a:pt x="116619" y="209032"/>
                      <a:pt x="130769" y="202180"/>
                      <a:pt x="143364" y="193183"/>
                    </a:cubicBezTo>
                    <a:cubicBezTo>
                      <a:pt x="276838" y="97845"/>
                      <a:pt x="94537" y="221443"/>
                      <a:pt x="272153" y="103031"/>
                    </a:cubicBezTo>
                    <a:cubicBezTo>
                      <a:pt x="285032" y="94445"/>
                      <a:pt x="295774" y="81027"/>
                      <a:pt x="310790" y="77273"/>
                    </a:cubicBezTo>
                    <a:cubicBezTo>
                      <a:pt x="327962" y="72980"/>
                      <a:pt x="345732" y="70609"/>
                      <a:pt x="362305" y="64394"/>
                    </a:cubicBezTo>
                    <a:cubicBezTo>
                      <a:pt x="380281" y="57653"/>
                      <a:pt x="397152" y="48162"/>
                      <a:pt x="413821" y="38637"/>
                    </a:cubicBezTo>
                    <a:cubicBezTo>
                      <a:pt x="427260" y="30958"/>
                      <a:pt x="438230" y="18976"/>
                      <a:pt x="452457" y="12879"/>
                    </a:cubicBezTo>
                    <a:cubicBezTo>
                      <a:pt x="468726" y="5906"/>
                      <a:pt x="486801" y="4293"/>
                      <a:pt x="503973" y="0"/>
                    </a:cubicBezTo>
                    <a:lnTo>
                      <a:pt x="1135038" y="12879"/>
                    </a:lnTo>
                    <a:cubicBezTo>
                      <a:pt x="1148603" y="13401"/>
                      <a:pt x="1160621" y="22029"/>
                      <a:pt x="1173674" y="25758"/>
                    </a:cubicBezTo>
                    <a:cubicBezTo>
                      <a:pt x="1230521" y="42000"/>
                      <a:pt x="1214410" y="32985"/>
                      <a:pt x="1263826" y="51516"/>
                    </a:cubicBezTo>
                    <a:cubicBezTo>
                      <a:pt x="1285472" y="59633"/>
                      <a:pt x="1306078" y="70630"/>
                      <a:pt x="1328221" y="77273"/>
                    </a:cubicBezTo>
                    <a:cubicBezTo>
                      <a:pt x="1398878" y="98470"/>
                      <a:pt x="1397103" y="79518"/>
                      <a:pt x="1469888" y="115910"/>
                    </a:cubicBezTo>
                    <a:cubicBezTo>
                      <a:pt x="1537236" y="149584"/>
                      <a:pt x="1502778" y="137012"/>
                      <a:pt x="1572919" y="154547"/>
                    </a:cubicBezTo>
                    <a:cubicBezTo>
                      <a:pt x="1585798" y="167426"/>
                      <a:pt x="1595742" y="184147"/>
                      <a:pt x="1611556" y="193183"/>
                    </a:cubicBezTo>
                    <a:cubicBezTo>
                      <a:pt x="1626924" y="201965"/>
                      <a:pt x="1646052" y="201199"/>
                      <a:pt x="1663071" y="206062"/>
                    </a:cubicBezTo>
                    <a:cubicBezTo>
                      <a:pt x="1676124" y="209792"/>
                      <a:pt x="1689566" y="212870"/>
                      <a:pt x="1701708" y="218941"/>
                    </a:cubicBezTo>
                    <a:cubicBezTo>
                      <a:pt x="1749672" y="242923"/>
                      <a:pt x="1736256" y="247731"/>
                      <a:pt x="1778981" y="283335"/>
                    </a:cubicBezTo>
                    <a:cubicBezTo>
                      <a:pt x="1812269" y="311075"/>
                      <a:pt x="1817531" y="309064"/>
                      <a:pt x="1856254" y="321972"/>
                    </a:cubicBezTo>
                    <a:cubicBezTo>
                      <a:pt x="1869133" y="334851"/>
                      <a:pt x="1884304" y="345788"/>
                      <a:pt x="1894891" y="360609"/>
                    </a:cubicBezTo>
                    <a:cubicBezTo>
                      <a:pt x="1906050" y="376231"/>
                      <a:pt x="1910474" y="395844"/>
                      <a:pt x="1920649" y="412124"/>
                    </a:cubicBezTo>
                    <a:cubicBezTo>
                      <a:pt x="1932025" y="430326"/>
                      <a:pt x="1946406" y="446468"/>
                      <a:pt x="1959285" y="463640"/>
                    </a:cubicBezTo>
                    <a:cubicBezTo>
                      <a:pt x="1967871" y="489398"/>
                      <a:pt x="1987501" y="513874"/>
                      <a:pt x="1985043" y="540913"/>
                    </a:cubicBezTo>
                    <a:cubicBezTo>
                      <a:pt x="1980750" y="588135"/>
                      <a:pt x="1978870" y="635640"/>
                      <a:pt x="1972164" y="682580"/>
                    </a:cubicBezTo>
                    <a:cubicBezTo>
                      <a:pt x="1965982" y="725856"/>
                      <a:pt x="1929222" y="766312"/>
                      <a:pt x="1907770" y="798490"/>
                    </a:cubicBezTo>
                    <a:cubicBezTo>
                      <a:pt x="1893145" y="820427"/>
                      <a:pt x="1859349" y="872669"/>
                      <a:pt x="1843376" y="888642"/>
                    </a:cubicBezTo>
                    <a:cubicBezTo>
                      <a:pt x="1828198" y="903820"/>
                      <a:pt x="1808157" y="913310"/>
                      <a:pt x="1791860" y="927279"/>
                    </a:cubicBezTo>
                    <a:cubicBezTo>
                      <a:pt x="1778031" y="939132"/>
                      <a:pt x="1767215" y="954256"/>
                      <a:pt x="1753223" y="965916"/>
                    </a:cubicBezTo>
                    <a:cubicBezTo>
                      <a:pt x="1741332" y="975825"/>
                      <a:pt x="1726092" y="981319"/>
                      <a:pt x="1714587" y="991673"/>
                    </a:cubicBezTo>
                    <a:cubicBezTo>
                      <a:pt x="1672558" y="1029499"/>
                      <a:pt x="1579157" y="1139848"/>
                      <a:pt x="1521404" y="1159099"/>
                    </a:cubicBezTo>
                    <a:lnTo>
                      <a:pt x="1482767" y="1171978"/>
                    </a:lnTo>
                    <a:cubicBezTo>
                      <a:pt x="1469888" y="1184857"/>
                      <a:pt x="1462344" y="1210614"/>
                      <a:pt x="1444131" y="1210614"/>
                    </a:cubicBezTo>
                    <a:cubicBezTo>
                      <a:pt x="1428653" y="1210614"/>
                      <a:pt x="1419913" y="1187380"/>
                      <a:pt x="1418373" y="1171978"/>
                    </a:cubicBezTo>
                    <a:cubicBezTo>
                      <a:pt x="1415352" y="1141773"/>
                      <a:pt x="1426959" y="1111876"/>
                      <a:pt x="1431252" y="1081825"/>
                    </a:cubicBezTo>
                    <a:cubicBezTo>
                      <a:pt x="1439838" y="1094704"/>
                      <a:pt x="1454464" y="1105194"/>
                      <a:pt x="1457009" y="1120462"/>
                    </a:cubicBezTo>
                    <a:cubicBezTo>
                      <a:pt x="1459241" y="1133853"/>
                      <a:pt x="1447860" y="1146046"/>
                      <a:pt x="1444131" y="1159099"/>
                    </a:cubicBezTo>
                    <a:cubicBezTo>
                      <a:pt x="1428760" y="1212899"/>
                      <a:pt x="1428495" y="1227158"/>
                      <a:pt x="1418373" y="1287887"/>
                    </a:cubicBezTo>
                    <a:cubicBezTo>
                      <a:pt x="1431252" y="1292180"/>
                      <a:pt x="1443538" y="1302450"/>
                      <a:pt x="1457009" y="1300766"/>
                    </a:cubicBezTo>
                    <a:cubicBezTo>
                      <a:pt x="1479949" y="1297899"/>
                      <a:pt x="1499758" y="1283126"/>
                      <a:pt x="1521404" y="1275009"/>
                    </a:cubicBezTo>
                    <a:cubicBezTo>
                      <a:pt x="1534115" y="1270242"/>
                      <a:pt x="1546943" y="1265702"/>
                      <a:pt x="1560040" y="1262130"/>
                    </a:cubicBezTo>
                    <a:cubicBezTo>
                      <a:pt x="1660897" y="1234623"/>
                      <a:pt x="1648443" y="1238810"/>
                      <a:pt x="1740345" y="1223493"/>
                    </a:cubicBezTo>
                    <a:cubicBezTo>
                      <a:pt x="1753224" y="1219200"/>
                      <a:pt x="1772910" y="1222756"/>
                      <a:pt x="1778981" y="1210614"/>
                    </a:cubicBezTo>
                    <a:cubicBezTo>
                      <a:pt x="1785052" y="1198472"/>
                      <a:pt x="1775701" y="1181577"/>
                      <a:pt x="1766102" y="1171978"/>
                    </a:cubicBezTo>
                    <a:cubicBezTo>
                      <a:pt x="1721817" y="1127693"/>
                      <a:pt x="1698778" y="1123778"/>
                      <a:pt x="1650192" y="1107583"/>
                    </a:cubicBezTo>
                    <a:cubicBezTo>
                      <a:pt x="1637313" y="1098997"/>
                      <a:pt x="1623447" y="1091734"/>
                      <a:pt x="1611556" y="1081825"/>
                    </a:cubicBezTo>
                    <a:cubicBezTo>
                      <a:pt x="1597564" y="1070165"/>
                      <a:pt x="1588074" y="1053292"/>
                      <a:pt x="1572919" y="1043189"/>
                    </a:cubicBezTo>
                    <a:cubicBezTo>
                      <a:pt x="1561624" y="1035659"/>
                      <a:pt x="1547162" y="1034603"/>
                      <a:pt x="1534283" y="1030310"/>
                    </a:cubicBezTo>
                    <a:lnTo>
                      <a:pt x="1457009" y="1043189"/>
                    </a:lnTo>
                  </a:path>
                </a:pathLst>
              </a:custGeom>
              <a:noFill/>
              <a:ln cap="rnd">
                <a:solidFill>
                  <a:schemeClr val="tx1"/>
                </a:solidFill>
                <a:prstDash val="sysDash"/>
              </a:ln>
            </p:spPr>
            <p:txBody>
              <a:bodyPr rtlCol="0" anchor="ctr"/>
              <a:lstStyle/>
              <a:p>
                <a:pPr algn="ctr"/>
                <a:endParaRPr lang="en-US" sz="1500" dirty="0"/>
              </a:p>
            </p:txBody>
          </p:sp>
        </p:grpSp>
      </p:grpSp>
      <p:grpSp>
        <p:nvGrpSpPr>
          <p:cNvPr id="15" name="Group 14"/>
          <p:cNvGrpSpPr/>
          <p:nvPr/>
        </p:nvGrpSpPr>
        <p:grpSpPr>
          <a:xfrm>
            <a:off x="3421331" y="4559295"/>
            <a:ext cx="4482161" cy="1114285"/>
            <a:chOff x="4638923" y="4936060"/>
            <a:chExt cx="5976214" cy="1485713"/>
          </a:xfrm>
        </p:grpSpPr>
        <p:sp>
          <p:nvSpPr>
            <p:cNvPr id="3" name="TextBox 2"/>
            <p:cNvSpPr txBox="1"/>
            <p:nvPr/>
          </p:nvSpPr>
          <p:spPr>
            <a:xfrm>
              <a:off x="4979119" y="5126524"/>
              <a:ext cx="1694277" cy="779700"/>
            </a:xfrm>
            <a:prstGeom prst="rect">
              <a:avLst/>
            </a:prstGeom>
            <a:noFill/>
          </p:spPr>
          <p:txBody>
            <a:bodyPr wrap="square" rtlCol="0">
              <a:spAutoFit/>
            </a:bodyPr>
            <a:lstStyle/>
            <a:p>
              <a:pPr algn="ctr"/>
              <a:r>
                <a:rPr lang="es-ES" altLang="en-US" sz="1600" b="1" dirty="0">
                  <a:latin typeface="Arial Unicode MS" panose="020B0604020202020204" pitchFamily="34" charset="-128"/>
                </a:rPr>
                <a:t>Revolución Verde</a:t>
              </a:r>
              <a:endParaRPr lang="en-US" sz="1500" b="1" dirty="0">
                <a:solidFill>
                  <a:schemeClr val="accent2">
                    <a:lumMod val="50000"/>
                  </a:schemeClr>
                </a:solidFill>
              </a:endParaRPr>
            </a:p>
          </p:txBody>
        </p:sp>
        <p:grpSp>
          <p:nvGrpSpPr>
            <p:cNvPr id="21" name="Group 20"/>
            <p:cNvGrpSpPr/>
            <p:nvPr/>
          </p:nvGrpSpPr>
          <p:grpSpPr>
            <a:xfrm>
              <a:off x="4638923" y="4936060"/>
              <a:ext cx="5976214" cy="1485713"/>
              <a:chOff x="4384721" y="3580326"/>
              <a:chExt cx="7968286" cy="1980950"/>
            </a:xfrm>
          </p:grpSpPr>
          <p:sp>
            <p:nvSpPr>
              <p:cNvPr id="16" name="TextBox 15"/>
              <p:cNvSpPr txBox="1"/>
              <p:nvPr/>
            </p:nvSpPr>
            <p:spPr>
              <a:xfrm>
                <a:off x="7863887" y="3834276"/>
                <a:ext cx="4489120" cy="1477327"/>
              </a:xfrm>
              <a:prstGeom prst="rect">
                <a:avLst/>
              </a:prstGeom>
              <a:noFill/>
            </p:spPr>
            <p:txBody>
              <a:bodyPr wrap="square" rtlCol="0">
                <a:spAutoFit/>
              </a:bodyPr>
              <a:lstStyle/>
              <a:p>
                <a:pPr lvl="0" defTabSz="914400" eaLnBrk="0" fontAlgn="base" hangingPunct="0">
                  <a:spcBef>
                    <a:spcPct val="0"/>
                  </a:spcBef>
                  <a:spcAft>
                    <a:spcPct val="0"/>
                  </a:spcAft>
                </a:pPr>
                <a:r>
                  <a:rPr lang="es-ES" altLang="en-US" sz="1600" dirty="0" smtClean="0">
                    <a:latin typeface="Arial Unicode MS" panose="020B0604020202020204" pitchFamily="34" charset="-128"/>
                  </a:rPr>
                  <a:t>Levar entradas (de petróleo) a los </a:t>
                </a:r>
                <a:r>
                  <a:rPr lang="es-ES" altLang="en-US" sz="1600" dirty="0">
                    <a:latin typeface="Arial Unicode MS" panose="020B0604020202020204" pitchFamily="34" charset="-128"/>
                  </a:rPr>
                  <a:t>pequeños productores</a:t>
                </a:r>
                <a:r>
                  <a:rPr lang="es-ES" altLang="en-US" sz="1200" dirty="0"/>
                  <a:t> </a:t>
                </a:r>
                <a:endParaRPr lang="es-ES" altLang="en-US" sz="3600" dirty="0">
                  <a:latin typeface="Arial" panose="020B0604020202020204" pitchFamily="34" charset="0"/>
                </a:endParaRPr>
              </a:p>
            </p:txBody>
          </p:sp>
          <p:sp>
            <p:nvSpPr>
              <p:cNvPr id="19" name="Freeform 18"/>
              <p:cNvSpPr/>
              <p:nvPr/>
            </p:nvSpPr>
            <p:spPr>
              <a:xfrm>
                <a:off x="4384721" y="3580326"/>
                <a:ext cx="3025572" cy="1980950"/>
              </a:xfrm>
              <a:custGeom>
                <a:avLst/>
                <a:gdLst>
                  <a:gd name="connsiteX0" fmla="*/ 2086378 w 2125014"/>
                  <a:gd name="connsiteY0" fmla="*/ 115910 h 1223493"/>
                  <a:gd name="connsiteX1" fmla="*/ 2112136 w 2125014"/>
                  <a:gd name="connsiteY1" fmla="*/ 399245 h 1223493"/>
                  <a:gd name="connsiteX2" fmla="*/ 2125014 w 2125014"/>
                  <a:gd name="connsiteY2" fmla="*/ 450760 h 1223493"/>
                  <a:gd name="connsiteX3" fmla="*/ 2112136 w 2125014"/>
                  <a:gd name="connsiteY3" fmla="*/ 824248 h 1223493"/>
                  <a:gd name="connsiteX4" fmla="*/ 2060620 w 2125014"/>
                  <a:gd name="connsiteY4" fmla="*/ 953036 h 1223493"/>
                  <a:gd name="connsiteX5" fmla="*/ 2021983 w 2125014"/>
                  <a:gd name="connsiteY5" fmla="*/ 1004552 h 1223493"/>
                  <a:gd name="connsiteX6" fmla="*/ 1957589 w 2125014"/>
                  <a:gd name="connsiteY6" fmla="*/ 1068946 h 1223493"/>
                  <a:gd name="connsiteX7" fmla="*/ 1931831 w 2125014"/>
                  <a:gd name="connsiteY7" fmla="*/ 1107583 h 1223493"/>
                  <a:gd name="connsiteX8" fmla="*/ 1880316 w 2125014"/>
                  <a:gd name="connsiteY8" fmla="*/ 1120462 h 1223493"/>
                  <a:gd name="connsiteX9" fmla="*/ 1815921 w 2125014"/>
                  <a:gd name="connsiteY9" fmla="*/ 1146219 h 1223493"/>
                  <a:gd name="connsiteX10" fmla="*/ 1506829 w 2125014"/>
                  <a:gd name="connsiteY10" fmla="*/ 1171977 h 1223493"/>
                  <a:gd name="connsiteX11" fmla="*/ 1275009 w 2125014"/>
                  <a:gd name="connsiteY11" fmla="*/ 1197735 h 1223493"/>
                  <a:gd name="connsiteX12" fmla="*/ 1223493 w 2125014"/>
                  <a:gd name="connsiteY12" fmla="*/ 1210614 h 1223493"/>
                  <a:gd name="connsiteX13" fmla="*/ 837127 w 2125014"/>
                  <a:gd name="connsiteY13" fmla="*/ 1210614 h 1223493"/>
                  <a:gd name="connsiteX14" fmla="*/ 798491 w 2125014"/>
                  <a:gd name="connsiteY14" fmla="*/ 1197735 h 1223493"/>
                  <a:gd name="connsiteX15" fmla="*/ 643944 w 2125014"/>
                  <a:gd name="connsiteY15" fmla="*/ 1171977 h 1223493"/>
                  <a:gd name="connsiteX16" fmla="*/ 579550 w 2125014"/>
                  <a:gd name="connsiteY16" fmla="*/ 1146219 h 1223493"/>
                  <a:gd name="connsiteX17" fmla="*/ 502276 w 2125014"/>
                  <a:gd name="connsiteY17" fmla="*/ 1107583 h 1223493"/>
                  <a:gd name="connsiteX18" fmla="*/ 373488 w 2125014"/>
                  <a:gd name="connsiteY18" fmla="*/ 1056067 h 1223493"/>
                  <a:gd name="connsiteX19" fmla="*/ 270457 w 2125014"/>
                  <a:gd name="connsiteY19" fmla="*/ 1004552 h 1223493"/>
                  <a:gd name="connsiteX20" fmla="*/ 218941 w 2125014"/>
                  <a:gd name="connsiteY20" fmla="*/ 978794 h 1223493"/>
                  <a:gd name="connsiteX21" fmla="*/ 180305 w 2125014"/>
                  <a:gd name="connsiteY21" fmla="*/ 953036 h 1223493"/>
                  <a:gd name="connsiteX22" fmla="*/ 154547 w 2125014"/>
                  <a:gd name="connsiteY22" fmla="*/ 914400 h 1223493"/>
                  <a:gd name="connsiteX23" fmla="*/ 115910 w 2125014"/>
                  <a:gd name="connsiteY23" fmla="*/ 862884 h 1223493"/>
                  <a:gd name="connsiteX24" fmla="*/ 90152 w 2125014"/>
                  <a:gd name="connsiteY24" fmla="*/ 785611 h 1223493"/>
                  <a:gd name="connsiteX25" fmla="*/ 64395 w 2125014"/>
                  <a:gd name="connsiteY25" fmla="*/ 721217 h 1223493"/>
                  <a:gd name="connsiteX26" fmla="*/ 38637 w 2125014"/>
                  <a:gd name="connsiteY26" fmla="*/ 669701 h 1223493"/>
                  <a:gd name="connsiteX27" fmla="*/ 25758 w 2125014"/>
                  <a:gd name="connsiteY27" fmla="*/ 618186 h 1223493"/>
                  <a:gd name="connsiteX28" fmla="*/ 0 w 2125014"/>
                  <a:gd name="connsiteY28" fmla="*/ 540912 h 1223493"/>
                  <a:gd name="connsiteX29" fmla="*/ 25758 w 2125014"/>
                  <a:gd name="connsiteY29" fmla="*/ 347729 h 1223493"/>
                  <a:gd name="connsiteX30" fmla="*/ 38637 w 2125014"/>
                  <a:gd name="connsiteY30" fmla="*/ 296214 h 1223493"/>
                  <a:gd name="connsiteX31" fmla="*/ 77274 w 2125014"/>
                  <a:gd name="connsiteY31" fmla="*/ 270456 h 1223493"/>
                  <a:gd name="connsiteX32" fmla="*/ 90152 w 2125014"/>
                  <a:gd name="connsiteY32" fmla="*/ 231819 h 1223493"/>
                  <a:gd name="connsiteX33" fmla="*/ 154547 w 2125014"/>
                  <a:gd name="connsiteY33" fmla="*/ 154546 h 1223493"/>
                  <a:gd name="connsiteX34" fmla="*/ 231820 w 2125014"/>
                  <a:gd name="connsiteY34" fmla="*/ 103031 h 1223493"/>
                  <a:gd name="connsiteX35" fmla="*/ 270457 w 2125014"/>
                  <a:gd name="connsiteY35" fmla="*/ 90152 h 1223493"/>
                  <a:gd name="connsiteX36" fmla="*/ 321972 w 2125014"/>
                  <a:gd name="connsiteY36" fmla="*/ 64394 h 1223493"/>
                  <a:gd name="connsiteX37" fmla="*/ 437882 w 2125014"/>
                  <a:gd name="connsiteY37" fmla="*/ 51515 h 1223493"/>
                  <a:gd name="connsiteX38" fmla="*/ 476519 w 2125014"/>
                  <a:gd name="connsiteY38" fmla="*/ 12879 h 1223493"/>
                  <a:gd name="connsiteX39" fmla="*/ 270457 w 2125014"/>
                  <a:gd name="connsiteY39" fmla="*/ 64394 h 1223493"/>
                  <a:gd name="connsiteX40" fmla="*/ 309093 w 2125014"/>
                  <a:gd name="connsiteY40" fmla="*/ 90152 h 1223493"/>
                  <a:gd name="connsiteX41" fmla="*/ 347730 w 2125014"/>
                  <a:gd name="connsiteY41" fmla="*/ 167425 h 1223493"/>
                  <a:gd name="connsiteX42" fmla="*/ 360609 w 2125014"/>
                  <a:gd name="connsiteY42" fmla="*/ 206062 h 1223493"/>
                  <a:gd name="connsiteX43" fmla="*/ 425003 w 2125014"/>
                  <a:gd name="connsiteY43" fmla="*/ 193183 h 1223493"/>
                  <a:gd name="connsiteX44" fmla="*/ 450761 w 2125014"/>
                  <a:gd name="connsiteY44" fmla="*/ 154546 h 1223493"/>
                  <a:gd name="connsiteX45" fmla="*/ 489398 w 2125014"/>
                  <a:gd name="connsiteY45" fmla="*/ 115910 h 1223493"/>
                  <a:gd name="connsiteX46" fmla="*/ 515155 w 2125014"/>
                  <a:gd name="connsiteY46" fmla="*/ 38636 h 1223493"/>
                  <a:gd name="connsiteX47" fmla="*/ 540913 w 2125014"/>
                  <a:gd name="connsiteY47" fmla="*/ 0 h 122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125014" h="1223493">
                    <a:moveTo>
                      <a:pt x="2086378" y="115910"/>
                    </a:moveTo>
                    <a:cubicBezTo>
                      <a:pt x="2093890" y="228587"/>
                      <a:pt x="2093604" y="297318"/>
                      <a:pt x="2112136" y="399245"/>
                    </a:cubicBezTo>
                    <a:cubicBezTo>
                      <a:pt x="2115302" y="416660"/>
                      <a:pt x="2120721" y="433588"/>
                      <a:pt x="2125014" y="450760"/>
                    </a:cubicBezTo>
                    <a:cubicBezTo>
                      <a:pt x="2120721" y="575256"/>
                      <a:pt x="2122774" y="700133"/>
                      <a:pt x="2112136" y="824248"/>
                    </a:cubicBezTo>
                    <a:cubicBezTo>
                      <a:pt x="2109839" y="851044"/>
                      <a:pt x="2077638" y="925807"/>
                      <a:pt x="2060620" y="953036"/>
                    </a:cubicBezTo>
                    <a:cubicBezTo>
                      <a:pt x="2049243" y="971238"/>
                      <a:pt x="2034459" y="987085"/>
                      <a:pt x="2021983" y="1004552"/>
                    </a:cubicBezTo>
                    <a:cubicBezTo>
                      <a:pt x="1982956" y="1059190"/>
                      <a:pt x="2013788" y="1031480"/>
                      <a:pt x="1957589" y="1068946"/>
                    </a:cubicBezTo>
                    <a:cubicBezTo>
                      <a:pt x="1949003" y="1081825"/>
                      <a:pt x="1944710" y="1098997"/>
                      <a:pt x="1931831" y="1107583"/>
                    </a:cubicBezTo>
                    <a:cubicBezTo>
                      <a:pt x="1917104" y="1117401"/>
                      <a:pt x="1897108" y="1114865"/>
                      <a:pt x="1880316" y="1120462"/>
                    </a:cubicBezTo>
                    <a:cubicBezTo>
                      <a:pt x="1858384" y="1127773"/>
                      <a:pt x="1838823" y="1143060"/>
                      <a:pt x="1815921" y="1146219"/>
                    </a:cubicBezTo>
                    <a:cubicBezTo>
                      <a:pt x="1713503" y="1160346"/>
                      <a:pt x="1608810" y="1154980"/>
                      <a:pt x="1506829" y="1171977"/>
                    </a:cubicBezTo>
                    <a:cubicBezTo>
                      <a:pt x="1378564" y="1193354"/>
                      <a:pt x="1455578" y="1182687"/>
                      <a:pt x="1275009" y="1197735"/>
                    </a:cubicBezTo>
                    <a:cubicBezTo>
                      <a:pt x="1257837" y="1202028"/>
                      <a:pt x="1241072" y="1208546"/>
                      <a:pt x="1223493" y="1210614"/>
                    </a:cubicBezTo>
                    <a:cubicBezTo>
                      <a:pt x="1038634" y="1232362"/>
                      <a:pt x="1039512" y="1222519"/>
                      <a:pt x="837127" y="1210614"/>
                    </a:cubicBezTo>
                    <a:cubicBezTo>
                      <a:pt x="824248" y="1206321"/>
                      <a:pt x="811803" y="1200397"/>
                      <a:pt x="798491" y="1197735"/>
                    </a:cubicBezTo>
                    <a:cubicBezTo>
                      <a:pt x="747279" y="1187492"/>
                      <a:pt x="643944" y="1171977"/>
                      <a:pt x="643944" y="1171977"/>
                    </a:cubicBezTo>
                    <a:cubicBezTo>
                      <a:pt x="622479" y="1163391"/>
                      <a:pt x="600596" y="1155785"/>
                      <a:pt x="579550" y="1146219"/>
                    </a:cubicBezTo>
                    <a:cubicBezTo>
                      <a:pt x="553333" y="1134302"/>
                      <a:pt x="528660" y="1119126"/>
                      <a:pt x="502276" y="1107583"/>
                    </a:cubicBezTo>
                    <a:cubicBezTo>
                      <a:pt x="459916" y="1089051"/>
                      <a:pt x="414843" y="1076744"/>
                      <a:pt x="373488" y="1056067"/>
                    </a:cubicBezTo>
                    <a:lnTo>
                      <a:pt x="270457" y="1004552"/>
                    </a:lnTo>
                    <a:cubicBezTo>
                      <a:pt x="253285" y="995966"/>
                      <a:pt x="234915" y="989444"/>
                      <a:pt x="218941" y="978794"/>
                    </a:cubicBezTo>
                    <a:lnTo>
                      <a:pt x="180305" y="953036"/>
                    </a:lnTo>
                    <a:cubicBezTo>
                      <a:pt x="171719" y="940157"/>
                      <a:pt x="163544" y="926995"/>
                      <a:pt x="154547" y="914400"/>
                    </a:cubicBezTo>
                    <a:cubicBezTo>
                      <a:pt x="142071" y="896933"/>
                      <a:pt x="125509" y="882083"/>
                      <a:pt x="115910" y="862884"/>
                    </a:cubicBezTo>
                    <a:cubicBezTo>
                      <a:pt x="103768" y="838599"/>
                      <a:pt x="100235" y="810820"/>
                      <a:pt x="90152" y="785611"/>
                    </a:cubicBezTo>
                    <a:cubicBezTo>
                      <a:pt x="81566" y="764146"/>
                      <a:pt x="73784" y="742343"/>
                      <a:pt x="64395" y="721217"/>
                    </a:cubicBezTo>
                    <a:cubicBezTo>
                      <a:pt x="56598" y="703673"/>
                      <a:pt x="45378" y="687677"/>
                      <a:pt x="38637" y="669701"/>
                    </a:cubicBezTo>
                    <a:cubicBezTo>
                      <a:pt x="32422" y="653128"/>
                      <a:pt x="30844" y="635140"/>
                      <a:pt x="25758" y="618186"/>
                    </a:cubicBezTo>
                    <a:cubicBezTo>
                      <a:pt x="17956" y="592180"/>
                      <a:pt x="0" y="540912"/>
                      <a:pt x="0" y="540912"/>
                    </a:cubicBezTo>
                    <a:cubicBezTo>
                      <a:pt x="20552" y="294287"/>
                      <a:pt x="-5187" y="456036"/>
                      <a:pt x="25758" y="347729"/>
                    </a:cubicBezTo>
                    <a:cubicBezTo>
                      <a:pt x="30621" y="330710"/>
                      <a:pt x="28819" y="310941"/>
                      <a:pt x="38637" y="296214"/>
                    </a:cubicBezTo>
                    <a:cubicBezTo>
                      <a:pt x="47223" y="283335"/>
                      <a:pt x="64395" y="279042"/>
                      <a:pt x="77274" y="270456"/>
                    </a:cubicBezTo>
                    <a:cubicBezTo>
                      <a:pt x="81567" y="257577"/>
                      <a:pt x="84081" y="243961"/>
                      <a:pt x="90152" y="231819"/>
                    </a:cubicBezTo>
                    <a:cubicBezTo>
                      <a:pt x="103680" y="204762"/>
                      <a:pt x="131245" y="172670"/>
                      <a:pt x="154547" y="154546"/>
                    </a:cubicBezTo>
                    <a:cubicBezTo>
                      <a:pt x="178983" y="135540"/>
                      <a:pt x="202452" y="112820"/>
                      <a:pt x="231820" y="103031"/>
                    </a:cubicBezTo>
                    <a:cubicBezTo>
                      <a:pt x="244699" y="98738"/>
                      <a:pt x="257979" y="95500"/>
                      <a:pt x="270457" y="90152"/>
                    </a:cubicBezTo>
                    <a:cubicBezTo>
                      <a:pt x="288103" y="82589"/>
                      <a:pt x="303265" y="68711"/>
                      <a:pt x="321972" y="64394"/>
                    </a:cubicBezTo>
                    <a:cubicBezTo>
                      <a:pt x="359851" y="55653"/>
                      <a:pt x="399245" y="55808"/>
                      <a:pt x="437882" y="51515"/>
                    </a:cubicBezTo>
                    <a:cubicBezTo>
                      <a:pt x="528034" y="21465"/>
                      <a:pt x="540913" y="34344"/>
                      <a:pt x="476519" y="12879"/>
                    </a:cubicBezTo>
                    <a:cubicBezTo>
                      <a:pt x="391916" y="17579"/>
                      <a:pt x="169235" y="-36828"/>
                      <a:pt x="270457" y="64394"/>
                    </a:cubicBezTo>
                    <a:cubicBezTo>
                      <a:pt x="281402" y="75339"/>
                      <a:pt x="296214" y="81566"/>
                      <a:pt x="309093" y="90152"/>
                    </a:cubicBezTo>
                    <a:cubicBezTo>
                      <a:pt x="341466" y="187267"/>
                      <a:pt x="297796" y="67558"/>
                      <a:pt x="347730" y="167425"/>
                    </a:cubicBezTo>
                    <a:cubicBezTo>
                      <a:pt x="353801" y="179567"/>
                      <a:pt x="356316" y="193183"/>
                      <a:pt x="360609" y="206062"/>
                    </a:cubicBezTo>
                    <a:cubicBezTo>
                      <a:pt x="382074" y="201769"/>
                      <a:pt x="405997" y="204043"/>
                      <a:pt x="425003" y="193183"/>
                    </a:cubicBezTo>
                    <a:cubicBezTo>
                      <a:pt x="438442" y="185503"/>
                      <a:pt x="440852" y="166437"/>
                      <a:pt x="450761" y="154546"/>
                    </a:cubicBezTo>
                    <a:cubicBezTo>
                      <a:pt x="462421" y="140554"/>
                      <a:pt x="476519" y="128789"/>
                      <a:pt x="489398" y="115910"/>
                    </a:cubicBezTo>
                    <a:cubicBezTo>
                      <a:pt x="497984" y="90152"/>
                      <a:pt x="500094" y="61227"/>
                      <a:pt x="515155" y="38636"/>
                    </a:cubicBezTo>
                    <a:lnTo>
                      <a:pt x="540913" y="0"/>
                    </a:lnTo>
                  </a:path>
                </a:pathLst>
              </a:custGeom>
              <a:noFill/>
              <a:ln cap="rnd">
                <a:solidFill>
                  <a:schemeClr val="tx1"/>
                </a:solidFill>
                <a:prstDash val="sysDash"/>
              </a:ln>
            </p:spPr>
            <p:txBody>
              <a:bodyPr rtlCol="0" anchor="ctr"/>
              <a:lstStyle/>
              <a:p>
                <a:pPr algn="ctr"/>
                <a:endParaRPr lang="en-US" sz="1500" dirty="0"/>
              </a:p>
            </p:txBody>
          </p:sp>
        </p:grpSp>
      </p:grpSp>
      <p:sp>
        <p:nvSpPr>
          <p:cNvPr id="7" name="Title 6"/>
          <p:cNvSpPr>
            <a:spLocks noGrp="1"/>
          </p:cNvSpPr>
          <p:nvPr>
            <p:ph type="title"/>
          </p:nvPr>
        </p:nvSpPr>
        <p:spPr>
          <a:xfrm>
            <a:off x="366296" y="315811"/>
            <a:ext cx="8229600" cy="1226376"/>
          </a:xfrm>
        </p:spPr>
        <p:txBody>
          <a:bodyPr>
            <a:normAutofit/>
          </a:bodyPr>
          <a:lstStyle/>
          <a:p>
            <a:pPr lvl="0" defTabSz="914400" eaLnBrk="0" fontAlgn="base" hangingPunct="0">
              <a:spcAft>
                <a:spcPct val="0"/>
              </a:spcAft>
            </a:pPr>
            <a:r>
              <a:rPr lang="es-ES" altLang="en-US" dirty="0">
                <a:latin typeface="Arial Unicode MS" panose="020B0604020202020204" pitchFamily="34" charset="-128"/>
              </a:rPr>
              <a:t>Diferentes ideas sobre el camino a seguir</a:t>
            </a:r>
            <a:r>
              <a:rPr lang="es-ES" altLang="en-US" sz="2400" dirty="0"/>
              <a:t> </a:t>
            </a:r>
            <a:endParaRPr lang="es-ES" altLang="en-US" sz="6000" dirty="0">
              <a:latin typeface="Arial" panose="020B0604020202020204" pitchFamily="34" charset="0"/>
            </a:endParaRPr>
          </a:p>
        </p:txBody>
      </p:sp>
      <p:grpSp>
        <p:nvGrpSpPr>
          <p:cNvPr id="25" name="Group 24"/>
          <p:cNvGrpSpPr/>
          <p:nvPr/>
        </p:nvGrpSpPr>
        <p:grpSpPr>
          <a:xfrm>
            <a:off x="45021" y="2866786"/>
            <a:ext cx="3611939" cy="1815882"/>
            <a:chOff x="419820" y="2604357"/>
            <a:chExt cx="4815919" cy="2421177"/>
          </a:xfrm>
        </p:grpSpPr>
        <p:sp>
          <p:nvSpPr>
            <p:cNvPr id="6" name="TextBox 5"/>
            <p:cNvSpPr txBox="1"/>
            <p:nvPr/>
          </p:nvSpPr>
          <p:spPr>
            <a:xfrm>
              <a:off x="2687899" y="2949378"/>
              <a:ext cx="1873876" cy="984885"/>
            </a:xfrm>
            <a:prstGeom prst="rect">
              <a:avLst/>
            </a:prstGeom>
          </p:spPr>
          <p:txBody>
            <a:bodyPr wrap="square">
              <a:spAutoFit/>
            </a:bodyPr>
            <a:lstStyle>
              <a:defPPr>
                <a:defRPr lang="en-US"/>
              </a:defPPr>
              <a:lvl1pPr>
                <a:defRPr>
                  <a:solidFill>
                    <a:schemeClr val="accent2">
                      <a:lumMod val="50000"/>
                    </a:schemeClr>
                  </a:solidFill>
                </a:defRPr>
              </a:lvl1pPr>
            </a:lstStyle>
            <a:p>
              <a:pPr algn="ctr"/>
              <a:r>
                <a:rPr lang="es-ES" altLang="en-US" sz="1400" b="1" dirty="0">
                  <a:solidFill>
                    <a:schemeClr val="tx1"/>
                  </a:solidFill>
                  <a:latin typeface="Arial Unicode MS" panose="020B0604020202020204" pitchFamily="34" charset="-128"/>
                </a:rPr>
                <a:t>La transformación agrícola</a:t>
              </a:r>
              <a:endParaRPr lang="en-US" sz="1350" b="1" dirty="0"/>
            </a:p>
          </p:txBody>
        </p:sp>
        <p:grpSp>
          <p:nvGrpSpPr>
            <p:cNvPr id="20" name="Group 19"/>
            <p:cNvGrpSpPr/>
            <p:nvPr/>
          </p:nvGrpSpPr>
          <p:grpSpPr>
            <a:xfrm>
              <a:off x="1237704" y="2785585"/>
              <a:ext cx="3998035" cy="2125484"/>
              <a:chOff x="409588" y="2025695"/>
              <a:chExt cx="4428283" cy="2744062"/>
            </a:xfrm>
          </p:grpSpPr>
          <p:sp>
            <p:nvSpPr>
              <p:cNvPr id="11" name="Freeform 10"/>
              <p:cNvSpPr/>
              <p:nvPr/>
            </p:nvSpPr>
            <p:spPr>
              <a:xfrm>
                <a:off x="1620466" y="2025695"/>
                <a:ext cx="3217405" cy="2209313"/>
              </a:xfrm>
              <a:custGeom>
                <a:avLst/>
                <a:gdLst>
                  <a:gd name="connsiteX0" fmla="*/ 2614411 w 2846231"/>
                  <a:gd name="connsiteY0" fmla="*/ 1184857 h 2035381"/>
                  <a:gd name="connsiteX1" fmla="*/ 2601532 w 2846231"/>
                  <a:gd name="connsiteY1" fmla="*/ 1249251 h 2035381"/>
                  <a:gd name="connsiteX2" fmla="*/ 2562896 w 2846231"/>
                  <a:gd name="connsiteY2" fmla="*/ 1313646 h 2035381"/>
                  <a:gd name="connsiteX3" fmla="*/ 2537138 w 2846231"/>
                  <a:gd name="connsiteY3" fmla="*/ 1378040 h 2035381"/>
                  <a:gd name="connsiteX4" fmla="*/ 2498501 w 2846231"/>
                  <a:gd name="connsiteY4" fmla="*/ 1442434 h 2035381"/>
                  <a:gd name="connsiteX5" fmla="*/ 2446986 w 2846231"/>
                  <a:gd name="connsiteY5" fmla="*/ 1558344 h 2035381"/>
                  <a:gd name="connsiteX6" fmla="*/ 2395470 w 2846231"/>
                  <a:gd name="connsiteY6" fmla="*/ 1596981 h 2035381"/>
                  <a:gd name="connsiteX7" fmla="*/ 2292439 w 2846231"/>
                  <a:gd name="connsiteY7" fmla="*/ 1700012 h 2035381"/>
                  <a:gd name="connsiteX8" fmla="*/ 2163651 w 2846231"/>
                  <a:gd name="connsiteY8" fmla="*/ 1790164 h 2035381"/>
                  <a:gd name="connsiteX9" fmla="*/ 2125014 w 2846231"/>
                  <a:gd name="connsiteY9" fmla="*/ 1803043 h 2035381"/>
                  <a:gd name="connsiteX10" fmla="*/ 1983346 w 2846231"/>
                  <a:gd name="connsiteY10" fmla="*/ 1867437 h 2035381"/>
                  <a:gd name="connsiteX11" fmla="*/ 1906073 w 2846231"/>
                  <a:gd name="connsiteY11" fmla="*/ 1893195 h 2035381"/>
                  <a:gd name="connsiteX12" fmla="*/ 1841679 w 2846231"/>
                  <a:gd name="connsiteY12" fmla="*/ 1931831 h 2035381"/>
                  <a:gd name="connsiteX13" fmla="*/ 1790163 w 2846231"/>
                  <a:gd name="connsiteY13" fmla="*/ 1944710 h 2035381"/>
                  <a:gd name="connsiteX14" fmla="*/ 1725769 w 2846231"/>
                  <a:gd name="connsiteY14" fmla="*/ 1970468 h 2035381"/>
                  <a:gd name="connsiteX15" fmla="*/ 1674253 w 2846231"/>
                  <a:gd name="connsiteY15" fmla="*/ 1983347 h 2035381"/>
                  <a:gd name="connsiteX16" fmla="*/ 1442434 w 2846231"/>
                  <a:gd name="connsiteY16" fmla="*/ 2009105 h 2035381"/>
                  <a:gd name="connsiteX17" fmla="*/ 1403797 w 2846231"/>
                  <a:gd name="connsiteY17" fmla="*/ 2021984 h 2035381"/>
                  <a:gd name="connsiteX18" fmla="*/ 850006 w 2846231"/>
                  <a:gd name="connsiteY18" fmla="*/ 2021984 h 2035381"/>
                  <a:gd name="connsiteX19" fmla="*/ 721217 w 2846231"/>
                  <a:gd name="connsiteY19" fmla="*/ 1970468 h 2035381"/>
                  <a:gd name="connsiteX20" fmla="*/ 656822 w 2846231"/>
                  <a:gd name="connsiteY20" fmla="*/ 1944710 h 2035381"/>
                  <a:gd name="connsiteX21" fmla="*/ 592428 w 2846231"/>
                  <a:gd name="connsiteY21" fmla="*/ 1893195 h 2035381"/>
                  <a:gd name="connsiteX22" fmla="*/ 540913 w 2846231"/>
                  <a:gd name="connsiteY22" fmla="*/ 1867437 h 2035381"/>
                  <a:gd name="connsiteX23" fmla="*/ 476518 w 2846231"/>
                  <a:gd name="connsiteY23" fmla="*/ 1815922 h 2035381"/>
                  <a:gd name="connsiteX24" fmla="*/ 412124 w 2846231"/>
                  <a:gd name="connsiteY24" fmla="*/ 1790164 h 2035381"/>
                  <a:gd name="connsiteX25" fmla="*/ 373487 w 2846231"/>
                  <a:gd name="connsiteY25" fmla="*/ 1764406 h 2035381"/>
                  <a:gd name="connsiteX26" fmla="*/ 283335 w 2846231"/>
                  <a:gd name="connsiteY26" fmla="*/ 1700012 h 2035381"/>
                  <a:gd name="connsiteX27" fmla="*/ 206062 w 2846231"/>
                  <a:gd name="connsiteY27" fmla="*/ 1571223 h 2035381"/>
                  <a:gd name="connsiteX28" fmla="*/ 128789 w 2846231"/>
                  <a:gd name="connsiteY28" fmla="*/ 1442434 h 2035381"/>
                  <a:gd name="connsiteX29" fmla="*/ 51515 w 2846231"/>
                  <a:gd name="connsiteY29" fmla="*/ 1275009 h 2035381"/>
                  <a:gd name="connsiteX30" fmla="*/ 38637 w 2846231"/>
                  <a:gd name="connsiteY30" fmla="*/ 1236372 h 2035381"/>
                  <a:gd name="connsiteX31" fmla="*/ 25758 w 2846231"/>
                  <a:gd name="connsiteY31" fmla="*/ 1184857 h 2035381"/>
                  <a:gd name="connsiteX32" fmla="*/ 0 w 2846231"/>
                  <a:gd name="connsiteY32" fmla="*/ 1120462 h 2035381"/>
                  <a:gd name="connsiteX33" fmla="*/ 12879 w 2846231"/>
                  <a:gd name="connsiteY33" fmla="*/ 708339 h 2035381"/>
                  <a:gd name="connsiteX34" fmla="*/ 51515 w 2846231"/>
                  <a:gd name="connsiteY34" fmla="*/ 618186 h 2035381"/>
                  <a:gd name="connsiteX35" fmla="*/ 77273 w 2846231"/>
                  <a:gd name="connsiteY35" fmla="*/ 515155 h 2035381"/>
                  <a:gd name="connsiteX36" fmla="*/ 154546 w 2846231"/>
                  <a:gd name="connsiteY36" fmla="*/ 399246 h 2035381"/>
                  <a:gd name="connsiteX37" fmla="*/ 218941 w 2846231"/>
                  <a:gd name="connsiteY37" fmla="*/ 296215 h 2035381"/>
                  <a:gd name="connsiteX38" fmla="*/ 334851 w 2846231"/>
                  <a:gd name="connsiteY38" fmla="*/ 206062 h 2035381"/>
                  <a:gd name="connsiteX39" fmla="*/ 373487 w 2846231"/>
                  <a:gd name="connsiteY39" fmla="*/ 167426 h 2035381"/>
                  <a:gd name="connsiteX40" fmla="*/ 412124 w 2846231"/>
                  <a:gd name="connsiteY40" fmla="*/ 141668 h 2035381"/>
                  <a:gd name="connsiteX41" fmla="*/ 450760 w 2846231"/>
                  <a:gd name="connsiteY41" fmla="*/ 103031 h 2035381"/>
                  <a:gd name="connsiteX42" fmla="*/ 553791 w 2846231"/>
                  <a:gd name="connsiteY42" fmla="*/ 77274 h 2035381"/>
                  <a:gd name="connsiteX43" fmla="*/ 631065 w 2846231"/>
                  <a:gd name="connsiteY43" fmla="*/ 38637 h 2035381"/>
                  <a:gd name="connsiteX44" fmla="*/ 695459 w 2846231"/>
                  <a:gd name="connsiteY44" fmla="*/ 25758 h 2035381"/>
                  <a:gd name="connsiteX45" fmla="*/ 811369 w 2846231"/>
                  <a:gd name="connsiteY45" fmla="*/ 0 h 2035381"/>
                  <a:gd name="connsiteX46" fmla="*/ 1352282 w 2846231"/>
                  <a:gd name="connsiteY46" fmla="*/ 12879 h 2035381"/>
                  <a:gd name="connsiteX47" fmla="*/ 1558344 w 2846231"/>
                  <a:gd name="connsiteY47" fmla="*/ 38637 h 2035381"/>
                  <a:gd name="connsiteX48" fmla="*/ 1661375 w 2846231"/>
                  <a:gd name="connsiteY48" fmla="*/ 64395 h 2035381"/>
                  <a:gd name="connsiteX49" fmla="*/ 1751527 w 2846231"/>
                  <a:gd name="connsiteY49" fmla="*/ 115910 h 2035381"/>
                  <a:gd name="connsiteX50" fmla="*/ 1803042 w 2846231"/>
                  <a:gd name="connsiteY50" fmla="*/ 128789 h 2035381"/>
                  <a:gd name="connsiteX51" fmla="*/ 1841679 w 2846231"/>
                  <a:gd name="connsiteY51" fmla="*/ 154547 h 2035381"/>
                  <a:gd name="connsiteX52" fmla="*/ 1918952 w 2846231"/>
                  <a:gd name="connsiteY52" fmla="*/ 180305 h 2035381"/>
                  <a:gd name="connsiteX53" fmla="*/ 1996225 w 2846231"/>
                  <a:gd name="connsiteY53" fmla="*/ 231820 h 2035381"/>
                  <a:gd name="connsiteX54" fmla="*/ 2034862 w 2846231"/>
                  <a:gd name="connsiteY54" fmla="*/ 257578 h 2035381"/>
                  <a:gd name="connsiteX55" fmla="*/ 2112135 w 2846231"/>
                  <a:gd name="connsiteY55" fmla="*/ 283336 h 2035381"/>
                  <a:gd name="connsiteX56" fmla="*/ 2150772 w 2846231"/>
                  <a:gd name="connsiteY56" fmla="*/ 321972 h 2035381"/>
                  <a:gd name="connsiteX57" fmla="*/ 2228045 w 2846231"/>
                  <a:gd name="connsiteY57" fmla="*/ 347730 h 2035381"/>
                  <a:gd name="connsiteX58" fmla="*/ 2343955 w 2846231"/>
                  <a:gd name="connsiteY58" fmla="*/ 425003 h 2035381"/>
                  <a:gd name="connsiteX59" fmla="*/ 2446986 w 2846231"/>
                  <a:gd name="connsiteY59" fmla="*/ 476519 h 2035381"/>
                  <a:gd name="connsiteX60" fmla="*/ 2562896 w 2846231"/>
                  <a:gd name="connsiteY60" fmla="*/ 540913 h 2035381"/>
                  <a:gd name="connsiteX61" fmla="*/ 2601532 w 2846231"/>
                  <a:gd name="connsiteY61" fmla="*/ 566671 h 2035381"/>
                  <a:gd name="connsiteX62" fmla="*/ 2665927 w 2846231"/>
                  <a:gd name="connsiteY62" fmla="*/ 592429 h 2035381"/>
                  <a:gd name="connsiteX63" fmla="*/ 2743200 w 2846231"/>
                  <a:gd name="connsiteY63" fmla="*/ 631065 h 2035381"/>
                  <a:gd name="connsiteX64" fmla="*/ 2794715 w 2846231"/>
                  <a:gd name="connsiteY64" fmla="*/ 669702 h 2035381"/>
                  <a:gd name="connsiteX65" fmla="*/ 2833352 w 2846231"/>
                  <a:gd name="connsiteY65" fmla="*/ 682581 h 2035381"/>
                  <a:gd name="connsiteX66" fmla="*/ 2820473 w 2846231"/>
                  <a:gd name="connsiteY66" fmla="*/ 631065 h 2035381"/>
                  <a:gd name="connsiteX67" fmla="*/ 2743200 w 2846231"/>
                  <a:gd name="connsiteY67" fmla="*/ 579550 h 2035381"/>
                  <a:gd name="connsiteX68" fmla="*/ 2691684 w 2846231"/>
                  <a:gd name="connsiteY68" fmla="*/ 553792 h 2035381"/>
                  <a:gd name="connsiteX69" fmla="*/ 2614411 w 2846231"/>
                  <a:gd name="connsiteY69" fmla="*/ 502277 h 2035381"/>
                  <a:gd name="connsiteX70" fmla="*/ 2550017 w 2846231"/>
                  <a:gd name="connsiteY70" fmla="*/ 450761 h 2035381"/>
                  <a:gd name="connsiteX71" fmla="*/ 2511380 w 2846231"/>
                  <a:gd name="connsiteY71" fmla="*/ 463640 h 2035381"/>
                  <a:gd name="connsiteX72" fmla="*/ 2434107 w 2846231"/>
                  <a:gd name="connsiteY72" fmla="*/ 528034 h 2035381"/>
                  <a:gd name="connsiteX73" fmla="*/ 2408349 w 2846231"/>
                  <a:gd name="connsiteY73" fmla="*/ 566671 h 2035381"/>
                  <a:gd name="connsiteX74" fmla="*/ 2485622 w 2846231"/>
                  <a:gd name="connsiteY74" fmla="*/ 592429 h 2035381"/>
                  <a:gd name="connsiteX75" fmla="*/ 2524259 w 2846231"/>
                  <a:gd name="connsiteY75" fmla="*/ 618186 h 2035381"/>
                  <a:gd name="connsiteX76" fmla="*/ 2575775 w 2846231"/>
                  <a:gd name="connsiteY76" fmla="*/ 631065 h 2035381"/>
                  <a:gd name="connsiteX77" fmla="*/ 2614411 w 2846231"/>
                  <a:gd name="connsiteY77" fmla="*/ 643944 h 2035381"/>
                  <a:gd name="connsiteX78" fmla="*/ 2665927 w 2846231"/>
                  <a:gd name="connsiteY78" fmla="*/ 669702 h 2035381"/>
                  <a:gd name="connsiteX79" fmla="*/ 2807594 w 2846231"/>
                  <a:gd name="connsiteY79" fmla="*/ 708339 h 2035381"/>
                  <a:gd name="connsiteX80" fmla="*/ 2846231 w 2846231"/>
                  <a:gd name="connsiteY80" fmla="*/ 708339 h 203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46231" h="2035381">
                    <a:moveTo>
                      <a:pt x="2614411" y="1184857"/>
                    </a:moveTo>
                    <a:cubicBezTo>
                      <a:pt x="2610118" y="1206322"/>
                      <a:pt x="2609662" y="1228927"/>
                      <a:pt x="2601532" y="1249251"/>
                    </a:cubicBezTo>
                    <a:cubicBezTo>
                      <a:pt x="2592235" y="1272493"/>
                      <a:pt x="2574091" y="1291257"/>
                      <a:pt x="2562896" y="1313646"/>
                    </a:cubicBezTo>
                    <a:cubicBezTo>
                      <a:pt x="2552557" y="1334324"/>
                      <a:pt x="2547477" y="1357363"/>
                      <a:pt x="2537138" y="1378040"/>
                    </a:cubicBezTo>
                    <a:cubicBezTo>
                      <a:pt x="2525943" y="1400429"/>
                      <a:pt x="2509696" y="1420045"/>
                      <a:pt x="2498501" y="1442434"/>
                    </a:cubicBezTo>
                    <a:cubicBezTo>
                      <a:pt x="2466811" y="1505814"/>
                      <a:pt x="2512280" y="1474395"/>
                      <a:pt x="2446986" y="1558344"/>
                    </a:cubicBezTo>
                    <a:cubicBezTo>
                      <a:pt x="2433808" y="1575287"/>
                      <a:pt x="2412642" y="1584102"/>
                      <a:pt x="2395470" y="1596981"/>
                    </a:cubicBezTo>
                    <a:cubicBezTo>
                      <a:pt x="2335074" y="1697643"/>
                      <a:pt x="2387180" y="1633693"/>
                      <a:pt x="2292439" y="1700012"/>
                    </a:cubicBezTo>
                    <a:cubicBezTo>
                      <a:pt x="2214829" y="1754339"/>
                      <a:pt x="2245851" y="1749064"/>
                      <a:pt x="2163651" y="1790164"/>
                    </a:cubicBezTo>
                    <a:cubicBezTo>
                      <a:pt x="2151509" y="1796235"/>
                      <a:pt x="2137420" y="1797529"/>
                      <a:pt x="2125014" y="1803043"/>
                    </a:cubicBezTo>
                    <a:cubicBezTo>
                      <a:pt x="2010803" y="1853803"/>
                      <a:pt x="2087532" y="1829551"/>
                      <a:pt x="1983346" y="1867437"/>
                    </a:cubicBezTo>
                    <a:cubicBezTo>
                      <a:pt x="1957830" y="1876716"/>
                      <a:pt x="1930790" y="1881960"/>
                      <a:pt x="1906073" y="1893195"/>
                    </a:cubicBezTo>
                    <a:cubicBezTo>
                      <a:pt x="1883285" y="1903553"/>
                      <a:pt x="1864553" y="1921665"/>
                      <a:pt x="1841679" y="1931831"/>
                    </a:cubicBezTo>
                    <a:cubicBezTo>
                      <a:pt x="1825504" y="1939020"/>
                      <a:pt x="1806955" y="1939113"/>
                      <a:pt x="1790163" y="1944710"/>
                    </a:cubicBezTo>
                    <a:cubicBezTo>
                      <a:pt x="1768231" y="1952021"/>
                      <a:pt x="1747701" y="1963157"/>
                      <a:pt x="1725769" y="1970468"/>
                    </a:cubicBezTo>
                    <a:cubicBezTo>
                      <a:pt x="1708977" y="1976065"/>
                      <a:pt x="1691791" y="1980955"/>
                      <a:pt x="1674253" y="1983347"/>
                    </a:cubicBezTo>
                    <a:cubicBezTo>
                      <a:pt x="1597217" y="1993852"/>
                      <a:pt x="1442434" y="2009105"/>
                      <a:pt x="1442434" y="2009105"/>
                    </a:cubicBezTo>
                    <a:cubicBezTo>
                      <a:pt x="1429555" y="2013398"/>
                      <a:pt x="1417268" y="2020300"/>
                      <a:pt x="1403797" y="2021984"/>
                    </a:cubicBezTo>
                    <a:cubicBezTo>
                      <a:pt x="1197747" y="2047739"/>
                      <a:pt x="1085450" y="2029832"/>
                      <a:pt x="850006" y="2021984"/>
                    </a:cubicBezTo>
                    <a:cubicBezTo>
                      <a:pt x="757834" y="1998941"/>
                      <a:pt x="835013" y="2022194"/>
                      <a:pt x="721217" y="1970468"/>
                    </a:cubicBezTo>
                    <a:cubicBezTo>
                      <a:pt x="700171" y="1960901"/>
                      <a:pt x="676646" y="1956604"/>
                      <a:pt x="656822" y="1944710"/>
                    </a:cubicBezTo>
                    <a:cubicBezTo>
                      <a:pt x="633251" y="1930568"/>
                      <a:pt x="615299" y="1908443"/>
                      <a:pt x="592428" y="1893195"/>
                    </a:cubicBezTo>
                    <a:cubicBezTo>
                      <a:pt x="576454" y="1882546"/>
                      <a:pt x="556887" y="1878086"/>
                      <a:pt x="540913" y="1867437"/>
                    </a:cubicBezTo>
                    <a:cubicBezTo>
                      <a:pt x="518041" y="1852189"/>
                      <a:pt x="500089" y="1830065"/>
                      <a:pt x="476518" y="1815922"/>
                    </a:cubicBezTo>
                    <a:cubicBezTo>
                      <a:pt x="456694" y="1804028"/>
                      <a:pt x="432802" y="1800503"/>
                      <a:pt x="412124" y="1790164"/>
                    </a:cubicBezTo>
                    <a:cubicBezTo>
                      <a:pt x="398280" y="1783242"/>
                      <a:pt x="386082" y="1773403"/>
                      <a:pt x="373487" y="1764406"/>
                    </a:cubicBezTo>
                    <a:cubicBezTo>
                      <a:pt x="261691" y="1684551"/>
                      <a:pt x="374372" y="1760701"/>
                      <a:pt x="283335" y="1700012"/>
                    </a:cubicBezTo>
                    <a:cubicBezTo>
                      <a:pt x="209442" y="1601488"/>
                      <a:pt x="278416" y="1699853"/>
                      <a:pt x="206062" y="1571223"/>
                    </a:cubicBezTo>
                    <a:cubicBezTo>
                      <a:pt x="181518" y="1527588"/>
                      <a:pt x="147383" y="1488917"/>
                      <a:pt x="128789" y="1442434"/>
                    </a:cubicBezTo>
                    <a:cubicBezTo>
                      <a:pt x="71524" y="1299274"/>
                      <a:pt x="102920" y="1352117"/>
                      <a:pt x="51515" y="1275009"/>
                    </a:cubicBezTo>
                    <a:cubicBezTo>
                      <a:pt x="47222" y="1262130"/>
                      <a:pt x="42366" y="1249425"/>
                      <a:pt x="38637" y="1236372"/>
                    </a:cubicBezTo>
                    <a:cubicBezTo>
                      <a:pt x="33775" y="1219353"/>
                      <a:pt x="31355" y="1201649"/>
                      <a:pt x="25758" y="1184857"/>
                    </a:cubicBezTo>
                    <a:cubicBezTo>
                      <a:pt x="18447" y="1162925"/>
                      <a:pt x="8586" y="1141927"/>
                      <a:pt x="0" y="1120462"/>
                    </a:cubicBezTo>
                    <a:cubicBezTo>
                      <a:pt x="4293" y="983088"/>
                      <a:pt x="5038" y="845557"/>
                      <a:pt x="12879" y="708339"/>
                    </a:cubicBezTo>
                    <a:cubicBezTo>
                      <a:pt x="14431" y="681178"/>
                      <a:pt x="44291" y="639857"/>
                      <a:pt x="51515" y="618186"/>
                    </a:cubicBezTo>
                    <a:cubicBezTo>
                      <a:pt x="62710" y="584602"/>
                      <a:pt x="65366" y="548493"/>
                      <a:pt x="77273" y="515155"/>
                    </a:cubicBezTo>
                    <a:cubicBezTo>
                      <a:pt x="123977" y="384386"/>
                      <a:pt x="95596" y="481776"/>
                      <a:pt x="154546" y="399246"/>
                    </a:cubicBezTo>
                    <a:cubicBezTo>
                      <a:pt x="239176" y="280764"/>
                      <a:pt x="113697" y="416494"/>
                      <a:pt x="218941" y="296215"/>
                    </a:cubicBezTo>
                    <a:cubicBezTo>
                      <a:pt x="294556" y="209798"/>
                      <a:pt x="243035" y="274923"/>
                      <a:pt x="334851" y="206062"/>
                    </a:cubicBezTo>
                    <a:cubicBezTo>
                      <a:pt x="349422" y="195134"/>
                      <a:pt x="359495" y="179086"/>
                      <a:pt x="373487" y="167426"/>
                    </a:cubicBezTo>
                    <a:cubicBezTo>
                      <a:pt x="385378" y="157517"/>
                      <a:pt x="400233" y="151577"/>
                      <a:pt x="412124" y="141668"/>
                    </a:cubicBezTo>
                    <a:cubicBezTo>
                      <a:pt x="426116" y="130008"/>
                      <a:pt x="435605" y="113134"/>
                      <a:pt x="450760" y="103031"/>
                    </a:cubicBezTo>
                    <a:cubicBezTo>
                      <a:pt x="468420" y="91258"/>
                      <a:pt x="543394" y="79873"/>
                      <a:pt x="553791" y="77274"/>
                    </a:cubicBezTo>
                    <a:cubicBezTo>
                      <a:pt x="673749" y="47284"/>
                      <a:pt x="505154" y="85854"/>
                      <a:pt x="631065" y="38637"/>
                    </a:cubicBezTo>
                    <a:cubicBezTo>
                      <a:pt x="651561" y="30951"/>
                      <a:pt x="674223" y="31067"/>
                      <a:pt x="695459" y="25758"/>
                    </a:cubicBezTo>
                    <a:cubicBezTo>
                      <a:pt x="822277" y="-5947"/>
                      <a:pt x="598739" y="35439"/>
                      <a:pt x="811369" y="0"/>
                    </a:cubicBezTo>
                    <a:lnTo>
                      <a:pt x="1352282" y="12879"/>
                    </a:lnTo>
                    <a:cubicBezTo>
                      <a:pt x="1525954" y="19311"/>
                      <a:pt x="1456168" y="15931"/>
                      <a:pt x="1558344" y="38637"/>
                    </a:cubicBezTo>
                    <a:cubicBezTo>
                      <a:pt x="1651591" y="59359"/>
                      <a:pt x="1592334" y="41381"/>
                      <a:pt x="1661375" y="64395"/>
                    </a:cubicBezTo>
                    <a:cubicBezTo>
                      <a:pt x="1693406" y="85750"/>
                      <a:pt x="1714173" y="101902"/>
                      <a:pt x="1751527" y="115910"/>
                    </a:cubicBezTo>
                    <a:cubicBezTo>
                      <a:pt x="1768100" y="122125"/>
                      <a:pt x="1785870" y="124496"/>
                      <a:pt x="1803042" y="128789"/>
                    </a:cubicBezTo>
                    <a:cubicBezTo>
                      <a:pt x="1815921" y="137375"/>
                      <a:pt x="1827534" y="148260"/>
                      <a:pt x="1841679" y="154547"/>
                    </a:cubicBezTo>
                    <a:cubicBezTo>
                      <a:pt x="1866490" y="165574"/>
                      <a:pt x="1896361" y="165244"/>
                      <a:pt x="1918952" y="180305"/>
                    </a:cubicBezTo>
                    <a:lnTo>
                      <a:pt x="1996225" y="231820"/>
                    </a:lnTo>
                    <a:cubicBezTo>
                      <a:pt x="2009104" y="240406"/>
                      <a:pt x="2020178" y="252683"/>
                      <a:pt x="2034862" y="257578"/>
                    </a:cubicBezTo>
                    <a:lnTo>
                      <a:pt x="2112135" y="283336"/>
                    </a:lnTo>
                    <a:cubicBezTo>
                      <a:pt x="2125014" y="296215"/>
                      <a:pt x="2134851" y="313127"/>
                      <a:pt x="2150772" y="321972"/>
                    </a:cubicBezTo>
                    <a:cubicBezTo>
                      <a:pt x="2174506" y="335158"/>
                      <a:pt x="2228045" y="347730"/>
                      <a:pt x="2228045" y="347730"/>
                    </a:cubicBezTo>
                    <a:cubicBezTo>
                      <a:pt x="2278937" y="385900"/>
                      <a:pt x="2285235" y="393384"/>
                      <a:pt x="2343955" y="425003"/>
                    </a:cubicBezTo>
                    <a:cubicBezTo>
                      <a:pt x="2377763" y="443207"/>
                      <a:pt x="2416268" y="453481"/>
                      <a:pt x="2446986" y="476519"/>
                    </a:cubicBezTo>
                    <a:cubicBezTo>
                      <a:pt x="2548315" y="552515"/>
                      <a:pt x="2444839" y="481884"/>
                      <a:pt x="2562896" y="540913"/>
                    </a:cubicBezTo>
                    <a:cubicBezTo>
                      <a:pt x="2576740" y="547835"/>
                      <a:pt x="2587688" y="559749"/>
                      <a:pt x="2601532" y="566671"/>
                    </a:cubicBezTo>
                    <a:cubicBezTo>
                      <a:pt x="2622210" y="577010"/>
                      <a:pt x="2645249" y="582090"/>
                      <a:pt x="2665927" y="592429"/>
                    </a:cubicBezTo>
                    <a:cubicBezTo>
                      <a:pt x="2765791" y="642360"/>
                      <a:pt x="2646085" y="598693"/>
                      <a:pt x="2743200" y="631065"/>
                    </a:cubicBezTo>
                    <a:cubicBezTo>
                      <a:pt x="2760372" y="643944"/>
                      <a:pt x="2776078" y="659052"/>
                      <a:pt x="2794715" y="669702"/>
                    </a:cubicBezTo>
                    <a:cubicBezTo>
                      <a:pt x="2806502" y="676437"/>
                      <a:pt x="2825822" y="693877"/>
                      <a:pt x="2833352" y="682581"/>
                    </a:cubicBezTo>
                    <a:cubicBezTo>
                      <a:pt x="2843170" y="667853"/>
                      <a:pt x="2829255" y="646433"/>
                      <a:pt x="2820473" y="631065"/>
                    </a:cubicBezTo>
                    <a:cubicBezTo>
                      <a:pt x="2794208" y="585101"/>
                      <a:pt x="2782739" y="596495"/>
                      <a:pt x="2743200" y="579550"/>
                    </a:cubicBezTo>
                    <a:cubicBezTo>
                      <a:pt x="2725553" y="571987"/>
                      <a:pt x="2708147" y="563670"/>
                      <a:pt x="2691684" y="553792"/>
                    </a:cubicBezTo>
                    <a:cubicBezTo>
                      <a:pt x="2665139" y="537865"/>
                      <a:pt x="2614411" y="502277"/>
                      <a:pt x="2614411" y="502277"/>
                    </a:cubicBezTo>
                    <a:cubicBezTo>
                      <a:pt x="2594633" y="472610"/>
                      <a:pt x="2591488" y="450761"/>
                      <a:pt x="2550017" y="450761"/>
                    </a:cubicBezTo>
                    <a:cubicBezTo>
                      <a:pt x="2536441" y="450761"/>
                      <a:pt x="2524259" y="459347"/>
                      <a:pt x="2511380" y="463640"/>
                    </a:cubicBezTo>
                    <a:cubicBezTo>
                      <a:pt x="2473393" y="488966"/>
                      <a:pt x="2465094" y="490851"/>
                      <a:pt x="2434107" y="528034"/>
                    </a:cubicBezTo>
                    <a:cubicBezTo>
                      <a:pt x="2424198" y="539925"/>
                      <a:pt x="2416935" y="553792"/>
                      <a:pt x="2408349" y="566671"/>
                    </a:cubicBezTo>
                    <a:cubicBezTo>
                      <a:pt x="2434107" y="575257"/>
                      <a:pt x="2463031" y="577369"/>
                      <a:pt x="2485622" y="592429"/>
                    </a:cubicBezTo>
                    <a:cubicBezTo>
                      <a:pt x="2498501" y="601015"/>
                      <a:pt x="2510032" y="612089"/>
                      <a:pt x="2524259" y="618186"/>
                    </a:cubicBezTo>
                    <a:cubicBezTo>
                      <a:pt x="2540528" y="625158"/>
                      <a:pt x="2558756" y="626202"/>
                      <a:pt x="2575775" y="631065"/>
                    </a:cubicBezTo>
                    <a:cubicBezTo>
                      <a:pt x="2588828" y="634794"/>
                      <a:pt x="2601933" y="638596"/>
                      <a:pt x="2614411" y="643944"/>
                    </a:cubicBezTo>
                    <a:cubicBezTo>
                      <a:pt x="2632058" y="651507"/>
                      <a:pt x="2648101" y="662572"/>
                      <a:pt x="2665927" y="669702"/>
                    </a:cubicBezTo>
                    <a:cubicBezTo>
                      <a:pt x="2709410" y="687095"/>
                      <a:pt x="2760561" y="702460"/>
                      <a:pt x="2807594" y="708339"/>
                    </a:cubicBezTo>
                    <a:cubicBezTo>
                      <a:pt x="2820374" y="709936"/>
                      <a:pt x="2833352" y="708339"/>
                      <a:pt x="2846231" y="708339"/>
                    </a:cubicBezTo>
                  </a:path>
                </a:pathLst>
              </a:custGeom>
              <a:noFill/>
              <a:ln cap="rnd">
                <a:solidFill>
                  <a:schemeClr val="tx1"/>
                </a:solidFill>
                <a:prstDash val="sysDash"/>
              </a:ln>
            </p:spPr>
            <p:txBody>
              <a:bodyPr rtlCol="0" anchor="ctr"/>
              <a:lstStyle/>
              <a:p>
                <a:pPr algn="ctr"/>
                <a:endParaRPr lang="en-US" sz="1500" dirty="0"/>
              </a:p>
            </p:txBody>
          </p:sp>
          <p:sp>
            <p:nvSpPr>
              <p:cNvPr id="17" name="TextBox 16"/>
              <p:cNvSpPr txBox="1"/>
              <p:nvPr/>
            </p:nvSpPr>
            <p:spPr>
              <a:xfrm>
                <a:off x="409588" y="4213470"/>
                <a:ext cx="2658917" cy="556287"/>
              </a:xfrm>
              <a:prstGeom prst="rect">
                <a:avLst/>
              </a:prstGeom>
              <a:noFill/>
            </p:spPr>
            <p:txBody>
              <a:bodyPr wrap="square" rtlCol="0">
                <a:spAutoFit/>
              </a:bodyPr>
              <a:lstStyle/>
              <a:p>
                <a:endParaRPr lang="en-US" sz="1500" dirty="0"/>
              </a:p>
            </p:txBody>
          </p:sp>
        </p:grpSp>
        <p:sp>
          <p:nvSpPr>
            <p:cNvPr id="2" name="Rectangle 1"/>
            <p:cNvSpPr/>
            <p:nvPr/>
          </p:nvSpPr>
          <p:spPr>
            <a:xfrm>
              <a:off x="419820" y="2604357"/>
              <a:ext cx="1911293" cy="2421177"/>
            </a:xfrm>
            <a:prstGeom prst="rect">
              <a:avLst/>
            </a:prstGeom>
            <a:noFill/>
          </p:spPr>
          <p:txBody>
            <a:bodyPr wrap="square" rtlCol="0">
              <a:spAutoFit/>
            </a:bodyPr>
            <a:lstStyle/>
            <a:p>
              <a:pPr algn="r"/>
              <a:r>
                <a:rPr lang="es-ES" altLang="en-US" sz="1600" dirty="0">
                  <a:latin typeface="Arial Unicode MS" panose="020B0604020202020204" pitchFamily="34" charset="-128"/>
                </a:rPr>
                <a:t>D</a:t>
              </a:r>
              <a:r>
                <a:rPr lang="es-ES" altLang="en-US" sz="1600" dirty="0" smtClean="0">
                  <a:latin typeface="Arial Unicode MS" panose="020B0604020202020204" pitchFamily="34" charset="-128"/>
                </a:rPr>
                <a:t>eshacerse </a:t>
              </a:r>
              <a:r>
                <a:rPr lang="es-ES" altLang="en-US" sz="1600" dirty="0">
                  <a:latin typeface="Arial Unicode MS" panose="020B0604020202020204" pitchFamily="34" charset="-128"/>
                </a:rPr>
                <a:t>de los pequeños </a:t>
              </a:r>
              <a:r>
                <a:rPr lang="es-ES" altLang="en-US" sz="1600" dirty="0" smtClean="0">
                  <a:latin typeface="Arial Unicode MS" panose="020B0604020202020204" pitchFamily="34" charset="-128"/>
                </a:rPr>
                <a:t>productores; vamos con </a:t>
              </a:r>
              <a:r>
                <a:rPr lang="es-ES" altLang="en-US" sz="1600" dirty="0">
                  <a:latin typeface="Arial Unicode MS" panose="020B0604020202020204" pitchFamily="34" charset="-128"/>
                </a:rPr>
                <a:t>fincas </a:t>
              </a:r>
              <a:r>
                <a:rPr lang="es-ES" altLang="en-US" sz="1600" dirty="0" smtClean="0">
                  <a:latin typeface="Arial Unicode MS" panose="020B0604020202020204" pitchFamily="34" charset="-128"/>
                </a:rPr>
                <a:t>grandes</a:t>
              </a:r>
              <a:endParaRPr lang="en-US" sz="1500" dirty="0"/>
            </a:p>
          </p:txBody>
        </p:sp>
      </p:grpSp>
      <p:pic>
        <p:nvPicPr>
          <p:cNvPr id="27" name="Picture 26" descr="Screenshot 2014-10-25 23.12.05 - Windows Photo Viewer"/>
          <p:cNvPicPr>
            <a:picLocks noChangeAspect="1"/>
          </p:cNvPicPr>
          <p:nvPr/>
        </p:nvPicPr>
        <p:blipFill rotWithShape="1">
          <a:blip r:embed="rId3">
            <a:extLst>
              <a:ext uri="{28A0092B-C50C-407E-A947-70E740481C1C}">
                <a14:useLocalDpi xmlns:a14="http://schemas.microsoft.com/office/drawing/2010/main" val="0"/>
              </a:ext>
            </a:extLst>
          </a:blip>
          <a:srcRect l="13794" t="34349" r="67992" b="34660"/>
          <a:stretch/>
        </p:blipFill>
        <p:spPr>
          <a:xfrm>
            <a:off x="3685027" y="3145436"/>
            <a:ext cx="1374050" cy="1258583"/>
          </a:xfrm>
          <a:prstGeom prst="rect">
            <a:avLst/>
          </a:prstGeom>
        </p:spPr>
      </p:pic>
      <p:sp>
        <p:nvSpPr>
          <p:cNvPr id="31" name="Rounded Rectangular Callout 30"/>
          <p:cNvSpPr/>
          <p:nvPr/>
        </p:nvSpPr>
        <p:spPr>
          <a:xfrm>
            <a:off x="6035040" y="1310640"/>
            <a:ext cx="2560856" cy="1093218"/>
          </a:xfrm>
          <a:prstGeom prst="wedgeRoundRectCallout">
            <a:avLst>
              <a:gd name="adj1" fmla="val -34167"/>
              <a:gd name="adj2" fmla="val 115097"/>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altLang="en-US">
                <a:solidFill>
                  <a:schemeClr val="tx2"/>
                </a:solidFill>
                <a:latin typeface="Arial Unicode MS" panose="020B0604020202020204" pitchFamily="34" charset="-128"/>
              </a:rPr>
              <a:t>Más de lo que queremos con lo que tenemos</a:t>
            </a:r>
            <a:endParaRPr lang="en-US">
              <a:solidFill>
                <a:schemeClr val="tx2"/>
              </a:solidFill>
            </a:endParaRPr>
          </a:p>
        </p:txBody>
      </p:sp>
    </p:spTree>
    <p:extLst>
      <p:ext uri="{BB962C8B-B14F-4D97-AF65-F5344CB8AC3E}">
        <p14:creationId xmlns:p14="http://schemas.microsoft.com/office/powerpoint/2010/main" val="56590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380999" y="1559318"/>
            <a:ext cx="4040188" cy="639762"/>
          </a:xfrm>
        </p:spPr>
        <p:txBody>
          <a:bodyPr>
            <a:normAutofit/>
          </a:bodyPr>
          <a:lstStyle/>
          <a:p>
            <a:pPr lvl="0"/>
            <a:r>
              <a:rPr lang="es-ES" altLang="en-US" sz="2500" dirty="0"/>
              <a:t>Cambios en el </a:t>
            </a:r>
            <a:r>
              <a:rPr lang="es-ES" altLang="en-US" sz="2500" dirty="0" smtClean="0"/>
              <a:t>exterior</a:t>
            </a:r>
            <a:endParaRPr lang="es-ES" altLang="en-US" sz="2500" dirty="0"/>
          </a:p>
        </p:txBody>
      </p:sp>
      <p:sp>
        <p:nvSpPr>
          <p:cNvPr id="3" name="Content Placeholder 2"/>
          <p:cNvSpPr>
            <a:spLocks noGrp="1"/>
          </p:cNvSpPr>
          <p:nvPr>
            <p:ph sz="half" idx="2"/>
          </p:nvPr>
        </p:nvSpPr>
        <p:spPr>
          <a:xfrm>
            <a:off x="184731" y="2199080"/>
            <a:ext cx="4320939" cy="2959329"/>
          </a:xfrm>
          <a:solidFill>
            <a:srgbClr val="FFFFCC">
              <a:alpha val="83137"/>
            </a:srgbClr>
          </a:solidFill>
        </p:spPr>
        <p:txBody>
          <a:bodyPr>
            <a:normAutofit fontScale="92500" lnSpcReduction="10000"/>
          </a:bodyPr>
          <a:lstStyle/>
          <a:p>
            <a:r>
              <a:rPr lang="en-US" sz="2800" dirty="0" smtClean="0"/>
              <a:t>R</a:t>
            </a:r>
            <a:r>
              <a:rPr lang="es-ES" altLang="en-US" sz="2800" dirty="0" err="1" smtClean="0"/>
              <a:t>euniones</a:t>
            </a:r>
            <a:r>
              <a:rPr lang="es-ES" altLang="en-US" sz="2800" dirty="0" smtClean="0"/>
              <a:t> </a:t>
            </a:r>
            <a:r>
              <a:rPr lang="es-ES" altLang="en-US" sz="2800" dirty="0"/>
              <a:t>regionales de la FAO </a:t>
            </a:r>
            <a:endParaRPr lang="en-US" sz="2800" dirty="0"/>
          </a:p>
          <a:p>
            <a:pPr lvl="0"/>
            <a:r>
              <a:rPr lang="es-ES" altLang="en-US" sz="2800" b="1" dirty="0"/>
              <a:t>Objetivos de desarrollo sostenible </a:t>
            </a:r>
            <a:r>
              <a:rPr lang="es-ES" altLang="en-US" sz="2800" b="1" dirty="0" smtClean="0"/>
              <a:t>(</a:t>
            </a:r>
            <a:r>
              <a:rPr lang="en-US" sz="2800" b="1" dirty="0" smtClean="0"/>
              <a:t>SDGs) </a:t>
            </a:r>
            <a:endParaRPr lang="en-US" sz="2800" b="1" dirty="0" smtClean="0"/>
          </a:p>
          <a:p>
            <a:pPr lvl="0"/>
            <a:r>
              <a:rPr lang="es-ES" altLang="en-US" sz="2800" dirty="0" smtClean="0"/>
              <a:t>Contabilidad </a:t>
            </a:r>
            <a:r>
              <a:rPr lang="es-ES" altLang="en-US" sz="2800" dirty="0"/>
              <a:t>verdadero </a:t>
            </a:r>
            <a:r>
              <a:rPr lang="es-ES" altLang="en-US" sz="2800" dirty="0" smtClean="0"/>
              <a:t>del costo de la agricultura</a:t>
            </a:r>
          </a:p>
          <a:p>
            <a:pPr lvl="0"/>
            <a:r>
              <a:rPr lang="es-ES" altLang="en-US" sz="2800" dirty="0" smtClean="0"/>
              <a:t>El </a:t>
            </a:r>
            <a:r>
              <a:rPr lang="es-ES" altLang="en-US" sz="2800" dirty="0"/>
              <a:t>interés en FRN </a:t>
            </a:r>
          </a:p>
          <a:p>
            <a:endParaRPr lang="en-US" sz="2800" dirty="0"/>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7772" y="4939517"/>
            <a:ext cx="5949951" cy="1703366"/>
          </a:xfrm>
          <a:prstGeom prst="rect">
            <a:avLst/>
          </a:prstGeom>
        </p:spPr>
      </p:pic>
      <p:pic>
        <p:nvPicPr>
          <p:cNvPr id="11" name="Content Placeholder 10" descr="Screen Clipping"/>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5015948" y="2057400"/>
            <a:ext cx="4041775" cy="2151450"/>
          </a:xfrm>
          <a:prstGeom prst="rect">
            <a:avLst/>
          </a:prstGeom>
        </p:spPr>
      </p:pic>
      <p:sp>
        <p:nvSpPr>
          <p:cNvPr id="4" name="Rectangle 1"/>
          <p:cNvSpPr>
            <a:spLocks noGrp="1" noChangeArrowheads="1"/>
          </p:cNvSpPr>
          <p:nvPr>
            <p:ph type="title"/>
          </p:nvPr>
        </p:nvSpPr>
        <p:spPr bwMode="auto">
          <a:xfrm>
            <a:off x="457200" y="744669"/>
            <a:ext cx="8275320" cy="584775"/>
          </a:xfrm>
          <a:prstGeom prst="rect">
            <a:avLst/>
          </a:prstGeom>
        </p:spPr>
        <p:txBody>
          <a:bodyPr vert="horz" lIns="91440" tIns="45720" rIns="91440" bIns="45720" rtlCol="0" anchor="t" anchorCtr="0">
            <a:noAutofit/>
          </a:bodyPr>
          <a:lstStyle/>
          <a:p>
            <a:r>
              <a:rPr lang="es-ES" altLang="en-US" dirty="0"/>
              <a:t>Agroecología : una creciente atención </a:t>
            </a:r>
            <a:r>
              <a:rPr lang="es-ES" altLang="en-US" dirty="0" smtClean="0"/>
              <a:t>mundial</a:t>
            </a:r>
            <a:endParaRPr lang="es-ES" altLang="en-US" dirty="0"/>
          </a:p>
        </p:txBody>
      </p:sp>
      <p:sp>
        <p:nvSpPr>
          <p:cNvPr id="5"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572193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87313"/>
            <a:ext cx="8229600" cy="1246187"/>
          </a:xfrm>
        </p:spPr>
        <p:txBody>
          <a:bodyPr>
            <a:normAutofit/>
          </a:bodyPr>
          <a:lstStyle/>
          <a:p>
            <a:pPr algn="ctr"/>
            <a:r>
              <a:rPr lang="en-US" dirty="0" smtClean="0"/>
              <a:t>CCRP External Contributions</a:t>
            </a:r>
            <a:endParaRPr lang="en-US" dirty="0"/>
          </a:p>
        </p:txBody>
      </p:sp>
      <p:sp>
        <p:nvSpPr>
          <p:cNvPr id="5" name="Content Placeholder 4"/>
          <p:cNvSpPr>
            <a:spLocks noGrp="1"/>
          </p:cNvSpPr>
          <p:nvPr>
            <p:ph sz="half" idx="4294967295"/>
          </p:nvPr>
        </p:nvSpPr>
        <p:spPr>
          <a:xfrm>
            <a:off x="381000" y="1506143"/>
            <a:ext cx="4038600" cy="4525963"/>
          </a:xfrm>
        </p:spPr>
        <p:txBody>
          <a:bodyPr>
            <a:normAutofit/>
          </a:bodyPr>
          <a:lstStyle/>
          <a:p>
            <a:r>
              <a:rPr lang="en-US" dirty="0"/>
              <a:t>FAO Agroecology Knowledge </a:t>
            </a:r>
            <a:r>
              <a:rPr lang="en-US" dirty="0" smtClean="0"/>
              <a:t>Hub</a:t>
            </a:r>
            <a:endParaRPr lang="en-US" dirty="0"/>
          </a:p>
          <a:p>
            <a:pPr marL="0" indent="0">
              <a:buNone/>
            </a:pPr>
            <a:endParaRPr lang="en-US" dirty="0"/>
          </a:p>
          <a:p>
            <a:r>
              <a:rPr lang="en-US" dirty="0"/>
              <a:t>TEEB/Food </a:t>
            </a:r>
            <a:r>
              <a:rPr lang="en-US" dirty="0" smtClean="0"/>
              <a:t>Tank</a:t>
            </a:r>
            <a:endParaRPr lang="en-US" dirty="0" smtClean="0"/>
          </a:p>
          <a:p>
            <a:pPr marL="0" indent="0">
              <a:buNone/>
            </a:pPr>
            <a:endParaRPr lang="en-US" dirty="0"/>
          </a:p>
          <a:p>
            <a:r>
              <a:rPr lang="en-US" dirty="0" smtClean="0"/>
              <a:t>Global </a:t>
            </a:r>
            <a:r>
              <a:rPr lang="en-US" dirty="0"/>
              <a:t>Alliance for the Future of </a:t>
            </a:r>
            <a:r>
              <a:rPr lang="en-US" dirty="0" smtClean="0"/>
              <a:t>Food</a:t>
            </a:r>
          </a:p>
          <a:p>
            <a:pPr marL="0" indent="0">
              <a:buNone/>
            </a:pPr>
            <a:endParaRPr lang="en-US" dirty="0"/>
          </a:p>
          <a:p>
            <a:r>
              <a:rPr lang="en-US" dirty="0"/>
              <a:t>Sustainable Development Solutions Network</a:t>
            </a: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074420"/>
            <a:ext cx="4180656" cy="538941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811403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pic>
        <p:nvPicPr>
          <p:cNvPr id="7" name="Picture 6" descr="Sustainable Development Goa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66" y="274209"/>
            <a:ext cx="9165466" cy="6085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991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dgs-food-azote.jpg (JPEG Image, 3600 × 2347 pixels) - Scaled (44%) - Mozilla Firefox"/>
          <p:cNvPicPr>
            <a:picLocks noChangeAspect="1"/>
          </p:cNvPicPr>
          <p:nvPr/>
        </p:nvPicPr>
        <p:blipFill rotWithShape="1">
          <a:blip r:embed="rId3">
            <a:extLst>
              <a:ext uri="{28A0092B-C50C-407E-A947-70E740481C1C}">
                <a14:useLocalDpi xmlns:a14="http://schemas.microsoft.com/office/drawing/2010/main" val="0"/>
              </a:ext>
            </a:extLst>
          </a:blip>
          <a:srcRect l="14166" t="12090" r="13334" b="3285"/>
          <a:stretch/>
        </p:blipFill>
        <p:spPr>
          <a:xfrm>
            <a:off x="0" y="236483"/>
            <a:ext cx="9144000" cy="6621517"/>
          </a:xfrm>
          <a:prstGeom prst="rect">
            <a:avLst/>
          </a:prstGeom>
        </p:spPr>
      </p:pic>
      <p:sp>
        <p:nvSpPr>
          <p:cNvPr id="9" name="Rectangle 8"/>
          <p:cNvSpPr/>
          <p:nvPr/>
        </p:nvSpPr>
        <p:spPr>
          <a:xfrm>
            <a:off x="36576" y="-42672"/>
            <a:ext cx="9144000" cy="307777"/>
          </a:xfrm>
          <a:prstGeom prst="rect">
            <a:avLst/>
          </a:prstGeom>
        </p:spPr>
        <p:txBody>
          <a:bodyPr wrap="square">
            <a:spAutoFit/>
          </a:bodyPr>
          <a:lstStyle/>
          <a:p>
            <a:r>
              <a:rPr lang="en-US" sz="1400" dirty="0">
                <a:solidFill>
                  <a:schemeClr val="tx2"/>
                </a:solidFill>
              </a:rPr>
              <a:t>http://www.stockholmresilience.org/images/18.36c25848153d54bdba33ec9b/1465905797608/sdgs-food-azote.jpg</a:t>
            </a:r>
          </a:p>
        </p:txBody>
      </p:sp>
    </p:spTree>
    <p:extLst>
      <p:ext uri="{BB962C8B-B14F-4D97-AF65-F5344CB8AC3E}">
        <p14:creationId xmlns:p14="http://schemas.microsoft.com/office/powerpoint/2010/main" val="1895854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31510"/>
            <a:ext cx="8229600" cy="575515"/>
          </a:xfrm>
        </p:spPr>
        <p:txBody>
          <a:bodyPr>
            <a:normAutofit fontScale="90000"/>
          </a:bodyPr>
          <a:lstStyle/>
          <a:p>
            <a:r>
              <a:rPr lang="en-US" dirty="0" smtClean="0"/>
              <a:t>	Pathways </a:t>
            </a:r>
            <a:r>
              <a:rPr lang="en-US" dirty="0"/>
              <a:t>to </a:t>
            </a:r>
            <a:r>
              <a:rPr lang="en-US" dirty="0" smtClean="0"/>
              <a:t>sustainability</a:t>
            </a:r>
            <a:endParaRPr lang="en-US" dirty="0"/>
          </a:p>
        </p:txBody>
      </p:sp>
      <p:pic>
        <p:nvPicPr>
          <p:cNvPr id="3074" name="Picture 2" descr="http://groundswell.wpengine.netdna-cdn.com/wp-content/uploads/Transition-to-productive-and-sustainable-farm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577" y="1148273"/>
            <a:ext cx="6990882" cy="482160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737412" y="258044"/>
            <a:ext cx="3038095" cy="461665"/>
          </a:xfrm>
          <a:prstGeom prst="rect">
            <a:avLst/>
          </a:prstGeom>
        </p:spPr>
        <p:txBody>
          <a:bodyPr wrap="square">
            <a:spAutoFit/>
          </a:bodyPr>
          <a:lstStyle/>
          <a:p>
            <a:r>
              <a:rPr lang="en-US" sz="1200" dirty="0"/>
              <a:t>Source: IAASTD Latin America and Caribbean Summary for Decision Makers. </a:t>
            </a:r>
          </a:p>
        </p:txBody>
      </p:sp>
      <p:sp>
        <p:nvSpPr>
          <p:cNvPr id="5" name="Rectangle 4"/>
          <p:cNvSpPr/>
          <p:nvPr/>
        </p:nvSpPr>
        <p:spPr>
          <a:xfrm>
            <a:off x="7261412" y="1511068"/>
            <a:ext cx="1938317" cy="3346189"/>
          </a:xfrm>
          <a:prstGeom prst="rect">
            <a:avLst/>
          </a:prstGeom>
        </p:spPr>
        <p:txBody>
          <a:bodyPr>
            <a:noAutofit/>
          </a:bodyPr>
          <a:lstStyle/>
          <a:p>
            <a:pPr marL="171450" indent="-171450">
              <a:lnSpc>
                <a:spcPct val="90000"/>
              </a:lnSpc>
              <a:spcBef>
                <a:spcPts val="750"/>
              </a:spcBef>
              <a:buFont typeface="Arial" panose="020B0604020202020204" pitchFamily="34" charset="0"/>
              <a:buChar char="•"/>
            </a:pPr>
            <a:r>
              <a:rPr lang="en-US" dirty="0">
                <a:solidFill>
                  <a:schemeClr val="accent6">
                    <a:lumMod val="50000"/>
                  </a:schemeClr>
                </a:solidFill>
              </a:rPr>
              <a:t>Building soil carbon</a:t>
            </a:r>
          </a:p>
          <a:p>
            <a:pPr marL="171450" indent="-171450">
              <a:lnSpc>
                <a:spcPct val="90000"/>
              </a:lnSpc>
              <a:spcBef>
                <a:spcPts val="750"/>
              </a:spcBef>
              <a:buFont typeface="Arial" panose="020B0604020202020204" pitchFamily="34" charset="0"/>
              <a:buChar char="•"/>
            </a:pPr>
            <a:r>
              <a:rPr lang="en-US" dirty="0">
                <a:solidFill>
                  <a:schemeClr val="accent6">
                    <a:lumMod val="50000"/>
                  </a:schemeClr>
                </a:solidFill>
              </a:rPr>
              <a:t>Increasing nutrient cycling</a:t>
            </a:r>
          </a:p>
          <a:p>
            <a:pPr marL="171450" indent="-171450">
              <a:lnSpc>
                <a:spcPct val="90000"/>
              </a:lnSpc>
              <a:spcBef>
                <a:spcPts val="750"/>
              </a:spcBef>
              <a:buFont typeface="Arial" panose="020B0604020202020204" pitchFamily="34" charset="0"/>
              <a:buChar char="•"/>
            </a:pPr>
            <a:r>
              <a:rPr lang="en-US" dirty="0">
                <a:solidFill>
                  <a:schemeClr val="accent6">
                    <a:lumMod val="50000"/>
                  </a:schemeClr>
                </a:solidFill>
              </a:rPr>
              <a:t>Crop diversification</a:t>
            </a:r>
          </a:p>
          <a:p>
            <a:pPr marL="171450" indent="-171450">
              <a:lnSpc>
                <a:spcPct val="90000"/>
              </a:lnSpc>
              <a:spcBef>
                <a:spcPts val="750"/>
              </a:spcBef>
              <a:buFont typeface="Arial" panose="020B0604020202020204" pitchFamily="34" charset="0"/>
              <a:buChar char="•"/>
            </a:pPr>
            <a:r>
              <a:rPr lang="en-US" dirty="0">
                <a:solidFill>
                  <a:schemeClr val="accent6">
                    <a:lumMod val="50000"/>
                  </a:schemeClr>
                </a:solidFill>
              </a:rPr>
              <a:t>Crop-livestock integration</a:t>
            </a:r>
          </a:p>
          <a:p>
            <a:pPr marL="171450" indent="-171450">
              <a:lnSpc>
                <a:spcPct val="90000"/>
              </a:lnSpc>
              <a:spcBef>
                <a:spcPts val="750"/>
              </a:spcBef>
              <a:buFont typeface="Arial" panose="020B0604020202020204" pitchFamily="34" charset="0"/>
              <a:buChar char="•"/>
            </a:pPr>
            <a:r>
              <a:rPr lang="en-US" dirty="0">
                <a:solidFill>
                  <a:schemeClr val="accent6">
                    <a:lumMod val="50000"/>
                  </a:schemeClr>
                </a:solidFill>
              </a:rPr>
              <a:t>Ecological approaches to pests and diseases</a:t>
            </a:r>
          </a:p>
          <a:p>
            <a:pPr marL="171450" indent="-171450">
              <a:lnSpc>
                <a:spcPct val="90000"/>
              </a:lnSpc>
              <a:spcBef>
                <a:spcPts val="750"/>
              </a:spcBef>
              <a:buFont typeface="Arial" panose="020B0604020202020204" pitchFamily="34" charset="0"/>
              <a:buChar char="•"/>
            </a:pPr>
            <a:r>
              <a:rPr lang="en-US" dirty="0">
                <a:solidFill>
                  <a:schemeClr val="accent6">
                    <a:lumMod val="50000"/>
                  </a:schemeClr>
                </a:solidFill>
              </a:rPr>
              <a:t>Landscape-level management</a:t>
            </a:r>
          </a:p>
        </p:txBody>
      </p:sp>
    </p:spTree>
    <p:extLst>
      <p:ext uri="{BB962C8B-B14F-4D97-AF65-F5344CB8AC3E}">
        <p14:creationId xmlns:p14="http://schemas.microsoft.com/office/powerpoint/2010/main" val="165154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7382" y="269461"/>
            <a:ext cx="6400800" cy="1216025"/>
          </a:xfrm>
        </p:spPr>
        <p:txBody>
          <a:bodyPr>
            <a:noAutofit/>
          </a:bodyPr>
          <a:lstStyle/>
          <a:p>
            <a:r>
              <a:rPr lang="es-EC" sz="4000" dirty="0" smtClean="0"/>
              <a:t>Intensificación agroecológica</a:t>
            </a:r>
            <a:endParaRPr lang="es-EC" sz="4000" dirty="0"/>
          </a:p>
        </p:txBody>
      </p:sp>
      <p:sp>
        <p:nvSpPr>
          <p:cNvPr id="3" name="Content Placeholder 2"/>
          <p:cNvSpPr>
            <a:spLocks noGrp="1"/>
          </p:cNvSpPr>
          <p:nvPr>
            <p:ph sz="half" idx="4294967295"/>
          </p:nvPr>
        </p:nvSpPr>
        <p:spPr>
          <a:xfrm>
            <a:off x="675861" y="1715674"/>
            <a:ext cx="4908550" cy="3784600"/>
          </a:xfrm>
          <a:solidFill>
            <a:schemeClr val="bg1"/>
          </a:solidFill>
        </p:spPr>
        <p:txBody>
          <a:bodyPr>
            <a:noAutofit/>
          </a:bodyPr>
          <a:lstStyle/>
          <a:p>
            <a:r>
              <a:rPr lang="en-US" sz="3200" dirty="0" smtClean="0"/>
              <a:t>AEI progress</a:t>
            </a:r>
            <a:endParaRPr lang="en-US" sz="3200" dirty="0"/>
          </a:p>
          <a:p>
            <a:pPr lvl="1"/>
            <a:r>
              <a:rPr lang="en-US" sz="2400" dirty="0" smtClean="0"/>
              <a:t>What are we doing?</a:t>
            </a:r>
          </a:p>
          <a:p>
            <a:pPr lvl="1"/>
            <a:r>
              <a:rPr lang="en-US" sz="2400" dirty="0" smtClean="0"/>
              <a:t>How and why?</a:t>
            </a:r>
          </a:p>
          <a:p>
            <a:pPr lvl="1"/>
            <a:r>
              <a:rPr lang="en-US" sz="2400" dirty="0" smtClean="0"/>
              <a:t>So what? Now what?</a:t>
            </a:r>
          </a:p>
          <a:p>
            <a:r>
              <a:rPr lang="en-US" sz="2800" dirty="0" smtClean="0">
                <a:solidFill>
                  <a:schemeClr val="tx2">
                    <a:lumMod val="40000"/>
                    <a:lumOff val="60000"/>
                  </a:schemeClr>
                </a:solidFill>
              </a:rPr>
              <a:t>Building innovative R+D systems</a:t>
            </a:r>
          </a:p>
        </p:txBody>
      </p:sp>
      <p:pic>
        <p:nvPicPr>
          <p:cNvPr id="4" name="Picture 4"/>
          <p:cNvPicPr>
            <a:picLocks noGrp="1" noChangeAspect="1" noChangeArrowheads="1"/>
          </p:cNvPicPr>
          <p:nvPr>
            <p:ph idx="4294967295"/>
          </p:nvPr>
        </p:nvPicPr>
        <p:blipFill>
          <a:blip r:embed="rId3"/>
          <a:srcRect/>
          <a:stretch>
            <a:fillRect/>
          </a:stretch>
        </p:blipFill>
        <p:spPr>
          <a:xfrm>
            <a:off x="5367269" y="2176049"/>
            <a:ext cx="3279775" cy="2863850"/>
          </a:xfrm>
          <a:noFill/>
          <a:ln/>
        </p:spPr>
      </p:pic>
    </p:spTree>
    <p:extLst>
      <p:ext uri="{BB962C8B-B14F-4D97-AF65-F5344CB8AC3E}">
        <p14:creationId xmlns:p14="http://schemas.microsoft.com/office/powerpoint/2010/main" val="1427297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733" y="662838"/>
            <a:ext cx="8229600" cy="1143000"/>
          </a:xfrm>
        </p:spPr>
        <p:txBody>
          <a:bodyPr>
            <a:normAutofit/>
          </a:bodyPr>
          <a:lstStyle/>
          <a:p>
            <a:r>
              <a:rPr lang="en-US" sz="3600" dirty="0" err="1" smtClean="0"/>
              <a:t>Fronteras</a:t>
            </a:r>
            <a:r>
              <a:rPr lang="en-US" sz="3600" dirty="0" smtClean="0"/>
              <a:t> del CCRP</a:t>
            </a:r>
            <a:endParaRPr lang="en-US" sz="3600" dirty="0"/>
          </a:p>
        </p:txBody>
      </p:sp>
      <p:sp>
        <p:nvSpPr>
          <p:cNvPr id="3" name="Content Placeholder 2"/>
          <p:cNvSpPr>
            <a:spLocks noGrp="1"/>
          </p:cNvSpPr>
          <p:nvPr>
            <p:ph idx="1"/>
          </p:nvPr>
        </p:nvSpPr>
        <p:spPr>
          <a:xfrm>
            <a:off x="321733" y="3844674"/>
            <a:ext cx="4648200" cy="2894793"/>
          </a:xfrm>
        </p:spPr>
        <p:txBody>
          <a:bodyPr>
            <a:noAutofit/>
          </a:bodyPr>
          <a:lstStyle/>
          <a:p>
            <a:pPr marL="285750" indent="-285750">
              <a:buFont typeface="Arial" panose="020B0604020202020204" pitchFamily="34" charset="0"/>
              <a:buChar char="•"/>
            </a:pPr>
            <a:r>
              <a:rPr lang="en-US" sz="3200" dirty="0" smtClean="0"/>
              <a:t>AEI: Stepping it up</a:t>
            </a:r>
          </a:p>
          <a:p>
            <a:pPr marL="285750">
              <a:buFont typeface="Arial" panose="020B0604020202020204" pitchFamily="34" charset="0"/>
              <a:buChar char="•"/>
            </a:pPr>
            <a:r>
              <a:rPr lang="en-US" sz="3200" dirty="0" smtClean="0"/>
              <a:t>Coherence</a:t>
            </a:r>
            <a:r>
              <a:rPr lang="en-US" sz="3200" dirty="0"/>
              <a:t>: fitting the pieces together</a:t>
            </a:r>
          </a:p>
          <a:p>
            <a:pPr marL="285750">
              <a:buFont typeface="Arial" panose="020B0604020202020204" pitchFamily="34" charset="0"/>
              <a:buChar char="•"/>
            </a:pPr>
            <a:r>
              <a:rPr lang="en-US" sz="3200" dirty="0" smtClean="0"/>
              <a:t>Research quality: rigor and participation</a:t>
            </a:r>
          </a:p>
          <a:p>
            <a:pPr marL="685800" lvl="1">
              <a:buFont typeface="Arial" panose="020B0604020202020204" pitchFamily="34" charset="0"/>
              <a:buChar char="•"/>
            </a:pPr>
            <a:endParaRPr lang="en-US" dirty="0" smtClean="0"/>
          </a:p>
          <a:p>
            <a:pPr marL="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endParaRPr lang="en-US" sz="28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9760" r="15292"/>
          <a:stretch/>
        </p:blipFill>
        <p:spPr>
          <a:xfrm>
            <a:off x="4821216" y="381000"/>
            <a:ext cx="3796990" cy="2849676"/>
          </a:xfrm>
          <a:prstGeom prst="rect">
            <a:avLst/>
          </a:prstGeom>
        </p:spPr>
      </p:pic>
    </p:spTree>
    <p:extLst>
      <p:ext uri="{BB962C8B-B14F-4D97-AF65-F5344CB8AC3E}">
        <p14:creationId xmlns:p14="http://schemas.microsoft.com/office/powerpoint/2010/main" val="22170739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1323" y="1232336"/>
            <a:ext cx="6320221" cy="4295775"/>
          </a:xfrm>
          <a:prstGeom prst="rect">
            <a:avLst/>
          </a:prstGeom>
        </p:spPr>
      </p:pic>
      <p:sp>
        <p:nvSpPr>
          <p:cNvPr id="4" name="TextBox 3"/>
          <p:cNvSpPr txBox="1"/>
          <p:nvPr/>
        </p:nvSpPr>
        <p:spPr>
          <a:xfrm>
            <a:off x="2577453" y="2420873"/>
            <a:ext cx="1098378" cy="923330"/>
          </a:xfrm>
          <a:prstGeom prst="rect">
            <a:avLst/>
          </a:prstGeom>
          <a:noFill/>
        </p:spPr>
        <p:txBody>
          <a:bodyPr wrap="none" rtlCol="0">
            <a:spAutoFit/>
          </a:bodyPr>
          <a:lstStyle/>
          <a:p>
            <a:r>
              <a:rPr lang="en-US" sz="5400" dirty="0" smtClean="0"/>
              <a:t>AEI</a:t>
            </a:r>
            <a:endParaRPr lang="en-US" sz="5400" dirty="0"/>
          </a:p>
        </p:txBody>
      </p:sp>
      <p:sp>
        <p:nvSpPr>
          <p:cNvPr id="5" name="TextBox 4"/>
          <p:cNvSpPr txBox="1"/>
          <p:nvPr/>
        </p:nvSpPr>
        <p:spPr>
          <a:xfrm>
            <a:off x="5705978" y="1751717"/>
            <a:ext cx="886974" cy="646331"/>
          </a:xfrm>
          <a:prstGeom prst="rect">
            <a:avLst/>
          </a:prstGeom>
          <a:noFill/>
        </p:spPr>
        <p:txBody>
          <a:bodyPr wrap="none" rtlCol="0">
            <a:spAutoFit/>
          </a:bodyPr>
          <a:lstStyle/>
          <a:p>
            <a:pPr algn="ctr"/>
            <a:r>
              <a:rPr lang="en-US" dirty="0" err="1" smtClean="0"/>
              <a:t>Diversi</a:t>
            </a:r>
            <a:r>
              <a:rPr lang="en-US" dirty="0" smtClean="0"/>
              <a:t>-</a:t>
            </a:r>
          </a:p>
          <a:p>
            <a:pPr algn="ctr"/>
            <a:r>
              <a:rPr lang="en-US" dirty="0" err="1" smtClean="0"/>
              <a:t>fication</a:t>
            </a:r>
            <a:endParaRPr lang="en-US" dirty="0"/>
          </a:p>
        </p:txBody>
      </p:sp>
      <p:sp>
        <p:nvSpPr>
          <p:cNvPr id="6" name="TextBox 5"/>
          <p:cNvSpPr txBox="1"/>
          <p:nvPr/>
        </p:nvSpPr>
        <p:spPr>
          <a:xfrm>
            <a:off x="6937641" y="3925229"/>
            <a:ext cx="950261" cy="369332"/>
          </a:xfrm>
          <a:prstGeom prst="rect">
            <a:avLst/>
          </a:prstGeom>
          <a:noFill/>
        </p:spPr>
        <p:txBody>
          <a:bodyPr wrap="none" rtlCol="0">
            <a:spAutoFit/>
          </a:bodyPr>
          <a:lstStyle/>
          <a:p>
            <a:pPr algn="ctr"/>
            <a:r>
              <a:rPr lang="en-US" dirty="0" smtClean="0"/>
              <a:t>Markets</a:t>
            </a:r>
            <a:endParaRPr lang="en-US" dirty="0"/>
          </a:p>
        </p:txBody>
      </p:sp>
      <p:sp>
        <p:nvSpPr>
          <p:cNvPr id="7" name="TextBox 6"/>
          <p:cNvSpPr txBox="1"/>
          <p:nvPr/>
        </p:nvSpPr>
        <p:spPr>
          <a:xfrm>
            <a:off x="5540449" y="4419600"/>
            <a:ext cx="612733" cy="369332"/>
          </a:xfrm>
          <a:prstGeom prst="rect">
            <a:avLst/>
          </a:prstGeom>
          <a:noFill/>
        </p:spPr>
        <p:txBody>
          <a:bodyPr wrap="none" rtlCol="0">
            <a:spAutoFit/>
          </a:bodyPr>
          <a:lstStyle/>
          <a:p>
            <a:pPr algn="ctr"/>
            <a:r>
              <a:rPr lang="en-US" dirty="0" smtClean="0"/>
              <a:t>Orgs</a:t>
            </a:r>
            <a:endParaRPr lang="en-US" dirty="0"/>
          </a:p>
        </p:txBody>
      </p:sp>
      <p:sp>
        <p:nvSpPr>
          <p:cNvPr id="8" name="TextBox 7"/>
          <p:cNvSpPr txBox="1"/>
          <p:nvPr/>
        </p:nvSpPr>
        <p:spPr>
          <a:xfrm>
            <a:off x="4651641" y="3028294"/>
            <a:ext cx="777778" cy="523220"/>
          </a:xfrm>
          <a:prstGeom prst="rect">
            <a:avLst/>
          </a:prstGeom>
          <a:noFill/>
        </p:spPr>
        <p:txBody>
          <a:bodyPr wrap="none" rtlCol="0">
            <a:spAutoFit/>
          </a:bodyPr>
          <a:lstStyle/>
          <a:p>
            <a:pPr algn="ctr"/>
            <a:r>
              <a:rPr lang="en-US" sz="2800" dirty="0" smtClean="0"/>
              <a:t>FRN</a:t>
            </a:r>
            <a:endParaRPr lang="en-US" sz="2800" dirty="0"/>
          </a:p>
        </p:txBody>
      </p:sp>
      <p:grpSp>
        <p:nvGrpSpPr>
          <p:cNvPr id="13" name="Group 12"/>
          <p:cNvGrpSpPr/>
          <p:nvPr/>
        </p:nvGrpSpPr>
        <p:grpSpPr>
          <a:xfrm>
            <a:off x="3840730" y="833986"/>
            <a:ext cx="1945171" cy="1945171"/>
            <a:chOff x="2931629" y="874229"/>
            <a:chExt cx="1945171" cy="1945171"/>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1629" y="874229"/>
              <a:ext cx="1945171" cy="1945171"/>
            </a:xfrm>
            <a:prstGeom prst="rect">
              <a:avLst/>
            </a:prstGeom>
          </p:spPr>
        </p:pic>
        <p:sp>
          <p:nvSpPr>
            <p:cNvPr id="10" name="Oval 9"/>
            <p:cNvSpPr/>
            <p:nvPr/>
          </p:nvSpPr>
          <p:spPr>
            <a:xfrm>
              <a:off x="3530333" y="1530505"/>
              <a:ext cx="762000" cy="68580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3609808" y="1688739"/>
              <a:ext cx="603050" cy="369332"/>
            </a:xfrm>
            <a:prstGeom prst="rect">
              <a:avLst/>
            </a:prstGeom>
            <a:noFill/>
          </p:spPr>
          <p:txBody>
            <a:bodyPr wrap="none" rtlCol="0">
              <a:spAutoFit/>
            </a:bodyPr>
            <a:lstStyle/>
            <a:p>
              <a:pPr algn="ctr"/>
              <a:r>
                <a:rPr lang="en-US" dirty="0" smtClean="0"/>
                <a:t>P&amp;D</a:t>
              </a:r>
              <a:endParaRPr lang="en-US" dirty="0"/>
            </a:p>
          </p:txBody>
        </p:sp>
      </p:grpSp>
      <p:grpSp>
        <p:nvGrpSpPr>
          <p:cNvPr id="14" name="Group 13"/>
          <p:cNvGrpSpPr/>
          <p:nvPr/>
        </p:nvGrpSpPr>
        <p:grpSpPr>
          <a:xfrm>
            <a:off x="6513029" y="465211"/>
            <a:ext cx="1945171" cy="1945171"/>
            <a:chOff x="2920566" y="886563"/>
            <a:chExt cx="1945171" cy="1945171"/>
          </a:xfrm>
        </p:grpSpPr>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0566" y="886563"/>
              <a:ext cx="1945171" cy="1945171"/>
            </a:xfrm>
            <a:prstGeom prst="rect">
              <a:avLst/>
            </a:prstGeom>
          </p:spPr>
        </p:pic>
        <p:sp>
          <p:nvSpPr>
            <p:cNvPr id="16" name="Oval 15"/>
            <p:cNvSpPr/>
            <p:nvPr/>
          </p:nvSpPr>
          <p:spPr>
            <a:xfrm>
              <a:off x="3535298" y="1542123"/>
              <a:ext cx="762000" cy="68580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accent1">
                      <a:lumMod val="75000"/>
                    </a:schemeClr>
                  </a:solidFill>
                </a:rPr>
                <a:t>Crop </a:t>
              </a:r>
              <a:r>
                <a:rPr lang="en-US" sz="1400" dirty="0" err="1" smtClean="0">
                  <a:solidFill>
                    <a:schemeClr val="accent1">
                      <a:lumMod val="75000"/>
                    </a:schemeClr>
                  </a:solidFill>
                </a:rPr>
                <a:t>impr</a:t>
              </a:r>
              <a:endParaRPr lang="en-US" sz="1400" dirty="0">
                <a:solidFill>
                  <a:schemeClr val="accent1">
                    <a:lumMod val="75000"/>
                  </a:schemeClr>
                </a:solidFill>
              </a:endParaRPr>
            </a:p>
          </p:txBody>
        </p:sp>
      </p:grpSp>
      <p:grpSp>
        <p:nvGrpSpPr>
          <p:cNvPr id="20" name="Group 19"/>
          <p:cNvGrpSpPr/>
          <p:nvPr/>
        </p:nvGrpSpPr>
        <p:grpSpPr>
          <a:xfrm>
            <a:off x="4194441" y="371155"/>
            <a:ext cx="4339959" cy="5252721"/>
            <a:chOff x="3581400" y="462279"/>
            <a:chExt cx="4339959" cy="5252721"/>
          </a:xfrm>
        </p:grpSpPr>
        <p:sp>
          <p:nvSpPr>
            <p:cNvPr id="18" name="Rounded Rectangle 17"/>
            <p:cNvSpPr/>
            <p:nvPr/>
          </p:nvSpPr>
          <p:spPr>
            <a:xfrm>
              <a:off x="3581400" y="533400"/>
              <a:ext cx="4339959" cy="5181600"/>
            </a:xfrm>
            <a:prstGeom prst="roundRect">
              <a:avLst/>
            </a:prstGeom>
            <a:noFill/>
            <a:ln w="762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4755578" y="462279"/>
              <a:ext cx="914033" cy="646331"/>
            </a:xfrm>
            <a:prstGeom prst="rect">
              <a:avLst/>
            </a:prstGeom>
            <a:noFill/>
          </p:spPr>
          <p:txBody>
            <a:bodyPr wrap="none" rtlCol="0">
              <a:spAutoFit/>
            </a:bodyPr>
            <a:lstStyle/>
            <a:p>
              <a:r>
                <a:rPr lang="en-US" sz="3600" dirty="0" err="1" smtClean="0"/>
                <a:t>CoP</a:t>
              </a:r>
              <a:endParaRPr lang="en-US" sz="3600" dirty="0"/>
            </a:p>
          </p:txBody>
        </p:sp>
      </p:grpSp>
      <p:sp>
        <p:nvSpPr>
          <p:cNvPr id="2" name="TextBox 1"/>
          <p:cNvSpPr txBox="1"/>
          <p:nvPr/>
        </p:nvSpPr>
        <p:spPr>
          <a:xfrm>
            <a:off x="272196" y="371155"/>
            <a:ext cx="2134687" cy="1938992"/>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Productivity</a:t>
            </a:r>
          </a:p>
          <a:p>
            <a:pPr marL="285750" indent="-285750">
              <a:buFont typeface="Arial" panose="020B0604020202020204" pitchFamily="34" charset="0"/>
              <a:buChar char="•"/>
            </a:pPr>
            <a:r>
              <a:rPr lang="en-US" sz="2400" dirty="0" smtClean="0"/>
              <a:t>Nutrition</a:t>
            </a:r>
          </a:p>
          <a:p>
            <a:pPr marL="285750" indent="-285750">
              <a:buFont typeface="Arial" panose="020B0604020202020204" pitchFamily="34" charset="0"/>
              <a:buChar char="•"/>
            </a:pPr>
            <a:r>
              <a:rPr lang="en-US" sz="2400" dirty="0" smtClean="0"/>
              <a:t>Livelihoods</a:t>
            </a:r>
          </a:p>
          <a:p>
            <a:pPr marL="285750" indent="-285750">
              <a:buFont typeface="Arial" panose="020B0604020202020204" pitchFamily="34" charset="0"/>
              <a:buChar char="•"/>
            </a:pPr>
            <a:r>
              <a:rPr lang="en-US" sz="2400" dirty="0" smtClean="0"/>
              <a:t>Sustainability</a:t>
            </a:r>
          </a:p>
          <a:p>
            <a:pPr marL="285750" indent="-285750">
              <a:buFont typeface="Arial" panose="020B0604020202020204" pitchFamily="34" charset="0"/>
              <a:buChar char="•"/>
            </a:pPr>
            <a:r>
              <a:rPr lang="en-US" sz="2400" dirty="0" smtClean="0"/>
              <a:t>Equity</a:t>
            </a:r>
          </a:p>
        </p:txBody>
      </p:sp>
      <p:sp>
        <p:nvSpPr>
          <p:cNvPr id="17" name="Bent Arrow 16"/>
          <p:cNvSpPr/>
          <p:nvPr/>
        </p:nvSpPr>
        <p:spPr>
          <a:xfrm flipH="1">
            <a:off x="2286000" y="809603"/>
            <a:ext cx="931188" cy="891064"/>
          </a:xfrm>
          <a:prstGeom prst="bentArrow">
            <a:avLst>
              <a:gd name="adj1" fmla="val 33696"/>
              <a:gd name="adj2" fmla="val 25000"/>
              <a:gd name="adj3" fmla="val 2500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7493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noFill/>
        </p:spPr>
        <p:txBody>
          <a:bodyPr/>
          <a:lstStyle/>
          <a:p>
            <a:pPr eaLnBrk="1" hangingPunct="1"/>
            <a:r>
              <a:rPr lang="en-US" altLang="en-US" dirty="0" smtClean="0"/>
              <a:t>AE “Intensification” = using AE to </a:t>
            </a:r>
            <a:r>
              <a:rPr lang="en-US" altLang="en-US" dirty="0" smtClean="0"/>
              <a:t>build</a:t>
            </a:r>
            <a:r>
              <a:rPr lang="en-US" altLang="en-US" dirty="0" smtClean="0"/>
              <a:t> wealth</a:t>
            </a:r>
            <a:endParaRPr lang="en-US" altLang="en-US" dirty="0" smtClean="0"/>
          </a:p>
        </p:txBody>
      </p:sp>
      <p:sp>
        <p:nvSpPr>
          <p:cNvPr id="8196" name="Content Placeholder 2"/>
          <p:cNvSpPr>
            <a:spLocks noGrp="1"/>
          </p:cNvSpPr>
          <p:nvPr>
            <p:ph sz="half" idx="1"/>
          </p:nvPr>
        </p:nvSpPr>
        <p:spPr>
          <a:xfrm>
            <a:off x="838200" y="2156586"/>
            <a:ext cx="4038600" cy="3521725"/>
          </a:xfrm>
        </p:spPr>
        <p:txBody>
          <a:bodyPr>
            <a:normAutofit fontScale="92500" lnSpcReduction="20000"/>
          </a:bodyPr>
          <a:lstStyle/>
          <a:p>
            <a:r>
              <a:rPr lang="en-US" altLang="en-US" sz="2800" dirty="0" smtClean="0"/>
              <a:t>Financial</a:t>
            </a:r>
          </a:p>
          <a:p>
            <a:r>
              <a:rPr lang="en-US" altLang="en-US" sz="2800" dirty="0"/>
              <a:t>Physical</a:t>
            </a:r>
          </a:p>
          <a:p>
            <a:r>
              <a:rPr lang="en-US" altLang="en-US" sz="2800" dirty="0"/>
              <a:t>Human</a:t>
            </a:r>
          </a:p>
          <a:p>
            <a:r>
              <a:rPr lang="en-US" altLang="en-US" sz="2800" dirty="0"/>
              <a:t>Social</a:t>
            </a:r>
          </a:p>
          <a:p>
            <a:r>
              <a:rPr lang="en-US" altLang="en-US" sz="2800" dirty="0" smtClean="0"/>
              <a:t>Natural</a:t>
            </a:r>
          </a:p>
          <a:p>
            <a:endParaRPr lang="en-US" altLang="en-US" sz="2800" dirty="0" smtClean="0"/>
          </a:p>
          <a:p>
            <a:endParaRPr lang="en-US" altLang="en-US" sz="2800" dirty="0" smtClean="0"/>
          </a:p>
          <a:p>
            <a:endParaRPr lang="en-US" altLang="en-US" sz="2800" dirty="0" smtClean="0"/>
          </a:p>
        </p:txBody>
      </p:sp>
      <p:sp>
        <p:nvSpPr>
          <p:cNvPr id="8198" name="Content Placeholder 5"/>
          <p:cNvSpPr>
            <a:spLocks noGrp="1"/>
          </p:cNvSpPr>
          <p:nvPr>
            <p:ph sz="half" idx="2"/>
          </p:nvPr>
        </p:nvSpPr>
        <p:spPr>
          <a:xfrm>
            <a:off x="4876800" y="2167699"/>
            <a:ext cx="4038600" cy="3321756"/>
          </a:xfrm>
        </p:spPr>
        <p:txBody>
          <a:bodyPr>
            <a:normAutofit fontScale="92500" lnSpcReduction="20000"/>
          </a:bodyPr>
          <a:lstStyle/>
          <a:p>
            <a:r>
              <a:rPr lang="en-US" altLang="en-US" sz="2800" dirty="0" smtClean="0"/>
              <a:t>Individual</a:t>
            </a:r>
          </a:p>
          <a:p>
            <a:r>
              <a:rPr lang="en-US" altLang="en-US" sz="2800" dirty="0" smtClean="0"/>
              <a:t>Cultural</a:t>
            </a:r>
            <a:endParaRPr lang="en-US" altLang="en-US" sz="2800" dirty="0" smtClean="0"/>
          </a:p>
          <a:p>
            <a:r>
              <a:rPr lang="en-US" altLang="en-US" sz="2800" dirty="0" smtClean="0"/>
              <a:t>Financial</a:t>
            </a:r>
            <a:endParaRPr lang="en-US" altLang="en-US" sz="2800" dirty="0" smtClean="0"/>
          </a:p>
          <a:p>
            <a:r>
              <a:rPr lang="en-US" altLang="en-US" sz="2800" dirty="0" smtClean="0"/>
              <a:t>Natural</a:t>
            </a:r>
          </a:p>
          <a:p>
            <a:r>
              <a:rPr lang="en-US" altLang="en-US" sz="2800" dirty="0" smtClean="0"/>
              <a:t>Social</a:t>
            </a:r>
          </a:p>
          <a:p>
            <a:r>
              <a:rPr lang="en-US" altLang="en-US" sz="2800" dirty="0" smtClean="0"/>
              <a:t>Intellectual</a:t>
            </a:r>
          </a:p>
          <a:p>
            <a:r>
              <a:rPr lang="en-US" altLang="en-US" sz="2800" dirty="0" smtClean="0"/>
              <a:t>Political</a:t>
            </a:r>
          </a:p>
          <a:p>
            <a:r>
              <a:rPr lang="en-US" altLang="en-US" sz="2800" dirty="0" smtClean="0"/>
              <a:t>Built</a:t>
            </a:r>
          </a:p>
          <a:p>
            <a:endParaRPr lang="en-US" altLang="en-US" sz="2800" dirty="0" smtClean="0"/>
          </a:p>
        </p:txBody>
      </p:sp>
      <p:sp>
        <p:nvSpPr>
          <p:cNvPr id="8195" name="Text Placeholder 3"/>
          <p:cNvSpPr>
            <a:spLocks noGrp="1"/>
          </p:cNvSpPr>
          <p:nvPr>
            <p:ph type="body" idx="4294967295"/>
          </p:nvPr>
        </p:nvSpPr>
        <p:spPr>
          <a:xfrm>
            <a:off x="114300" y="1404557"/>
            <a:ext cx="4040188" cy="639763"/>
          </a:xfrm>
        </p:spPr>
        <p:txBody>
          <a:bodyPr>
            <a:normAutofit fontScale="77500" lnSpcReduction="20000"/>
          </a:bodyPr>
          <a:lstStyle/>
          <a:p>
            <a:pPr marL="0" indent="0">
              <a:buNone/>
            </a:pPr>
            <a:r>
              <a:rPr lang="en-US" altLang="en-US" sz="2800" dirty="0" smtClean="0"/>
              <a:t>DFID’s Sustainable Livelihoods Framework</a:t>
            </a:r>
          </a:p>
        </p:txBody>
      </p:sp>
      <p:sp>
        <p:nvSpPr>
          <p:cNvPr id="8197" name="Text Placeholder 4"/>
          <p:cNvSpPr>
            <a:spLocks noGrp="1"/>
          </p:cNvSpPr>
          <p:nvPr>
            <p:ph type="body" sz="quarter" idx="4294967295"/>
          </p:nvPr>
        </p:nvSpPr>
        <p:spPr>
          <a:xfrm>
            <a:off x="4648200" y="1415472"/>
            <a:ext cx="4267200" cy="639762"/>
          </a:xfrm>
        </p:spPr>
        <p:txBody>
          <a:bodyPr>
            <a:normAutofit fontScale="77500" lnSpcReduction="20000"/>
          </a:bodyPr>
          <a:lstStyle/>
          <a:p>
            <a:pPr marL="0" indent="0">
              <a:buNone/>
            </a:pPr>
            <a:r>
              <a:rPr lang="en-US" altLang="en-US" sz="2800" dirty="0" smtClean="0"/>
              <a:t>Ford Foundation’s Rural Wealth Creation Framework</a:t>
            </a:r>
          </a:p>
        </p:txBody>
      </p:sp>
    </p:spTree>
    <p:extLst>
      <p:ext uri="{BB962C8B-B14F-4D97-AF65-F5344CB8AC3E}">
        <p14:creationId xmlns:p14="http://schemas.microsoft.com/office/powerpoint/2010/main" val="3640756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reen Clipping"/>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4859007" y="933616"/>
            <a:ext cx="4191000" cy="3917950"/>
          </a:xfrm>
        </p:spPr>
      </p:pic>
      <p:sp>
        <p:nvSpPr>
          <p:cNvPr id="2" name="Title 1"/>
          <p:cNvSpPr>
            <a:spLocks noGrp="1"/>
          </p:cNvSpPr>
          <p:nvPr>
            <p:ph type="title"/>
          </p:nvPr>
        </p:nvSpPr>
        <p:spPr>
          <a:xfrm>
            <a:off x="552419" y="310806"/>
            <a:ext cx="8229600" cy="1245620"/>
          </a:xfrm>
        </p:spPr>
        <p:txBody>
          <a:bodyPr>
            <a:normAutofit/>
          </a:bodyPr>
          <a:lstStyle/>
          <a:p>
            <a:r>
              <a:rPr lang="en-US" sz="3600" dirty="0" smtClean="0"/>
              <a:t>Farmer Research Networks</a:t>
            </a:r>
            <a:endParaRPr lang="en-US" sz="3600" dirty="0"/>
          </a:p>
        </p:txBody>
      </p:sp>
      <p:sp>
        <p:nvSpPr>
          <p:cNvPr id="3" name="Content Placeholder 2"/>
          <p:cNvSpPr>
            <a:spLocks noGrp="1"/>
          </p:cNvSpPr>
          <p:nvPr>
            <p:ph sz="half" idx="4294967295"/>
          </p:nvPr>
        </p:nvSpPr>
        <p:spPr>
          <a:xfrm>
            <a:off x="552419" y="1796530"/>
            <a:ext cx="5257800" cy="3588271"/>
          </a:xfrm>
        </p:spPr>
        <p:txBody>
          <a:bodyPr>
            <a:noAutofit/>
          </a:bodyPr>
          <a:lstStyle/>
          <a:p>
            <a:r>
              <a:rPr lang="en-US" dirty="0"/>
              <a:t>Peanut aflatoxin (Andes)</a:t>
            </a:r>
          </a:p>
          <a:p>
            <a:r>
              <a:rPr lang="en-US" dirty="0" smtClean="0"/>
              <a:t>FRN-NGO (Kenya, EAf)</a:t>
            </a:r>
          </a:p>
          <a:p>
            <a:r>
              <a:rPr lang="en-US" dirty="0" smtClean="0"/>
              <a:t>Drylands FRN (Kenya, EAf)</a:t>
            </a:r>
          </a:p>
          <a:p>
            <a:r>
              <a:rPr lang="en-US" dirty="0" smtClean="0"/>
              <a:t>Ethiopia FRN (Ethiopia, EAf)</a:t>
            </a:r>
          </a:p>
          <a:p>
            <a:r>
              <a:rPr lang="en-US" dirty="0"/>
              <a:t>Best bets (SAf)</a:t>
            </a:r>
          </a:p>
          <a:p>
            <a:r>
              <a:rPr lang="en-US" dirty="0" err="1" smtClean="0"/>
              <a:t>Pigeonpea</a:t>
            </a:r>
            <a:r>
              <a:rPr lang="en-US" dirty="0" smtClean="0"/>
              <a:t> FRN (SAf)</a:t>
            </a:r>
          </a:p>
          <a:p>
            <a:r>
              <a:rPr lang="en-US" dirty="0" smtClean="0"/>
              <a:t>Seed systems (WAf)</a:t>
            </a:r>
          </a:p>
          <a:p>
            <a:r>
              <a:rPr lang="en-US" dirty="0" smtClean="0"/>
              <a:t>Women’s plots/farmer org (WAf)</a:t>
            </a:r>
          </a:p>
          <a:p>
            <a:endParaRPr lang="en-US" dirty="0"/>
          </a:p>
        </p:txBody>
      </p:sp>
    </p:spTree>
    <p:extLst>
      <p:ext uri="{BB962C8B-B14F-4D97-AF65-F5344CB8AC3E}">
        <p14:creationId xmlns:p14="http://schemas.microsoft.com/office/powerpoint/2010/main" val="17554092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innovation</a:t>
            </a:r>
            <a:endParaRPr lang="en-US" dirty="0"/>
          </a:p>
        </p:txBody>
      </p:sp>
      <p:sp>
        <p:nvSpPr>
          <p:cNvPr id="3" name="Content Placeholder 2"/>
          <p:cNvSpPr>
            <a:spLocks noGrp="1"/>
          </p:cNvSpPr>
          <p:nvPr>
            <p:ph sz="half" idx="1"/>
          </p:nvPr>
        </p:nvSpPr>
        <p:spPr>
          <a:xfrm>
            <a:off x="457200" y="1600201"/>
            <a:ext cx="4038600" cy="3152422"/>
          </a:xfrm>
        </p:spPr>
        <p:txBody>
          <a:bodyPr>
            <a:normAutofit/>
          </a:bodyPr>
          <a:lstStyle/>
          <a:p>
            <a:r>
              <a:rPr lang="en-US" sz="2800" dirty="0" smtClean="0">
                <a:solidFill>
                  <a:schemeClr val="tx2">
                    <a:lumMod val="40000"/>
                    <a:lumOff val="60000"/>
                  </a:schemeClr>
                </a:solidFill>
              </a:rPr>
              <a:t>Program update</a:t>
            </a:r>
          </a:p>
          <a:p>
            <a:r>
              <a:rPr lang="en-US" sz="2800" dirty="0">
                <a:solidFill>
                  <a:schemeClr val="tx2">
                    <a:lumMod val="40000"/>
                    <a:lumOff val="60000"/>
                  </a:schemeClr>
                </a:solidFill>
              </a:rPr>
              <a:t>AEI progress</a:t>
            </a:r>
          </a:p>
          <a:p>
            <a:r>
              <a:rPr lang="en-US" sz="2800" dirty="0" smtClean="0"/>
              <a:t>Building </a:t>
            </a:r>
            <a:r>
              <a:rPr lang="en-US" sz="2800" dirty="0"/>
              <a:t>innovative R+D </a:t>
            </a:r>
            <a:r>
              <a:rPr lang="en-US" sz="2800" dirty="0" smtClean="0"/>
              <a:t>systems</a:t>
            </a:r>
          </a:p>
          <a:p>
            <a:pPr lvl="1"/>
            <a:r>
              <a:rPr lang="en-US" dirty="0" smtClean="0"/>
              <a:t>Relevance</a:t>
            </a:r>
          </a:p>
          <a:p>
            <a:pPr lvl="1"/>
            <a:r>
              <a:rPr lang="en-US" dirty="0" smtClean="0"/>
              <a:t>Credibility</a:t>
            </a:r>
          </a:p>
          <a:p>
            <a:pPr lvl="1"/>
            <a:r>
              <a:rPr lang="en-US" dirty="0" smtClean="0"/>
              <a:t>Equity</a:t>
            </a:r>
            <a:endParaRPr lang="en-US" dirty="0"/>
          </a:p>
        </p:txBody>
      </p:sp>
      <p:sp>
        <p:nvSpPr>
          <p:cNvPr id="5" name="Content Placeholder 4"/>
          <p:cNvSpPr>
            <a:spLocks noGrp="1"/>
          </p:cNvSpPr>
          <p:nvPr>
            <p:ph sz="half" idx="2"/>
          </p:nvPr>
        </p:nvSpPr>
        <p:spPr/>
        <p:txBody>
          <a:bodyPr>
            <a:normAutofit/>
          </a:bodyPr>
          <a:lstStyle/>
          <a:p>
            <a:r>
              <a:rPr lang="en-US" dirty="0" smtClean="0"/>
              <a:t>Tools and methods</a:t>
            </a:r>
          </a:p>
          <a:p>
            <a:pPr lvl="1"/>
            <a:r>
              <a:rPr lang="en-US" dirty="0" smtClean="0"/>
              <a:t>Skills to use them</a:t>
            </a:r>
          </a:p>
          <a:p>
            <a:r>
              <a:rPr lang="en-US" dirty="0" smtClean="0"/>
              <a:t>Leadership capacity</a:t>
            </a:r>
          </a:p>
          <a:p>
            <a:r>
              <a:rPr lang="en-US" dirty="0" smtClean="0"/>
              <a:t>Facilities</a:t>
            </a:r>
          </a:p>
          <a:p>
            <a:r>
              <a:rPr lang="en-US" dirty="0" smtClean="0"/>
              <a:t>Farmer engagement, including FRN</a:t>
            </a:r>
          </a:p>
          <a:p>
            <a:r>
              <a:rPr lang="en-US" dirty="0" smtClean="0"/>
              <a:t>Community of practice</a:t>
            </a:r>
          </a:p>
          <a:p>
            <a:pPr lvl="1"/>
            <a:r>
              <a:rPr lang="en-US" dirty="0" smtClean="0"/>
              <a:t>Brings it together</a:t>
            </a:r>
          </a:p>
          <a:p>
            <a:pPr lvl="1"/>
            <a:endParaRPr lang="en-US" dirty="0"/>
          </a:p>
          <a:p>
            <a:pPr lvl="1"/>
            <a:endParaRPr lang="en-US" dirty="0" smtClean="0"/>
          </a:p>
        </p:txBody>
      </p:sp>
      <p:sp>
        <p:nvSpPr>
          <p:cNvPr id="4" name="TextBox 3"/>
          <p:cNvSpPr txBox="1"/>
          <p:nvPr/>
        </p:nvSpPr>
        <p:spPr>
          <a:xfrm>
            <a:off x="479444" y="5176545"/>
            <a:ext cx="8032712" cy="461665"/>
          </a:xfrm>
          <a:prstGeom prst="rect">
            <a:avLst/>
          </a:prstGeom>
          <a:noFill/>
        </p:spPr>
        <p:txBody>
          <a:bodyPr wrap="none" rtlCol="0">
            <a:spAutoFit/>
          </a:bodyPr>
          <a:lstStyle/>
          <a:p>
            <a:pPr marL="0" lvl="1"/>
            <a:r>
              <a:rPr lang="en-US" sz="2400" dirty="0">
                <a:solidFill>
                  <a:schemeClr val="accent3"/>
                </a:solidFill>
              </a:rPr>
              <a:t>All come together to create a sustainable, adaptive R+D </a:t>
            </a:r>
            <a:r>
              <a:rPr lang="en-US" sz="2400" dirty="0" smtClean="0">
                <a:solidFill>
                  <a:schemeClr val="accent3"/>
                </a:solidFill>
              </a:rPr>
              <a:t>system</a:t>
            </a:r>
            <a:endParaRPr lang="en-US" sz="2400" dirty="0">
              <a:solidFill>
                <a:schemeClr val="accent3"/>
              </a:solidFill>
            </a:endParaRPr>
          </a:p>
        </p:txBody>
      </p:sp>
    </p:spTree>
    <p:extLst>
      <p:ext uri="{BB962C8B-B14F-4D97-AF65-F5344CB8AC3E}">
        <p14:creationId xmlns:p14="http://schemas.microsoft.com/office/powerpoint/2010/main" val="7401199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4023360" y="1874520"/>
            <a:ext cx="0" cy="3581400"/>
          </a:xfrm>
          <a:prstGeom prst="line">
            <a:avLst/>
          </a:prstGeom>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p:nvPr>
        </p:nvSpPr>
        <p:spPr/>
        <p:txBody>
          <a:bodyPr/>
          <a:lstStyle/>
          <a:p>
            <a:r>
              <a:rPr lang="en-US" dirty="0" smtClean="0">
                <a:solidFill>
                  <a:schemeClr val="accent4">
                    <a:lumMod val="75000"/>
                  </a:schemeClr>
                </a:solidFill>
              </a:rPr>
              <a:t>Cross-cutting grants</a:t>
            </a:r>
            <a:endParaRPr lang="en-US" dirty="0">
              <a:solidFill>
                <a:schemeClr val="accent4">
                  <a:lumMod val="75000"/>
                </a:schemeClr>
              </a:solidFill>
            </a:endParaRPr>
          </a:p>
        </p:txBody>
      </p:sp>
      <p:cxnSp>
        <p:nvCxnSpPr>
          <p:cNvPr id="5" name="Straight Connector 4"/>
          <p:cNvCxnSpPr/>
          <p:nvPr/>
        </p:nvCxnSpPr>
        <p:spPr>
          <a:xfrm>
            <a:off x="2461260" y="3688080"/>
            <a:ext cx="3520440"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725991" y="1356759"/>
            <a:ext cx="990977" cy="461665"/>
          </a:xfrm>
          <a:prstGeom prst="rect">
            <a:avLst/>
          </a:prstGeom>
          <a:noFill/>
        </p:spPr>
        <p:txBody>
          <a:bodyPr wrap="none" rtlCol="0">
            <a:spAutoFit/>
          </a:bodyPr>
          <a:lstStyle/>
          <a:p>
            <a:r>
              <a:rPr lang="en-US" sz="2400" dirty="0" smtClean="0"/>
              <a:t>Global</a:t>
            </a:r>
            <a:endParaRPr lang="en-US" sz="2400" dirty="0"/>
          </a:p>
        </p:txBody>
      </p:sp>
      <p:sp>
        <p:nvSpPr>
          <p:cNvPr id="10" name="TextBox 9"/>
          <p:cNvSpPr txBox="1"/>
          <p:nvPr/>
        </p:nvSpPr>
        <p:spPr>
          <a:xfrm>
            <a:off x="3364788" y="5598593"/>
            <a:ext cx="1728999" cy="461665"/>
          </a:xfrm>
          <a:prstGeom prst="rect">
            <a:avLst/>
          </a:prstGeom>
          <a:noFill/>
        </p:spPr>
        <p:txBody>
          <a:bodyPr wrap="none" rtlCol="0">
            <a:spAutoFit/>
          </a:bodyPr>
          <a:lstStyle/>
          <a:p>
            <a:r>
              <a:rPr lang="en-US" sz="2400" dirty="0" smtClean="0"/>
              <a:t>Local (CCRP)</a:t>
            </a:r>
            <a:endParaRPr lang="en-US" sz="2400" dirty="0"/>
          </a:p>
        </p:txBody>
      </p:sp>
      <p:sp>
        <p:nvSpPr>
          <p:cNvPr id="11" name="TextBox 10"/>
          <p:cNvSpPr txBox="1"/>
          <p:nvPr/>
        </p:nvSpPr>
        <p:spPr>
          <a:xfrm>
            <a:off x="1113715" y="3480554"/>
            <a:ext cx="1018227" cy="400110"/>
          </a:xfrm>
          <a:prstGeom prst="rect">
            <a:avLst/>
          </a:prstGeom>
          <a:noFill/>
        </p:spPr>
        <p:txBody>
          <a:bodyPr wrap="none" rtlCol="0">
            <a:spAutoFit/>
          </a:bodyPr>
          <a:lstStyle/>
          <a:p>
            <a:r>
              <a:rPr lang="en-US" sz="2000" dirty="0" smtClean="0"/>
              <a:t>Support</a:t>
            </a:r>
            <a:endParaRPr lang="en-US" sz="2000" dirty="0"/>
          </a:p>
        </p:txBody>
      </p:sp>
      <p:sp>
        <p:nvSpPr>
          <p:cNvPr id="12" name="TextBox 11"/>
          <p:cNvSpPr txBox="1"/>
          <p:nvPr/>
        </p:nvSpPr>
        <p:spPr>
          <a:xfrm>
            <a:off x="6314220" y="3488025"/>
            <a:ext cx="1299458" cy="400110"/>
          </a:xfrm>
          <a:prstGeom prst="rect">
            <a:avLst/>
          </a:prstGeom>
          <a:noFill/>
        </p:spPr>
        <p:txBody>
          <a:bodyPr wrap="none" rtlCol="0">
            <a:spAutoFit/>
          </a:bodyPr>
          <a:lstStyle/>
          <a:p>
            <a:r>
              <a:rPr lang="en-US" sz="2000" dirty="0" smtClean="0"/>
              <a:t>Innovation</a:t>
            </a:r>
            <a:endParaRPr lang="en-US" sz="2000" dirty="0"/>
          </a:p>
        </p:txBody>
      </p:sp>
      <p:sp>
        <p:nvSpPr>
          <p:cNvPr id="13" name="TextBox 12"/>
          <p:cNvSpPr txBox="1"/>
          <p:nvPr/>
        </p:nvSpPr>
        <p:spPr>
          <a:xfrm>
            <a:off x="2048122" y="1899395"/>
            <a:ext cx="1899038" cy="646331"/>
          </a:xfrm>
          <a:prstGeom prst="rect">
            <a:avLst/>
          </a:prstGeom>
          <a:solidFill>
            <a:schemeClr val="accent4">
              <a:lumMod val="20000"/>
              <a:lumOff val="80000"/>
            </a:schemeClr>
          </a:solidFill>
        </p:spPr>
        <p:txBody>
          <a:bodyPr wrap="square" rtlCol="0">
            <a:spAutoFit/>
          </a:bodyPr>
          <a:lstStyle/>
          <a:p>
            <a:r>
              <a:rPr lang="en-US" dirty="0" smtClean="0">
                <a:solidFill>
                  <a:schemeClr val="accent4">
                    <a:lumMod val="75000"/>
                  </a:schemeClr>
                </a:solidFill>
              </a:rPr>
              <a:t>FAO’s Agroecology Knowledge Hub</a:t>
            </a:r>
            <a:endParaRPr lang="en-US" dirty="0">
              <a:solidFill>
                <a:schemeClr val="accent4">
                  <a:lumMod val="75000"/>
                </a:schemeClr>
              </a:solidFill>
            </a:endParaRPr>
          </a:p>
        </p:txBody>
      </p:sp>
      <p:sp>
        <p:nvSpPr>
          <p:cNvPr id="14" name="TextBox 13"/>
          <p:cNvSpPr txBox="1"/>
          <p:nvPr/>
        </p:nvSpPr>
        <p:spPr>
          <a:xfrm>
            <a:off x="1241829" y="1899395"/>
            <a:ext cx="754612" cy="646331"/>
          </a:xfrm>
          <a:prstGeom prst="rect">
            <a:avLst/>
          </a:prstGeom>
          <a:solidFill>
            <a:schemeClr val="accent4">
              <a:lumMod val="20000"/>
              <a:lumOff val="80000"/>
            </a:schemeClr>
          </a:solidFill>
        </p:spPr>
        <p:txBody>
          <a:bodyPr wrap="square" rtlCol="0">
            <a:spAutoFit/>
          </a:bodyPr>
          <a:lstStyle/>
          <a:p>
            <a:r>
              <a:rPr lang="en-US" dirty="0" smtClean="0">
                <a:solidFill>
                  <a:schemeClr val="accent4">
                    <a:lumMod val="75000"/>
                  </a:schemeClr>
                </a:solidFill>
              </a:rPr>
              <a:t>Food Tank</a:t>
            </a:r>
            <a:endParaRPr lang="en-US" dirty="0">
              <a:solidFill>
                <a:schemeClr val="accent4">
                  <a:lumMod val="75000"/>
                </a:schemeClr>
              </a:solidFill>
            </a:endParaRPr>
          </a:p>
        </p:txBody>
      </p:sp>
      <p:sp>
        <p:nvSpPr>
          <p:cNvPr id="16" name="TextBox 15"/>
          <p:cNvSpPr txBox="1"/>
          <p:nvPr/>
        </p:nvSpPr>
        <p:spPr>
          <a:xfrm>
            <a:off x="4832790" y="2455183"/>
            <a:ext cx="1519530" cy="923330"/>
          </a:xfrm>
          <a:prstGeom prst="rect">
            <a:avLst/>
          </a:prstGeom>
          <a:solidFill>
            <a:schemeClr val="accent4">
              <a:lumMod val="20000"/>
              <a:lumOff val="80000"/>
            </a:schemeClr>
          </a:solidFill>
        </p:spPr>
        <p:txBody>
          <a:bodyPr wrap="square" rtlCol="0">
            <a:spAutoFit/>
          </a:bodyPr>
          <a:lstStyle/>
          <a:p>
            <a:r>
              <a:rPr lang="en-US" dirty="0" smtClean="0">
                <a:solidFill>
                  <a:schemeClr val="accent4">
                    <a:lumMod val="75000"/>
                  </a:schemeClr>
                </a:solidFill>
              </a:rPr>
              <a:t>PhotoSynQ (</a:t>
            </a:r>
            <a:r>
              <a:rPr lang="en-US" dirty="0" err="1" smtClean="0">
                <a:solidFill>
                  <a:schemeClr val="accent4">
                    <a:lumMod val="75000"/>
                  </a:schemeClr>
                </a:solidFill>
              </a:rPr>
              <a:t>SoilSpeQ</a:t>
            </a:r>
            <a:r>
              <a:rPr lang="en-US" dirty="0" smtClean="0">
                <a:solidFill>
                  <a:schemeClr val="accent4">
                    <a:lumMod val="75000"/>
                  </a:schemeClr>
                </a:solidFill>
              </a:rPr>
              <a:t>, </a:t>
            </a:r>
            <a:r>
              <a:rPr lang="en-US" dirty="0" err="1" smtClean="0">
                <a:solidFill>
                  <a:schemeClr val="accent4">
                    <a:lumMod val="75000"/>
                  </a:schemeClr>
                </a:solidFill>
              </a:rPr>
              <a:t>GrainSpeQ</a:t>
            </a:r>
            <a:r>
              <a:rPr lang="en-US" dirty="0" smtClean="0">
                <a:solidFill>
                  <a:schemeClr val="accent4">
                    <a:lumMod val="75000"/>
                  </a:schemeClr>
                </a:solidFill>
              </a:rPr>
              <a:t>)</a:t>
            </a:r>
            <a:endParaRPr lang="en-US" dirty="0">
              <a:solidFill>
                <a:schemeClr val="accent4">
                  <a:lumMod val="75000"/>
                </a:schemeClr>
              </a:solidFill>
            </a:endParaRPr>
          </a:p>
        </p:txBody>
      </p:sp>
      <p:sp>
        <p:nvSpPr>
          <p:cNvPr id="17" name="TextBox 16"/>
          <p:cNvSpPr txBox="1"/>
          <p:nvPr/>
        </p:nvSpPr>
        <p:spPr>
          <a:xfrm>
            <a:off x="2111613" y="4391244"/>
            <a:ext cx="1232846" cy="923330"/>
          </a:xfrm>
          <a:prstGeom prst="rect">
            <a:avLst/>
          </a:prstGeom>
          <a:solidFill>
            <a:schemeClr val="accent4">
              <a:lumMod val="20000"/>
              <a:lumOff val="80000"/>
            </a:schemeClr>
          </a:solidFill>
        </p:spPr>
        <p:txBody>
          <a:bodyPr wrap="square" rtlCol="0">
            <a:spAutoFit/>
          </a:bodyPr>
          <a:lstStyle/>
          <a:p>
            <a:r>
              <a:rPr lang="en-US" dirty="0" smtClean="0">
                <a:solidFill>
                  <a:schemeClr val="accent4">
                    <a:lumMod val="75000"/>
                  </a:schemeClr>
                </a:solidFill>
              </a:rPr>
              <a:t>Research Methods Support</a:t>
            </a:r>
            <a:endParaRPr lang="en-US" dirty="0">
              <a:solidFill>
                <a:schemeClr val="accent4">
                  <a:lumMod val="75000"/>
                </a:schemeClr>
              </a:solidFill>
            </a:endParaRPr>
          </a:p>
        </p:txBody>
      </p:sp>
      <p:sp>
        <p:nvSpPr>
          <p:cNvPr id="18" name="TextBox 17"/>
          <p:cNvSpPr txBox="1"/>
          <p:nvPr/>
        </p:nvSpPr>
        <p:spPr>
          <a:xfrm>
            <a:off x="1570975" y="4852909"/>
            <a:ext cx="494046" cy="369332"/>
          </a:xfrm>
          <a:prstGeom prst="rect">
            <a:avLst/>
          </a:prstGeom>
          <a:solidFill>
            <a:schemeClr val="accent4">
              <a:lumMod val="20000"/>
              <a:lumOff val="80000"/>
            </a:schemeClr>
          </a:solidFill>
        </p:spPr>
        <p:txBody>
          <a:bodyPr wrap="none" rtlCol="0">
            <a:spAutoFit/>
          </a:bodyPr>
          <a:lstStyle/>
          <a:p>
            <a:r>
              <a:rPr lang="en-US" dirty="0" smtClean="0">
                <a:solidFill>
                  <a:schemeClr val="accent4">
                    <a:lumMod val="75000"/>
                  </a:schemeClr>
                </a:solidFill>
              </a:rPr>
              <a:t>GIS</a:t>
            </a:r>
            <a:endParaRPr lang="en-US" dirty="0">
              <a:solidFill>
                <a:schemeClr val="accent4">
                  <a:lumMod val="75000"/>
                </a:schemeClr>
              </a:solidFill>
            </a:endParaRPr>
          </a:p>
        </p:txBody>
      </p:sp>
      <p:sp>
        <p:nvSpPr>
          <p:cNvPr id="19" name="TextBox 18"/>
          <p:cNvSpPr txBox="1"/>
          <p:nvPr/>
        </p:nvSpPr>
        <p:spPr>
          <a:xfrm>
            <a:off x="1585252" y="5343760"/>
            <a:ext cx="1208216" cy="369332"/>
          </a:xfrm>
          <a:prstGeom prst="rect">
            <a:avLst/>
          </a:prstGeom>
          <a:solidFill>
            <a:schemeClr val="accent4">
              <a:lumMod val="20000"/>
              <a:lumOff val="80000"/>
            </a:schemeClr>
          </a:solidFill>
        </p:spPr>
        <p:txBody>
          <a:bodyPr wrap="none" rtlCol="0">
            <a:spAutoFit/>
          </a:bodyPr>
          <a:lstStyle/>
          <a:p>
            <a:r>
              <a:rPr lang="en-US" dirty="0" smtClean="0">
                <a:solidFill>
                  <a:schemeClr val="accent4">
                    <a:lumMod val="75000"/>
                  </a:schemeClr>
                </a:solidFill>
              </a:rPr>
              <a:t>Leadership</a:t>
            </a:r>
            <a:endParaRPr lang="en-US" dirty="0">
              <a:solidFill>
                <a:schemeClr val="accent4">
                  <a:lumMod val="75000"/>
                </a:schemeClr>
              </a:solidFill>
            </a:endParaRPr>
          </a:p>
        </p:txBody>
      </p:sp>
      <p:sp>
        <p:nvSpPr>
          <p:cNvPr id="20" name="Rectangle 19"/>
          <p:cNvSpPr/>
          <p:nvPr/>
        </p:nvSpPr>
        <p:spPr>
          <a:xfrm>
            <a:off x="5073506" y="4235181"/>
            <a:ext cx="1200486"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4">
                    <a:lumMod val="75000"/>
                  </a:schemeClr>
                </a:solidFill>
              </a:rPr>
              <a:t>Regional </a:t>
            </a:r>
            <a:r>
              <a:rPr lang="en-US" dirty="0" err="1" smtClean="0">
                <a:solidFill>
                  <a:schemeClr val="accent4">
                    <a:lumMod val="75000"/>
                  </a:schemeClr>
                </a:solidFill>
              </a:rPr>
              <a:t>CoP</a:t>
            </a:r>
            <a:r>
              <a:rPr lang="en-US" dirty="0" smtClean="0">
                <a:solidFill>
                  <a:schemeClr val="accent4">
                    <a:lumMod val="75000"/>
                  </a:schemeClr>
                </a:solidFill>
              </a:rPr>
              <a:t> grants</a:t>
            </a:r>
            <a:endParaRPr lang="en-US" dirty="0">
              <a:solidFill>
                <a:schemeClr val="accent4">
                  <a:lumMod val="75000"/>
                </a:schemeClr>
              </a:solidFill>
            </a:endParaRPr>
          </a:p>
        </p:txBody>
      </p:sp>
      <p:sp>
        <p:nvSpPr>
          <p:cNvPr id="21" name="TextBox 20"/>
          <p:cNvSpPr txBox="1"/>
          <p:nvPr/>
        </p:nvSpPr>
        <p:spPr>
          <a:xfrm>
            <a:off x="2944510" y="3925270"/>
            <a:ext cx="712730" cy="369332"/>
          </a:xfrm>
          <a:prstGeom prst="rect">
            <a:avLst/>
          </a:prstGeom>
          <a:solidFill>
            <a:schemeClr val="accent4">
              <a:lumMod val="20000"/>
              <a:lumOff val="80000"/>
            </a:schemeClr>
          </a:solidFill>
        </p:spPr>
        <p:txBody>
          <a:bodyPr wrap="square" rtlCol="0">
            <a:spAutoFit/>
          </a:bodyPr>
          <a:lstStyle/>
          <a:p>
            <a:r>
              <a:rPr lang="en-US" dirty="0" smtClean="0">
                <a:solidFill>
                  <a:schemeClr val="accent4">
                    <a:lumMod val="75000"/>
                  </a:schemeClr>
                </a:solidFill>
              </a:rPr>
              <a:t>Soils</a:t>
            </a:r>
            <a:endParaRPr lang="en-US" dirty="0">
              <a:solidFill>
                <a:schemeClr val="accent4">
                  <a:lumMod val="75000"/>
                </a:schemeClr>
              </a:solidFill>
            </a:endParaRPr>
          </a:p>
        </p:txBody>
      </p:sp>
      <p:sp>
        <p:nvSpPr>
          <p:cNvPr id="6" name="Curved Down Arrow 5"/>
          <p:cNvSpPr/>
          <p:nvPr/>
        </p:nvSpPr>
        <p:spPr>
          <a:xfrm rot="16200000">
            <a:off x="-877721" y="3125590"/>
            <a:ext cx="2926080" cy="72487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3755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76200"/>
            <a:ext cx="8229600" cy="1216025"/>
          </a:xfrm>
        </p:spPr>
        <p:txBody>
          <a:bodyPr/>
          <a:lstStyle/>
          <a:p>
            <a:r>
              <a:rPr lang="en-US" dirty="0" smtClean="0"/>
              <a:t>Program communications</a:t>
            </a:r>
            <a:endParaRPr lang="en-US" dirty="0"/>
          </a:p>
        </p:txBody>
      </p:sp>
      <p:sp>
        <p:nvSpPr>
          <p:cNvPr id="3" name="Content Placeholder 2"/>
          <p:cNvSpPr>
            <a:spLocks noGrp="1"/>
          </p:cNvSpPr>
          <p:nvPr>
            <p:ph sz="half" idx="4294967295"/>
          </p:nvPr>
        </p:nvSpPr>
        <p:spPr>
          <a:xfrm>
            <a:off x="362607" y="1395297"/>
            <a:ext cx="4038600" cy="4525963"/>
          </a:xfrm>
        </p:spPr>
        <p:txBody>
          <a:bodyPr>
            <a:normAutofit/>
          </a:bodyPr>
          <a:lstStyle/>
          <a:p>
            <a:pPr marL="0" indent="0">
              <a:buNone/>
            </a:pPr>
            <a:r>
              <a:rPr lang="en-US" sz="2800" dirty="0" smtClean="0"/>
              <a:t>CCRP.org</a:t>
            </a:r>
          </a:p>
          <a:p>
            <a:pPr lvl="1"/>
            <a:r>
              <a:rPr lang="en-US" sz="2400" dirty="0" smtClean="0"/>
              <a:t>FRN, IMEP, RMS pages</a:t>
            </a:r>
          </a:p>
          <a:p>
            <a:pPr lvl="1"/>
            <a:r>
              <a:rPr lang="en-US" sz="2400" dirty="0" smtClean="0"/>
              <a:t>Competitions for photos, Web pages</a:t>
            </a:r>
          </a:p>
          <a:p>
            <a:r>
              <a:rPr lang="en-US" sz="2800" dirty="0" smtClean="0"/>
              <a:t>Book and gallery exhibit</a:t>
            </a:r>
          </a:p>
          <a:p>
            <a:r>
              <a:rPr lang="en-US" sz="2800" dirty="0" smtClean="0"/>
              <a:t>Quarterly Newsletter</a:t>
            </a:r>
          </a:p>
          <a:p>
            <a:r>
              <a:rPr lang="en-US" sz="2800" dirty="0" smtClean="0"/>
              <a:t>Meetings &gt;&gt; virtual</a:t>
            </a:r>
          </a:p>
          <a:p>
            <a:endParaRPr lang="en-US" sz="2800" dirty="0"/>
          </a:p>
        </p:txBody>
      </p:sp>
      <p:sp>
        <p:nvSpPr>
          <p:cNvPr id="8" name="Rectangle 7"/>
          <p:cNvSpPr/>
          <p:nvPr/>
        </p:nvSpPr>
        <p:spPr>
          <a:xfrm>
            <a:off x="6143639" y="558258"/>
            <a:ext cx="2069432" cy="1015663"/>
          </a:xfrm>
          <a:prstGeom prst="rect">
            <a:avLst/>
          </a:prstGeom>
          <a:solidFill>
            <a:schemeClr val="accent4">
              <a:lumMod val="40000"/>
              <a:lumOff val="60000"/>
            </a:schemeClr>
          </a:solidFill>
        </p:spPr>
        <p:txBody>
          <a:bodyPr wrap="square">
            <a:spAutoFit/>
          </a:bodyPr>
          <a:lstStyle/>
          <a:p>
            <a:pPr algn="ctr"/>
            <a:r>
              <a:rPr lang="en-US" sz="2000" i="1" dirty="0" smtClean="0"/>
              <a:t>Thanks to all </a:t>
            </a:r>
          </a:p>
          <a:p>
            <a:pPr algn="ctr"/>
            <a:r>
              <a:rPr lang="en-US" sz="2000" i="1" dirty="0" smtClean="0"/>
              <a:t>who have helped with this</a:t>
            </a:r>
          </a:p>
        </p:txBody>
      </p:sp>
      <p:sp>
        <p:nvSpPr>
          <p:cNvPr id="4" name="Rounded Rectangular Callout 3"/>
          <p:cNvSpPr/>
          <p:nvPr/>
        </p:nvSpPr>
        <p:spPr>
          <a:xfrm>
            <a:off x="3342287" y="1014297"/>
            <a:ext cx="2545117" cy="762000"/>
          </a:xfrm>
          <a:prstGeom prst="wedgeRoundRectCallout">
            <a:avLst>
              <a:gd name="adj1" fmla="val -95008"/>
              <a:gd name="adj2" fmla="val 34695"/>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i="1" dirty="0">
                <a:solidFill>
                  <a:schemeClr val="tx1"/>
                </a:solidFill>
              </a:rPr>
              <a:t>Check it out!</a:t>
            </a:r>
          </a:p>
          <a:p>
            <a:r>
              <a:rPr lang="en-US" i="1" dirty="0" smtClean="0">
                <a:solidFill>
                  <a:schemeClr val="tx1"/>
                </a:solidFill>
              </a:rPr>
              <a:t>Improve your Web page</a:t>
            </a:r>
            <a:endParaRPr lang="en-US" i="1" dirty="0">
              <a:solidFill>
                <a:schemeClr val="tx1"/>
              </a:solidFill>
            </a:endParaRP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8185" y="2090559"/>
            <a:ext cx="4101075" cy="3521864"/>
          </a:xfrm>
          <a:prstGeom prst="rect">
            <a:avLst/>
          </a:prstGeom>
        </p:spPr>
      </p:pic>
      <p:sp>
        <p:nvSpPr>
          <p:cNvPr id="6" name="Rectangle 5"/>
          <p:cNvSpPr/>
          <p:nvPr/>
        </p:nvSpPr>
        <p:spPr>
          <a:xfrm>
            <a:off x="5887404" y="1746134"/>
            <a:ext cx="3031856" cy="400110"/>
          </a:xfrm>
          <a:prstGeom prst="rect">
            <a:avLst/>
          </a:prstGeom>
        </p:spPr>
        <p:txBody>
          <a:bodyPr wrap="none">
            <a:spAutoFit/>
          </a:bodyPr>
          <a:lstStyle/>
          <a:p>
            <a:r>
              <a:rPr lang="en-US" sz="2000" i="1" dirty="0"/>
              <a:t>Take a photo tour of </a:t>
            </a:r>
            <a:r>
              <a:rPr lang="en-US" sz="2000" i="1" dirty="0" smtClean="0"/>
              <a:t>CCRP!</a:t>
            </a:r>
            <a:endParaRPr lang="en-US" sz="2000" dirty="0"/>
          </a:p>
        </p:txBody>
      </p:sp>
    </p:spTree>
    <p:extLst>
      <p:ext uri="{BB962C8B-B14F-4D97-AF65-F5344CB8AC3E}">
        <p14:creationId xmlns:p14="http://schemas.microsoft.com/office/powerpoint/2010/main" val="3546736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1-4-Complex-ElegantSi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4434" y="1814799"/>
            <a:ext cx="4679566" cy="35608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idx="4294967295"/>
          </p:nvPr>
        </p:nvSpPr>
        <p:spPr>
          <a:xfrm>
            <a:off x="411480" y="127000"/>
            <a:ext cx="7775575" cy="1371600"/>
          </a:xfrm>
          <a:noFill/>
        </p:spPr>
        <p:txBody>
          <a:bodyPr/>
          <a:lstStyle/>
          <a:p>
            <a:r>
              <a:rPr lang="en-US" dirty="0" smtClean="0"/>
              <a:t> Synthesis: making meaning of complexity</a:t>
            </a:r>
            <a:endParaRPr lang="en-US" dirty="0"/>
          </a:p>
        </p:txBody>
      </p:sp>
      <p:sp>
        <p:nvSpPr>
          <p:cNvPr id="3" name="Content Placeholder 2"/>
          <p:cNvSpPr>
            <a:spLocks noGrp="1"/>
          </p:cNvSpPr>
          <p:nvPr>
            <p:ph idx="4294967295"/>
          </p:nvPr>
        </p:nvSpPr>
        <p:spPr>
          <a:xfrm>
            <a:off x="411480" y="1498600"/>
            <a:ext cx="3945241" cy="4123267"/>
          </a:xfrm>
        </p:spPr>
        <p:txBody>
          <a:bodyPr>
            <a:noAutofit/>
          </a:bodyPr>
          <a:lstStyle/>
          <a:p>
            <a:r>
              <a:rPr lang="en-US" sz="2800" dirty="0" smtClean="0"/>
              <a:t>Identify patterns</a:t>
            </a:r>
            <a:endParaRPr lang="en-US" sz="2800" dirty="0" smtClean="0"/>
          </a:p>
          <a:p>
            <a:pPr lvl="1"/>
            <a:r>
              <a:rPr lang="en-US" sz="2400" dirty="0" smtClean="0"/>
              <a:t>Similarities, differences, </a:t>
            </a:r>
            <a:r>
              <a:rPr lang="en-US" sz="2400" dirty="0" err="1" smtClean="0"/>
              <a:t>etc</a:t>
            </a:r>
            <a:endParaRPr lang="en-US" sz="2400" dirty="0" smtClean="0"/>
          </a:p>
          <a:p>
            <a:r>
              <a:rPr lang="en-US" sz="2800" dirty="0" smtClean="0"/>
              <a:t>Learning from each other</a:t>
            </a:r>
          </a:p>
          <a:p>
            <a:r>
              <a:rPr lang="en-US" sz="2800" dirty="0" smtClean="0"/>
              <a:t>Models: conceptual and dynamic</a:t>
            </a:r>
            <a:endParaRPr lang="en-US" sz="2800" dirty="0" smtClean="0"/>
          </a:p>
          <a:p>
            <a:pPr lvl="1"/>
            <a:r>
              <a:rPr lang="en-US" sz="2400" dirty="0" smtClean="0"/>
              <a:t>How </a:t>
            </a:r>
            <a:r>
              <a:rPr lang="en-US" sz="2400" dirty="0" smtClean="0"/>
              <a:t>the world works</a:t>
            </a:r>
          </a:p>
          <a:p>
            <a:pPr lvl="1"/>
            <a:r>
              <a:rPr lang="en-US" sz="2400" dirty="0" smtClean="0"/>
              <a:t>How change </a:t>
            </a:r>
            <a:r>
              <a:rPr lang="en-US" sz="2400" dirty="0" smtClean="0"/>
              <a:t>happens</a:t>
            </a:r>
            <a:endParaRPr lang="en-US" sz="2400" dirty="0" smtClean="0"/>
          </a:p>
          <a:p>
            <a:pPr marL="0" indent="0">
              <a:buNone/>
            </a:pPr>
            <a:endParaRPr lang="en-US" sz="2800" dirty="0" smtClean="0"/>
          </a:p>
        </p:txBody>
      </p:sp>
    </p:spTree>
    <p:extLst>
      <p:ext uri="{BB962C8B-B14F-4D97-AF65-F5344CB8AC3E}">
        <p14:creationId xmlns:p14="http://schemas.microsoft.com/office/powerpoint/2010/main" val="246042382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McKnight Final">
      <a:dk1>
        <a:srgbClr val="B2740E"/>
      </a:dk1>
      <a:lt1>
        <a:sysClr val="window" lastClr="FFFFFF"/>
      </a:lt1>
      <a:dk2>
        <a:srgbClr val="3C3C3B"/>
      </a:dk2>
      <a:lt2>
        <a:srgbClr val="EEECE1"/>
      </a:lt2>
      <a:accent1>
        <a:srgbClr val="DEB408"/>
      </a:accent1>
      <a:accent2>
        <a:srgbClr val="ED8028"/>
      </a:accent2>
      <a:accent3>
        <a:srgbClr val="B12B25"/>
      </a:accent3>
      <a:accent4>
        <a:srgbClr val="6A8126"/>
      </a:accent4>
      <a:accent5>
        <a:srgbClr val="797061"/>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McKnight Final">
      <a:dk1>
        <a:srgbClr val="B2740E"/>
      </a:dk1>
      <a:lt1>
        <a:sysClr val="window" lastClr="FFFFFF"/>
      </a:lt1>
      <a:dk2>
        <a:srgbClr val="3C3C3B"/>
      </a:dk2>
      <a:lt2>
        <a:srgbClr val="EEECE1"/>
      </a:lt2>
      <a:accent1>
        <a:srgbClr val="DEB408"/>
      </a:accent1>
      <a:accent2>
        <a:srgbClr val="ED8028"/>
      </a:accent2>
      <a:accent3>
        <a:srgbClr val="B12B25"/>
      </a:accent3>
      <a:accent4>
        <a:srgbClr val="6A8126"/>
      </a:accent4>
      <a:accent5>
        <a:srgbClr val="797061"/>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McKnight Final">
      <a:dk1>
        <a:srgbClr val="B2740E"/>
      </a:dk1>
      <a:lt1>
        <a:sysClr val="window" lastClr="FFFFFF"/>
      </a:lt1>
      <a:dk2>
        <a:srgbClr val="3C3C3B"/>
      </a:dk2>
      <a:lt2>
        <a:srgbClr val="EEECE1"/>
      </a:lt2>
      <a:accent1>
        <a:srgbClr val="DEB408"/>
      </a:accent1>
      <a:accent2>
        <a:srgbClr val="ED8028"/>
      </a:accent2>
      <a:accent3>
        <a:srgbClr val="B12B25"/>
      </a:accent3>
      <a:accent4>
        <a:srgbClr val="6A8126"/>
      </a:accent4>
      <a:accent5>
        <a:srgbClr val="797061"/>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Office Theme">
  <a:themeElements>
    <a:clrScheme name="McKnight Final">
      <a:dk1>
        <a:srgbClr val="B2740E"/>
      </a:dk1>
      <a:lt1>
        <a:sysClr val="window" lastClr="FFFFFF"/>
      </a:lt1>
      <a:dk2>
        <a:srgbClr val="3C3C3B"/>
      </a:dk2>
      <a:lt2>
        <a:srgbClr val="EEECE1"/>
      </a:lt2>
      <a:accent1>
        <a:srgbClr val="DEB408"/>
      </a:accent1>
      <a:accent2>
        <a:srgbClr val="ED8028"/>
      </a:accent2>
      <a:accent3>
        <a:srgbClr val="B12B25"/>
      </a:accent3>
      <a:accent4>
        <a:srgbClr val="6A8126"/>
      </a:accent4>
      <a:accent5>
        <a:srgbClr val="797061"/>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1917</TotalTime>
  <Words>984</Words>
  <Application>Microsoft Office PowerPoint</Application>
  <PresentationFormat>On-screen Show (4:3)</PresentationFormat>
  <Paragraphs>196</Paragraphs>
  <Slides>22</Slides>
  <Notes>18</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22</vt:i4>
      </vt:variant>
    </vt:vector>
  </HeadingPairs>
  <TitlesOfParts>
    <vt:vector size="31" baseType="lpstr">
      <vt:lpstr>Arial Unicode MS</vt:lpstr>
      <vt:lpstr>Arial</vt:lpstr>
      <vt:lpstr>Calibri</vt:lpstr>
      <vt:lpstr>Times New Roman</vt:lpstr>
      <vt:lpstr>Wingdings</vt:lpstr>
      <vt:lpstr>1_Office Theme</vt:lpstr>
      <vt:lpstr>2_Office Theme</vt:lpstr>
      <vt:lpstr>3_Office Theme</vt:lpstr>
      <vt:lpstr>4_Office Theme</vt:lpstr>
      <vt:lpstr>CdP-12 Andes</vt:lpstr>
      <vt:lpstr>Agradacimientos</vt:lpstr>
      <vt:lpstr>Algunos reconocimientos…</vt:lpstr>
      <vt:lpstr>Equipo regional</vt:lpstr>
      <vt:lpstr>CdP-11 Andes</vt:lpstr>
      <vt:lpstr>PowerPoint Presentation</vt:lpstr>
      <vt:lpstr>Donor ecology</vt:lpstr>
      <vt:lpstr>Diferentes ideas sobre el camino a seguir </vt:lpstr>
      <vt:lpstr>Agroecología : una creciente atención mundial</vt:lpstr>
      <vt:lpstr>CCRP External Contributions</vt:lpstr>
      <vt:lpstr>PowerPoint Presentation</vt:lpstr>
      <vt:lpstr>PowerPoint Presentation</vt:lpstr>
      <vt:lpstr> Pathways to sustainability</vt:lpstr>
      <vt:lpstr>Intensificación agroecológica</vt:lpstr>
      <vt:lpstr>Fronteras del CCRP</vt:lpstr>
      <vt:lpstr>PowerPoint Presentation</vt:lpstr>
      <vt:lpstr>AE “Intensification” = using AE to build wealth</vt:lpstr>
      <vt:lpstr>Farmer Research Networks</vt:lpstr>
      <vt:lpstr>Institutional innovation</vt:lpstr>
      <vt:lpstr>Cross-cutting grants</vt:lpstr>
      <vt:lpstr>Program communications</vt:lpstr>
      <vt:lpstr> Synthesis: making meaning of complexity</vt:lpstr>
    </vt:vector>
  </TitlesOfParts>
  <Company>Haberman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Troy Swope</dc:creator>
  <cp:lastModifiedBy>Rebecca J. Nelson</cp:lastModifiedBy>
  <cp:revision>69</cp:revision>
  <dcterms:created xsi:type="dcterms:W3CDTF">2012-06-20T14:28:54Z</dcterms:created>
  <dcterms:modified xsi:type="dcterms:W3CDTF">2016-07-10T22:40:44Z</dcterms:modified>
</cp:coreProperties>
</file>