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Default Extension="avif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4" r:id="rId1"/>
  </p:sldMasterIdLst>
  <p:notesMasterIdLst>
    <p:notesMasterId r:id="rId18"/>
  </p:notesMasterIdLst>
  <p:handoutMasterIdLst>
    <p:handoutMasterId r:id="rId19"/>
  </p:handoutMasterIdLst>
  <p:sldIdLst>
    <p:sldId id="256" r:id="rId2"/>
    <p:sldId id="257" r:id="rId3"/>
    <p:sldId id="269" r:id="rId4"/>
    <p:sldId id="270" r:id="rId5"/>
    <p:sldId id="273" r:id="rId6"/>
    <p:sldId id="287" r:id="rId7"/>
    <p:sldId id="288" r:id="rId8"/>
    <p:sldId id="272" r:id="rId9"/>
    <p:sldId id="274" r:id="rId10"/>
    <p:sldId id="290" r:id="rId11"/>
    <p:sldId id="289" r:id="rId12"/>
    <p:sldId id="275" r:id="rId13"/>
    <p:sldId id="284" r:id="rId14"/>
    <p:sldId id="268" r:id="rId15"/>
    <p:sldId id="263" r:id="rId16"/>
    <p:sldId id="291" r:id="rId17"/>
  </p:sldIdLst>
  <p:sldSz cx="12192000" cy="6858000"/>
  <p:notesSz cx="7104063" cy="102346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B1768"/>
    <a:srgbClr val="C9A4E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228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Usuario\Downloads\data_1717325620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Libro1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Usuario\Documents\2024\PROSUCO%20-%20RAI\Presentaciones\Gr&#225;fico%20Costo%20econ&#243;mico%20por%20desastres%20comparado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Usuario\Documents\2024\PROSUCO%20-%20RAI\Presentaciones\Gr&#225;fico%20Desigualdad%20comparada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Usuario\Documents\2024\PROSUCO%20-%20RAI\Cuestionario\Balance%20RAI%20Respuestas%20codificadas%20v_4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Usuario\Documents\2024\PROSUCO%20-%20RAI\Cuestionario\Balance%20RAI%20Respuestas%20codificadas%20v_4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Usuario\Documents\2024\PROSUCO%20-%20RAI\Cuestionario\Balance%20RAI%20Respuestas%20codificadas%20v_4.xlsx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 err="1"/>
              <a:t>Pobreza</a:t>
            </a:r>
            <a:r>
              <a:rPr lang="en-US" dirty="0"/>
              <a:t> </a:t>
            </a:r>
            <a:r>
              <a:rPr lang="en-US" dirty="0" err="1" smtClean="0"/>
              <a:t>monetaria</a:t>
            </a:r>
            <a:r>
              <a:rPr lang="en-US" dirty="0" smtClean="0"/>
              <a:t> 2016-2018</a:t>
            </a:r>
            <a:endParaRPr lang="en-US" dirty="0"/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59D3-457A-AEDB-918E7EACF4E5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[data_1717325620.xlsx]datos!$L$18:$L$39</c:f>
              <c:strCache>
                <c:ptCount val="4"/>
                <c:pt idx="0">
                  <c:v>América Latina</c:v>
                </c:pt>
                <c:pt idx="1">
                  <c:v>Bolivia </c:v>
                </c:pt>
                <c:pt idx="2">
                  <c:v>Ecuador</c:v>
                </c:pt>
                <c:pt idx="3">
                  <c:v>Perú</c:v>
                </c:pt>
              </c:strCache>
            </c:strRef>
          </c:cat>
          <c:val>
            <c:numRef>
              <c:f>[data_1717325620.xlsx]datos!$M$18:$M$39</c:f>
              <c:numCache>
                <c:formatCode>0.0</c:formatCode>
                <c:ptCount val="4"/>
                <c:pt idx="0">
                  <c:v>46</c:v>
                </c:pt>
                <c:pt idx="1">
                  <c:v>55.766665140787751</c:v>
                </c:pt>
                <c:pt idx="2">
                  <c:v>33.699999491373696</c:v>
                </c:pt>
                <c:pt idx="3">
                  <c:v>38.766666412353516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9D3-457A-AEDB-918E7EACF4E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-27"/>
        <c:axId val="995842495"/>
        <c:axId val="995846655"/>
      </c:barChart>
      <c:catAx>
        <c:axId val="99584249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95846655"/>
        <c:crosses val="autoZero"/>
        <c:auto val="1"/>
        <c:lblAlgn val="ctr"/>
        <c:lblOffset val="100"/>
        <c:noMultiLvlLbl val="0"/>
      </c:catAx>
      <c:valAx>
        <c:axId val="99584665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95842495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Subalimentación 2016 - 2018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85EB-4A5C-8082-D76FFADEAF71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Hoja1!$F$3:$F$6</c:f>
              <c:strCache>
                <c:ptCount val="4"/>
                <c:pt idx="0">
                  <c:v>América del Sur</c:v>
                </c:pt>
                <c:pt idx="1">
                  <c:v>Bolivia</c:v>
                </c:pt>
                <c:pt idx="2">
                  <c:v>Ecuador</c:v>
                </c:pt>
                <c:pt idx="3">
                  <c:v>Perú</c:v>
                </c:pt>
              </c:strCache>
            </c:strRef>
          </c:cat>
          <c:val>
            <c:numRef>
              <c:f>Hoja1!$G$3:$G$6</c:f>
              <c:numCache>
                <c:formatCode>_-* #,##0.0_-;\-* #,##0.0_-;_-* "-"??_-;_-@_-</c:formatCode>
                <c:ptCount val="4"/>
                <c:pt idx="0">
                  <c:v>5</c:v>
                </c:pt>
                <c:pt idx="1">
                  <c:v>14.2</c:v>
                </c:pt>
                <c:pt idx="2">
                  <c:v>10.8</c:v>
                </c:pt>
                <c:pt idx="3">
                  <c:v>6.3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5EB-4A5C-8082-D76FFADEAF7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-27"/>
        <c:axId val="1213273567"/>
        <c:axId val="1213273983"/>
      </c:barChart>
      <c:catAx>
        <c:axId val="121327356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13273983"/>
        <c:crosses val="autoZero"/>
        <c:auto val="1"/>
        <c:lblAlgn val="ctr"/>
        <c:lblOffset val="100"/>
        <c:noMultiLvlLbl val="0"/>
      </c:catAx>
      <c:valAx>
        <c:axId val="121327398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-* #,##0.0_-;\-* #,##0.0_-;_-* &quot;-&quot;??_-;_-@_-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1327356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Costo económico promedio por eventos extremos</a:t>
            </a:r>
            <a:r>
              <a:rPr lang="en-US" baseline="0"/>
              <a:t> o desastres naturales en </a:t>
            </a:r>
            <a:r>
              <a:rPr lang="en-US"/>
              <a:t>millones de dólares:</a:t>
            </a:r>
            <a:r>
              <a:rPr lang="en-US" baseline="0"/>
              <a:t> 2016 - 2018</a:t>
            </a:r>
            <a:endParaRPr lang="en-US"/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extLst>
                <c:ext xmlns:c15="http://schemas.microsoft.com/office/drawing/2012/chart" uri="{02D57815-91ED-43cb-92C2-25804820EDAC}">
                  <c15:fullRef>
                    <c15:sqref>datos!$J$2:$J$5</c15:sqref>
                  </c15:fullRef>
                </c:ext>
              </c:extLst>
              <c:f>datos!$J$3:$J$5</c:f>
              <c:strCache>
                <c:ptCount val="3"/>
                <c:pt idx="0">
                  <c:v>Bolivia</c:v>
                </c:pt>
                <c:pt idx="1">
                  <c:v>Ecuador</c:v>
                </c:pt>
                <c:pt idx="2">
                  <c:v>Perú</c:v>
                </c:pt>
              </c:strCache>
            </c:strRef>
          </c:cat>
          <c:val>
            <c:numRef>
              <c:extLst>
                <c:ext xmlns:c15="http://schemas.microsoft.com/office/drawing/2012/chart" uri="{02D57815-91ED-43cb-92C2-25804820EDAC}">
                  <c15:fullRef>
                    <c15:sqref>datos!$K$2:$K$5</c15:sqref>
                  </c15:fullRef>
                </c:ext>
              </c:extLst>
              <c:f>datos!$K$3:$K$5</c:f>
              <c:numCache>
                <c:formatCode>_-* #,##0_-;\-* #,##0_-;_-* "-"??_-;_-@_-</c:formatCode>
                <c:ptCount val="3"/>
                <c:pt idx="0">
                  <c:v>225</c:v>
                </c:pt>
                <c:pt idx="1">
                  <c:v>10</c:v>
                </c:pt>
                <c:pt idx="2">
                  <c:v>1601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70E-45EE-B271-A6E681FA56C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7"/>
        <c:axId val="1212645215"/>
        <c:axId val="1212646463"/>
      </c:barChart>
      <c:catAx>
        <c:axId val="121264521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12646463"/>
        <c:crosses val="autoZero"/>
        <c:auto val="1"/>
        <c:lblAlgn val="ctr"/>
        <c:lblOffset val="100"/>
        <c:noMultiLvlLbl val="0"/>
      </c:catAx>
      <c:valAx>
        <c:axId val="121264646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-* #,##0_-;\-* #,##0_-;_-* &quot;-&quot;??_-;_-@_-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12645215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Concentración del ingreso rural 2016 - 2018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4911-4539-A0D7-AC2602C78A38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datos!$J$2:$J$5</c:f>
              <c:strCache>
                <c:ptCount val="4"/>
                <c:pt idx="0">
                  <c:v>América Latina</c:v>
                </c:pt>
                <c:pt idx="1">
                  <c:v>Bolivia</c:v>
                </c:pt>
                <c:pt idx="2">
                  <c:v>Ecuador</c:v>
                </c:pt>
                <c:pt idx="3">
                  <c:v>Perú</c:v>
                </c:pt>
              </c:strCache>
            </c:strRef>
          </c:cat>
          <c:val>
            <c:numRef>
              <c:f>datos!$K$2:$K$5</c:f>
              <c:numCache>
                <c:formatCode>0.000</c:formatCode>
                <c:ptCount val="4"/>
                <c:pt idx="0">
                  <c:v>0.44233333071072894</c:v>
                </c:pt>
                <c:pt idx="1">
                  <c:v>0.51699997981389367</c:v>
                </c:pt>
                <c:pt idx="2">
                  <c:v>0.42933332920074463</c:v>
                </c:pt>
                <c:pt idx="3">
                  <c:v>0.41066666444142658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911-4539-A0D7-AC2602C78A3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-27"/>
        <c:axId val="1105306111"/>
        <c:axId val="1340889631"/>
      </c:barChart>
      <c:catAx>
        <c:axId val="110530611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40889631"/>
        <c:crosses val="autoZero"/>
        <c:auto val="1"/>
        <c:lblAlgn val="ctr"/>
        <c:lblOffset val="100"/>
        <c:noMultiLvlLbl val="0"/>
      </c:catAx>
      <c:valAx>
        <c:axId val="134088963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0530611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05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050"/>
              <a:t>Grado en que se aplican los sub principios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5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2"/>
            <c:invertIfNegative val="0"/>
            <c:bubble3D val="0"/>
            <c:spPr>
              <a:solidFill>
                <a:srgbClr val="FFFF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62BB-4523-A43D-4EB8937A3412}"/>
              </c:ext>
            </c:extLst>
          </c:dPt>
          <c:dPt>
            <c:idx val="10"/>
            <c:invertIfNegative val="0"/>
            <c:bubble3D val="0"/>
            <c:spPr>
              <a:solidFill>
                <a:srgbClr val="FFFF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62BB-4523-A43D-4EB8937A3412}"/>
              </c:ext>
            </c:extLst>
          </c:dPt>
          <c:dPt>
            <c:idx val="12"/>
            <c:invertIfNegative val="0"/>
            <c:bubble3D val="0"/>
            <c:spPr>
              <a:solidFill>
                <a:srgbClr val="FFFF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62BB-4523-A43D-4EB8937A3412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'Parte 1'!$D$30:$P$31</c:f>
              <c:multiLvlStrCache>
                <c:ptCount val="13"/>
                <c:lvl>
                  <c:pt idx="0">
                    <c:v>Los agricultores crean conjuntamente la agenda de investigación</c:v>
                  </c:pt>
                  <c:pt idx="1">
                    <c:v>Los agricultores participan activamente en todo el proceso de investigación</c:v>
                  </c:pt>
                  <c:pt idx="2">
                    <c:v>Los agricultores provenientes de grupos marginados tienen una representación significativa dentro de la red</c:v>
                  </c:pt>
                  <c:pt idx="3">
                    <c:v>Los agricultores fortalecen su capacidad para aprender juntos</c:v>
                  </c:pt>
                  <c:pt idx="4">
                    <c:v>La investigación aborda de manera efectiva los problemas y las oportunidades de los agricultores</c:v>
                  </c:pt>
                  <c:pt idx="5">
                    <c:v>La investigación se adapta permanentemente con base en las reflexiones y experiencias de los miembros de las RAI</c:v>
                  </c:pt>
                  <c:pt idx="6">
                    <c:v>Los planes de investigación desarrollados conjuntamente se formalizan a través de un acuerdo entre todas las partes</c:v>
                  </c:pt>
                  <c:pt idx="7">
                    <c:v>La investigación está basada en diseños y protocolos sólidos, apropiados y participativos</c:v>
                  </c:pt>
                  <c:pt idx="8">
                    <c:v>El conocimiento relevante local, autóctono y de los agricultores se integra completamente a la investigación</c:v>
                  </c:pt>
                  <c:pt idx="9">
                    <c:v>Las redes apoyan el aprendizaje y el intercambio de conocimientos entre todos los miembros</c:v>
                  </c:pt>
                  <c:pt idx="10">
                    <c:v>Las redes están conformadas por las conexiones entre actores posicionados de diversas maneras</c:v>
                  </c:pt>
                  <c:pt idx="11">
                    <c:v>Las redes facilitan el aprendizaje y el intercambio de conocimientos entre los grupos de agricultores y dentro de las comunidades</c:v>
                  </c:pt>
                  <c:pt idx="12">
                    <c:v>Los miembros de las redes se comprometen en una permanente reflexión y planificación para orientar las actividades de la red</c:v>
                  </c:pt>
                </c:lvl>
                <c:lvl>
                  <c:pt idx="0">
                    <c:v>Participación</c:v>
                  </c:pt>
                  <c:pt idx="4">
                    <c:v>Investigación</c:v>
                  </c:pt>
                  <c:pt idx="9">
                    <c:v>Redes</c:v>
                  </c:pt>
                </c:lvl>
              </c:multiLvlStrCache>
            </c:multiLvlStrRef>
          </c:cat>
          <c:val>
            <c:numRef>
              <c:f>'Parte 1'!$D$41:$P$41</c:f>
              <c:numCache>
                <c:formatCode>_-* #,##0.0_-;\-* #,##0.0_-;_-* "-"??_-;_-@_-</c:formatCode>
                <c:ptCount val="13"/>
                <c:pt idx="0">
                  <c:v>3.0833333333333335</c:v>
                </c:pt>
                <c:pt idx="1">
                  <c:v>3.125</c:v>
                </c:pt>
                <c:pt idx="2">
                  <c:v>2.4375</c:v>
                </c:pt>
                <c:pt idx="3">
                  <c:v>3.8125</c:v>
                </c:pt>
                <c:pt idx="4">
                  <c:v>3.3333333333333335</c:v>
                </c:pt>
                <c:pt idx="5">
                  <c:v>3.2291666666666665</c:v>
                </c:pt>
                <c:pt idx="6">
                  <c:v>3.0833333333333335</c:v>
                </c:pt>
                <c:pt idx="7">
                  <c:v>3.1041666666666665</c:v>
                </c:pt>
                <c:pt idx="8">
                  <c:v>3.3333333333333335</c:v>
                </c:pt>
                <c:pt idx="9">
                  <c:v>3.25</c:v>
                </c:pt>
                <c:pt idx="10">
                  <c:v>2.2916666666666665</c:v>
                </c:pt>
                <c:pt idx="11">
                  <c:v>3.0416666666666665</c:v>
                </c:pt>
                <c:pt idx="12">
                  <c:v>2.5833333333333335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62BB-4523-A43D-4EB8937A341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1986046096"/>
        <c:axId val="1986043600"/>
      </c:barChart>
      <c:catAx>
        <c:axId val="1986046096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86043600"/>
        <c:crosses val="autoZero"/>
        <c:auto val="1"/>
        <c:lblAlgn val="ctr"/>
        <c:lblOffset val="100"/>
        <c:noMultiLvlLbl val="0"/>
      </c:catAx>
      <c:valAx>
        <c:axId val="1986043600"/>
        <c:scaling>
          <c:orientation val="minMax"/>
          <c:max val="4"/>
        </c:scaling>
        <c:delete val="0"/>
        <c:axPos val="t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-* #,##0.0_-;\-* #,##0.0_-;_-* &quot;-&quot;??_-;_-@_-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8604609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05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050"/>
              <a:t>Nº de respuestas que consideran aportes en cada producto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5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00B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8C92-4E02-89C3-5B58193349BF}"/>
              </c:ext>
            </c:extLst>
          </c:dPt>
          <c:dPt>
            <c:idx val="1"/>
            <c:invertIfNegative val="0"/>
            <c:bubble3D val="0"/>
            <c:spPr>
              <a:solidFill>
                <a:srgbClr val="00B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8C92-4E02-89C3-5B58193349BF}"/>
              </c:ext>
            </c:extLst>
          </c:dPt>
          <c:dPt>
            <c:idx val="6"/>
            <c:invertIfNegative val="0"/>
            <c:bubble3D val="0"/>
            <c:spPr>
              <a:solidFill>
                <a:srgbClr val="00B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8C92-4E02-89C3-5B58193349BF}"/>
              </c:ext>
            </c:extLst>
          </c:dPt>
          <c:dPt>
            <c:idx val="10"/>
            <c:invertIfNegative val="0"/>
            <c:bubble3D val="0"/>
            <c:spPr>
              <a:solidFill>
                <a:srgbClr val="00B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8C92-4E02-89C3-5B58193349BF}"/>
              </c:ext>
            </c:extLst>
          </c:dPt>
          <c:dPt>
            <c:idx val="12"/>
            <c:invertIfNegative val="0"/>
            <c:bubble3D val="0"/>
            <c:spPr>
              <a:solidFill>
                <a:srgbClr val="00B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8C92-4E02-89C3-5B58193349BF}"/>
              </c:ext>
            </c:extLst>
          </c:dPt>
          <c:dPt>
            <c:idx val="20"/>
            <c:invertIfNegative val="0"/>
            <c:bubble3D val="0"/>
            <c:spPr>
              <a:solidFill>
                <a:srgbClr val="00B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8C92-4E02-89C3-5B58193349BF}"/>
              </c:ext>
            </c:extLst>
          </c:dPt>
          <c:dPt>
            <c:idx val="21"/>
            <c:invertIfNegative val="0"/>
            <c:bubble3D val="0"/>
            <c:spPr>
              <a:solidFill>
                <a:srgbClr val="00B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D-8C92-4E02-89C3-5B58193349BF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'Parte 2'!$V$3:$W$27</c:f>
              <c:multiLvlStrCache>
                <c:ptCount val="25"/>
                <c:lvl>
                  <c:pt idx="0">
                    <c:v>Sesiones de capacitación</c:v>
                  </c:pt>
                  <c:pt idx="1">
                    <c:v>Espacios de reflexión y acción</c:v>
                  </c:pt>
                  <c:pt idx="2">
                    <c:v>Mecanismos de trabajo con jóvenes</c:v>
                  </c:pt>
                  <c:pt idx="3">
                    <c:v>Currículos en formación de Agroecología </c:v>
                  </c:pt>
                  <c:pt idx="4">
                    <c:v>Espacios de colaboración entre emprendedores y agricultores</c:v>
                  </c:pt>
                  <c:pt idx="5">
                    <c:v>Modelos de incubación replicable</c:v>
                  </c:pt>
                  <c:pt idx="6">
                    <c:v>Prácticas agroecológicas para el manejo de suelos</c:v>
                  </c:pt>
                  <c:pt idx="7">
                    <c:v>Diagnóstico rápido participativo</c:v>
                  </c:pt>
                  <c:pt idx="8">
                    <c:v>Sistemas de información agroclimática u otra ajustados</c:v>
                  </c:pt>
                  <c:pt idx="9">
                    <c:v>Mayor disponibilidad de estudios sobre la efectividad de abonos u otros</c:v>
                  </c:pt>
                  <c:pt idx="10">
                    <c:v>Agendas de investigación participativa definidas</c:v>
                  </c:pt>
                  <c:pt idx="11">
                    <c:v>Investigación de mercados locales</c:v>
                  </c:pt>
                  <c:pt idx="12">
                    <c:v>Salud del suelo mejorada</c:v>
                  </c:pt>
                  <c:pt idx="13">
                    <c:v>Mayores opciones de manejo de plagas</c:v>
                  </c:pt>
                  <c:pt idx="14">
                    <c:v>Mayor diversidad/ disponibilidad de genotipos</c:v>
                  </c:pt>
                  <c:pt idx="15">
                    <c:v>Sistemas de alerta temprana</c:v>
                  </c:pt>
                  <c:pt idx="16">
                    <c:v>Protocolos de gestión de riesgos</c:v>
                  </c:pt>
                  <c:pt idx="17">
                    <c:v>Banco de datos climáticos</c:v>
                  </c:pt>
                  <c:pt idx="18">
                    <c:v>Artículos académicos/Difusión académica</c:v>
                  </c:pt>
                  <c:pt idx="19">
                    <c:v>Agricultores con certificación de competencias</c:v>
                  </c:pt>
                  <c:pt idx="20">
                    <c:v>Alianzas con otros actores para promover el enfoque agroecológico</c:v>
                  </c:pt>
                  <c:pt idx="21">
                    <c:v>Dinámicas locales de aprendizaje fortalecidas</c:v>
                  </c:pt>
                  <c:pt idx="22">
                    <c:v>Interacción con técnicos socios y otros usuarios externos </c:v>
                  </c:pt>
                  <c:pt idx="23">
                    <c:v>Procesos de educación a consumidores</c:v>
                  </c:pt>
                  <c:pt idx="24">
                    <c:v>Fortalecimiento de la agenda de movilización campesina</c:v>
                  </c:pt>
                </c:lvl>
                <c:lvl>
                  <c:pt idx="0">
                    <c:v>Participación</c:v>
                  </c:pt>
                  <c:pt idx="8">
                    <c:v>Investigación</c:v>
                  </c:pt>
                  <c:pt idx="19">
                    <c:v>Redes</c:v>
                  </c:pt>
                </c:lvl>
              </c:multiLvlStrCache>
            </c:multiLvlStrRef>
          </c:cat>
          <c:val>
            <c:numRef>
              <c:f>'Parte 2'!$X$3:$X$27</c:f>
              <c:numCache>
                <c:formatCode>General</c:formatCode>
                <c:ptCount val="25"/>
                <c:pt idx="0">
                  <c:v>10</c:v>
                </c:pt>
                <c:pt idx="1">
                  <c:v>10</c:v>
                </c:pt>
                <c:pt idx="2">
                  <c:v>1</c:v>
                </c:pt>
                <c:pt idx="3">
                  <c:v>6</c:v>
                </c:pt>
                <c:pt idx="4">
                  <c:v>3</c:v>
                </c:pt>
                <c:pt idx="5">
                  <c:v>2</c:v>
                </c:pt>
                <c:pt idx="6">
                  <c:v>11</c:v>
                </c:pt>
                <c:pt idx="7">
                  <c:v>5</c:v>
                </c:pt>
                <c:pt idx="8">
                  <c:v>5</c:v>
                </c:pt>
                <c:pt idx="9">
                  <c:v>4</c:v>
                </c:pt>
                <c:pt idx="10">
                  <c:v>8</c:v>
                </c:pt>
                <c:pt idx="11">
                  <c:v>3</c:v>
                </c:pt>
                <c:pt idx="12">
                  <c:v>8</c:v>
                </c:pt>
                <c:pt idx="13">
                  <c:v>6</c:v>
                </c:pt>
                <c:pt idx="14">
                  <c:v>5</c:v>
                </c:pt>
                <c:pt idx="15">
                  <c:v>3</c:v>
                </c:pt>
                <c:pt idx="16">
                  <c:v>2</c:v>
                </c:pt>
                <c:pt idx="17">
                  <c:v>2</c:v>
                </c:pt>
                <c:pt idx="18">
                  <c:v>3</c:v>
                </c:pt>
                <c:pt idx="19">
                  <c:v>4</c:v>
                </c:pt>
                <c:pt idx="20">
                  <c:v>10</c:v>
                </c:pt>
                <c:pt idx="21">
                  <c:v>9</c:v>
                </c:pt>
                <c:pt idx="22">
                  <c:v>6</c:v>
                </c:pt>
                <c:pt idx="23">
                  <c:v>1</c:v>
                </c:pt>
                <c:pt idx="24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8C92-4E02-89C3-5B58193349B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195331696"/>
        <c:axId val="195332528"/>
      </c:barChart>
      <c:catAx>
        <c:axId val="195331696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5332528"/>
        <c:crosses val="autoZero"/>
        <c:auto val="1"/>
        <c:lblAlgn val="ctr"/>
        <c:lblOffset val="100"/>
        <c:noMultiLvlLbl val="0"/>
      </c:catAx>
      <c:valAx>
        <c:axId val="195332528"/>
        <c:scaling>
          <c:orientation val="minMax"/>
        </c:scaling>
        <c:delete val="0"/>
        <c:axPos val="t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533169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1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100"/>
              <a:t>Número de personas que consideran aportes a cada alcance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2"/>
            <c:invertIfNegative val="0"/>
            <c:bubble3D val="0"/>
            <c:spPr>
              <a:solidFill>
                <a:srgbClr val="FFC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1FB9-4219-87C8-FB41E34F5902}"/>
              </c:ext>
            </c:extLst>
          </c:dPt>
          <c:dPt>
            <c:idx val="6"/>
            <c:invertIfNegative val="0"/>
            <c:bubble3D val="0"/>
            <c:spPr>
              <a:solidFill>
                <a:srgbClr val="FFC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1FB9-4219-87C8-FB41E34F5902}"/>
              </c:ext>
            </c:extLst>
          </c:dPt>
          <c:dPt>
            <c:idx val="7"/>
            <c:invertIfNegative val="0"/>
            <c:bubble3D val="0"/>
            <c:spPr>
              <a:solidFill>
                <a:srgbClr val="FFC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1FB9-4219-87C8-FB41E34F5902}"/>
              </c:ext>
            </c:extLst>
          </c:dPt>
          <c:dPt>
            <c:idx val="10"/>
            <c:invertIfNegative val="0"/>
            <c:bubble3D val="0"/>
            <c:spPr>
              <a:solidFill>
                <a:srgbClr val="FFC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1FB9-4219-87C8-FB41E34F5902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'Parte 2'!$Z$38:$AA$64</c:f>
              <c:multiLvlStrCache>
                <c:ptCount val="27"/>
                <c:lvl>
                  <c:pt idx="0">
                    <c:v>Agricultores /as registran datos</c:v>
                  </c:pt>
                  <c:pt idx="1">
                    <c:v>Agricultores realizan monitoreo local participativo</c:v>
                  </c:pt>
                  <c:pt idx="2">
                    <c:v>Agricultores/as con mayores conocimientos productivos y agroecológicos</c:v>
                  </c:pt>
                  <c:pt idx="3">
                    <c:v>Agricultores/as utilizan servicios productivos agroecológicos</c:v>
                  </c:pt>
                  <c:pt idx="4">
                    <c:v>Agricultores/as jóvenes participan más activamente</c:v>
                  </c:pt>
                  <c:pt idx="5">
                    <c:v>Agricultores/as trabajan en redes RAI y/o asociaciones fortalecidas</c:v>
                  </c:pt>
                  <c:pt idx="6">
                    <c:v>Agricultores/as se desenvuelven como líderes, talentos y/o promotores comunitarios</c:v>
                  </c:pt>
                  <c:pt idx="7">
                    <c:v>Agricultores/as mejor capacitados en manejo de sus fincas/parcelas</c:v>
                  </c:pt>
                  <c:pt idx="8">
                    <c:v>Emprendimientos viables</c:v>
                  </c:pt>
                  <c:pt idx="9">
                    <c:v>Agricultores/as con mayores capacidades para investigar</c:v>
                  </c:pt>
                  <c:pt idx="10">
                    <c:v>Agricultores/as intercambian saberes, prácticas, experiencias</c:v>
                  </c:pt>
                  <c:pt idx="11">
                    <c:v>Mayor experimentación de agricultores/as</c:v>
                  </c:pt>
                  <c:pt idx="12">
                    <c:v>Mejor priorización de soluciones por parte de agricultores/as</c:v>
                  </c:pt>
                  <c:pt idx="13">
                    <c:v>Mayor aprendizaje de la investigación y autovaloración de agricultores</c:v>
                  </c:pt>
                  <c:pt idx="14">
                    <c:v>Agricultores/as con producción más resiliente y menos pérdidas</c:v>
                  </c:pt>
                  <c:pt idx="15">
                    <c:v>Agricultores/as con mayores opciones de producción y mercado</c:v>
                  </c:pt>
                  <c:pt idx="16">
                    <c:v>Mayor escala en las intervenciones agroecológicas</c:v>
                  </c:pt>
                  <c:pt idx="17">
                    <c:v>Agricultores/as aplican sistemas de alerta temprana</c:v>
                  </c:pt>
                  <c:pt idx="18">
                    <c:v>Varios actores (externos al proyecto) utilizan protocolos y bancos de datos climáticos u otros </c:v>
                  </c:pt>
                  <c:pt idx="19">
                    <c:v>Agricultores interactúan/actúan en grupo</c:v>
                  </c:pt>
                  <c:pt idx="20">
                    <c:v>Entidades estatales mejoran la gestión de la variabilidad climática</c:v>
                  </c:pt>
                  <c:pt idx="21">
                    <c:v>Consumidores con cultura de consumo más consciente</c:v>
                  </c:pt>
                  <c:pt idx="22">
                    <c:v>Consumidores organizados</c:v>
                  </c:pt>
                  <c:pt idx="23">
                    <c:v>Gremios campesinos más fuertes</c:v>
                  </c:pt>
                  <c:pt idx="24">
                    <c:v>Agricultores/as motivados para diversificar actividades productivas</c:v>
                  </c:pt>
                  <c:pt idx="25">
                    <c:v>Agricultores/as inciden a sus pares a trabajar de manera colaborativa </c:v>
                  </c:pt>
                  <c:pt idx="26">
                    <c:v>Grupos de agricultores con mayor vitalidad</c:v>
                  </c:pt>
                </c:lvl>
                <c:lvl>
                  <c:pt idx="0">
                    <c:v>Participación</c:v>
                  </c:pt>
                  <c:pt idx="9">
                    <c:v>Investigación</c:v>
                  </c:pt>
                  <c:pt idx="19">
                    <c:v>Redes</c:v>
                  </c:pt>
                </c:lvl>
              </c:multiLvlStrCache>
            </c:multiLvlStrRef>
          </c:cat>
          <c:val>
            <c:numRef>
              <c:f>'Parte 2'!$AB$38:$AB$64</c:f>
              <c:numCache>
                <c:formatCode>General</c:formatCode>
                <c:ptCount val="27"/>
                <c:pt idx="0">
                  <c:v>7</c:v>
                </c:pt>
                <c:pt idx="1">
                  <c:v>4</c:v>
                </c:pt>
                <c:pt idx="2">
                  <c:v>11</c:v>
                </c:pt>
                <c:pt idx="3">
                  <c:v>4</c:v>
                </c:pt>
                <c:pt idx="4">
                  <c:v>2</c:v>
                </c:pt>
                <c:pt idx="5">
                  <c:v>7</c:v>
                </c:pt>
                <c:pt idx="6">
                  <c:v>10</c:v>
                </c:pt>
                <c:pt idx="7">
                  <c:v>9</c:v>
                </c:pt>
                <c:pt idx="8">
                  <c:v>1</c:v>
                </c:pt>
                <c:pt idx="9">
                  <c:v>6</c:v>
                </c:pt>
                <c:pt idx="10">
                  <c:v>9</c:v>
                </c:pt>
                <c:pt idx="11">
                  <c:v>8</c:v>
                </c:pt>
                <c:pt idx="12">
                  <c:v>8</c:v>
                </c:pt>
                <c:pt idx="13">
                  <c:v>8</c:v>
                </c:pt>
                <c:pt idx="14">
                  <c:v>6</c:v>
                </c:pt>
                <c:pt idx="15">
                  <c:v>5</c:v>
                </c:pt>
                <c:pt idx="16">
                  <c:v>6</c:v>
                </c:pt>
                <c:pt idx="17">
                  <c:v>3</c:v>
                </c:pt>
                <c:pt idx="18">
                  <c:v>2</c:v>
                </c:pt>
                <c:pt idx="19">
                  <c:v>7</c:v>
                </c:pt>
                <c:pt idx="20">
                  <c:v>2</c:v>
                </c:pt>
                <c:pt idx="21">
                  <c:v>0</c:v>
                </c:pt>
                <c:pt idx="22">
                  <c:v>0</c:v>
                </c:pt>
                <c:pt idx="23">
                  <c:v>3</c:v>
                </c:pt>
                <c:pt idx="24">
                  <c:v>7</c:v>
                </c:pt>
                <c:pt idx="25">
                  <c:v>7</c:v>
                </c:pt>
                <c:pt idx="26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1FB9-4219-87C8-FB41E34F590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1878046831"/>
        <c:axId val="1878049743"/>
      </c:barChart>
      <c:catAx>
        <c:axId val="1878046831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78049743"/>
        <c:crosses val="autoZero"/>
        <c:auto val="1"/>
        <c:lblAlgn val="ctr"/>
        <c:lblOffset val="100"/>
        <c:noMultiLvlLbl val="0"/>
      </c:catAx>
      <c:valAx>
        <c:axId val="1878049743"/>
        <c:scaling>
          <c:orientation val="minMax"/>
        </c:scaling>
        <c:delete val="0"/>
        <c:axPos val="t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7804683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avif"/><Relationship Id="rId2" Type="http://schemas.openxmlformats.org/officeDocument/2006/relationships/image" Target="../media/image5.jpg"/><Relationship Id="rId1" Type="http://schemas.openxmlformats.org/officeDocument/2006/relationships/image" Target="../media/image4.jp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avif"/><Relationship Id="rId2" Type="http://schemas.openxmlformats.org/officeDocument/2006/relationships/image" Target="../media/image5.jpg"/><Relationship Id="rId1" Type="http://schemas.openxmlformats.org/officeDocument/2006/relationships/image" Target="../media/image4.jp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D3026F6-388C-47EA-B731-CC2001660DA7}" type="doc">
      <dgm:prSet loTypeId="urn:microsoft.com/office/officeart/2005/8/layout/hList7" loCatId="list" qsTypeId="urn:microsoft.com/office/officeart/2005/8/quickstyle/simple1" qsCatId="simple" csTypeId="urn:microsoft.com/office/officeart/2005/8/colors/accent1_2" csCatId="accent1" phldr="1"/>
      <dgm:spPr/>
    </dgm:pt>
    <dgm:pt modelId="{CFC5C977-B226-43BB-ABB7-D3E268D04F2A}">
      <dgm:prSet phldrT="[Texto]"/>
      <dgm:spPr/>
      <dgm:t>
        <a:bodyPr/>
        <a:lstStyle/>
        <a:p>
          <a:r>
            <a:rPr lang="es-ES" dirty="0" smtClean="0"/>
            <a:t>¿Qué queríamos conseguir?</a:t>
          </a:r>
          <a:endParaRPr lang="es-ES" dirty="0"/>
        </a:p>
      </dgm:t>
    </dgm:pt>
    <dgm:pt modelId="{EE73BB71-2162-4BE2-BED3-B21C4770082C}" type="parTrans" cxnId="{A8AC5D13-1FD3-4CF1-A7BD-E3EDB96FB1B6}">
      <dgm:prSet/>
      <dgm:spPr/>
      <dgm:t>
        <a:bodyPr/>
        <a:lstStyle/>
        <a:p>
          <a:endParaRPr lang="es-ES"/>
        </a:p>
      </dgm:t>
    </dgm:pt>
    <dgm:pt modelId="{AB4B577F-80E3-48CC-A0B6-25EFADBBA83B}" type="sibTrans" cxnId="{A8AC5D13-1FD3-4CF1-A7BD-E3EDB96FB1B6}">
      <dgm:prSet/>
      <dgm:spPr/>
      <dgm:t>
        <a:bodyPr/>
        <a:lstStyle/>
        <a:p>
          <a:endParaRPr lang="es-ES"/>
        </a:p>
      </dgm:t>
    </dgm:pt>
    <dgm:pt modelId="{822006E1-C2EA-4F81-8D7F-50E78809F5AC}">
      <dgm:prSet phldrT="[Texto]"/>
      <dgm:spPr/>
      <dgm:t>
        <a:bodyPr/>
        <a:lstStyle/>
        <a:p>
          <a:r>
            <a:rPr lang="es-ES" dirty="0" smtClean="0"/>
            <a:t>¿Qué conseguimos?</a:t>
          </a:r>
          <a:endParaRPr lang="es-ES" dirty="0"/>
        </a:p>
      </dgm:t>
    </dgm:pt>
    <dgm:pt modelId="{5C7F9843-22AE-4FD5-9B7D-0887DCF02623}" type="parTrans" cxnId="{9FC35E59-486F-49DE-AA5A-524852A9C6E4}">
      <dgm:prSet/>
      <dgm:spPr/>
      <dgm:t>
        <a:bodyPr/>
        <a:lstStyle/>
        <a:p>
          <a:endParaRPr lang="es-ES"/>
        </a:p>
      </dgm:t>
    </dgm:pt>
    <dgm:pt modelId="{75C6B2C3-DCF0-4BF3-AE9E-73AFF0293B5D}" type="sibTrans" cxnId="{9FC35E59-486F-49DE-AA5A-524852A9C6E4}">
      <dgm:prSet/>
      <dgm:spPr/>
      <dgm:t>
        <a:bodyPr/>
        <a:lstStyle/>
        <a:p>
          <a:endParaRPr lang="es-ES"/>
        </a:p>
      </dgm:t>
    </dgm:pt>
    <dgm:pt modelId="{F39EC0A7-7616-4165-BD8B-014AD39A4029}">
      <dgm:prSet phldrT="[Texto]"/>
      <dgm:spPr/>
      <dgm:t>
        <a:bodyPr/>
        <a:lstStyle/>
        <a:p>
          <a:r>
            <a:rPr lang="es-ES" dirty="0" smtClean="0"/>
            <a:t>¿Qué retos tiene la RAI?</a:t>
          </a:r>
          <a:endParaRPr lang="es-ES" dirty="0"/>
        </a:p>
      </dgm:t>
    </dgm:pt>
    <dgm:pt modelId="{2C12384F-9AAD-4EF0-BAC0-C1D8297486E7}" type="parTrans" cxnId="{036AC2D5-AC1E-461F-B673-47C2C79555C4}">
      <dgm:prSet/>
      <dgm:spPr/>
      <dgm:t>
        <a:bodyPr/>
        <a:lstStyle/>
        <a:p>
          <a:endParaRPr lang="es-ES"/>
        </a:p>
      </dgm:t>
    </dgm:pt>
    <dgm:pt modelId="{CF3D7A88-239E-4B4C-9EC9-4F5479851C03}" type="sibTrans" cxnId="{036AC2D5-AC1E-461F-B673-47C2C79555C4}">
      <dgm:prSet/>
      <dgm:spPr/>
      <dgm:t>
        <a:bodyPr/>
        <a:lstStyle/>
        <a:p>
          <a:endParaRPr lang="es-ES"/>
        </a:p>
      </dgm:t>
    </dgm:pt>
    <dgm:pt modelId="{B386C853-02E2-44CD-876A-E534962BEE81}" type="pres">
      <dgm:prSet presAssocID="{7D3026F6-388C-47EA-B731-CC2001660DA7}" presName="Name0" presStyleCnt="0">
        <dgm:presLayoutVars>
          <dgm:dir/>
          <dgm:resizeHandles val="exact"/>
        </dgm:presLayoutVars>
      </dgm:prSet>
      <dgm:spPr/>
    </dgm:pt>
    <dgm:pt modelId="{E3E97FD0-A63C-4EE5-A505-2AF54247C06B}" type="pres">
      <dgm:prSet presAssocID="{7D3026F6-388C-47EA-B731-CC2001660DA7}" presName="fgShape" presStyleLbl="fgShp" presStyleIdx="0" presStyleCnt="1"/>
      <dgm:spPr/>
    </dgm:pt>
    <dgm:pt modelId="{ED9255AD-1E19-45D9-8D35-FE81A5E3160B}" type="pres">
      <dgm:prSet presAssocID="{7D3026F6-388C-47EA-B731-CC2001660DA7}" presName="linComp" presStyleCnt="0"/>
      <dgm:spPr/>
    </dgm:pt>
    <dgm:pt modelId="{5D653162-7A84-436B-9A60-EEFE1FBDD5D1}" type="pres">
      <dgm:prSet presAssocID="{CFC5C977-B226-43BB-ABB7-D3E268D04F2A}" presName="compNode" presStyleCnt="0"/>
      <dgm:spPr/>
    </dgm:pt>
    <dgm:pt modelId="{070F367B-E8D1-4866-BD19-A94DAD2E0D58}" type="pres">
      <dgm:prSet presAssocID="{CFC5C977-B226-43BB-ABB7-D3E268D04F2A}" presName="bkgdShape" presStyleLbl="node1" presStyleIdx="0" presStyleCnt="3"/>
      <dgm:spPr/>
      <dgm:t>
        <a:bodyPr/>
        <a:lstStyle/>
        <a:p>
          <a:endParaRPr lang="es-ES"/>
        </a:p>
      </dgm:t>
    </dgm:pt>
    <dgm:pt modelId="{11239C33-C8E0-4600-B31A-A7D2D0B38EAB}" type="pres">
      <dgm:prSet presAssocID="{CFC5C977-B226-43BB-ABB7-D3E268D04F2A}" presName="nodeTx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A8D3BF43-9A71-4FEF-A192-DC6AA910D31E}" type="pres">
      <dgm:prSet presAssocID="{CFC5C977-B226-43BB-ABB7-D3E268D04F2A}" presName="invisiNode" presStyleLbl="node1" presStyleIdx="0" presStyleCnt="3"/>
      <dgm:spPr/>
    </dgm:pt>
    <dgm:pt modelId="{A96A132C-4DE8-49FE-9655-6FD40F43F07E}" type="pres">
      <dgm:prSet presAssocID="{CFC5C977-B226-43BB-ABB7-D3E268D04F2A}" presName="imagNode" presStyleLbl="fgImgPlace1" presStyleIdx="0" presStyleCnt="3" custScaleX="174445" custScaleY="134437" custLinFactNeighborY="5250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4000" r="-34000"/>
          </a:stretch>
        </a:blipFill>
      </dgm:spPr>
    </dgm:pt>
    <dgm:pt modelId="{F9A4786F-337E-42CD-A845-AAF2017A3E1F}" type="pres">
      <dgm:prSet presAssocID="{AB4B577F-80E3-48CC-A0B6-25EFADBBA83B}" presName="sibTrans" presStyleLbl="sibTrans2D1" presStyleIdx="0" presStyleCnt="0"/>
      <dgm:spPr/>
      <dgm:t>
        <a:bodyPr/>
        <a:lstStyle/>
        <a:p>
          <a:endParaRPr lang="es-ES"/>
        </a:p>
      </dgm:t>
    </dgm:pt>
    <dgm:pt modelId="{B3FD6790-418A-4398-A7BC-C48F1A8B0D31}" type="pres">
      <dgm:prSet presAssocID="{822006E1-C2EA-4F81-8D7F-50E78809F5AC}" presName="compNode" presStyleCnt="0"/>
      <dgm:spPr/>
    </dgm:pt>
    <dgm:pt modelId="{2EC196DC-86E5-4F28-8C95-95363EB1CEEF}" type="pres">
      <dgm:prSet presAssocID="{822006E1-C2EA-4F81-8D7F-50E78809F5AC}" presName="bkgdShape" presStyleLbl="node1" presStyleIdx="1" presStyleCnt="3"/>
      <dgm:spPr/>
      <dgm:t>
        <a:bodyPr/>
        <a:lstStyle/>
        <a:p>
          <a:endParaRPr lang="es-ES"/>
        </a:p>
      </dgm:t>
    </dgm:pt>
    <dgm:pt modelId="{7AC4E494-E209-4F40-914C-A25745C46CA8}" type="pres">
      <dgm:prSet presAssocID="{822006E1-C2EA-4F81-8D7F-50E78809F5AC}" presName="nodeTx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5E773C88-2F13-4EB4-869D-F5F2FFEB67EA}" type="pres">
      <dgm:prSet presAssocID="{822006E1-C2EA-4F81-8D7F-50E78809F5AC}" presName="invisiNode" presStyleLbl="node1" presStyleIdx="1" presStyleCnt="3"/>
      <dgm:spPr/>
    </dgm:pt>
    <dgm:pt modelId="{079116ED-D9F1-4340-A3B1-97509F7CEB0A}" type="pres">
      <dgm:prSet presAssocID="{822006E1-C2EA-4F81-8D7F-50E78809F5AC}" presName="imagNode" presStyleLbl="fgImgPlace1" presStyleIdx="1" presStyleCnt="3" custScaleX="177450" custScaleY="140737" custLinFactNeighborY="4200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</dgm:spPr>
    </dgm:pt>
    <dgm:pt modelId="{DB08FDEB-1E2E-47CE-A82C-57DDEF8306FD}" type="pres">
      <dgm:prSet presAssocID="{75C6B2C3-DCF0-4BF3-AE9E-73AFF0293B5D}" presName="sibTrans" presStyleLbl="sibTrans2D1" presStyleIdx="0" presStyleCnt="0"/>
      <dgm:spPr/>
      <dgm:t>
        <a:bodyPr/>
        <a:lstStyle/>
        <a:p>
          <a:endParaRPr lang="es-ES"/>
        </a:p>
      </dgm:t>
    </dgm:pt>
    <dgm:pt modelId="{D285B971-E965-4E3B-A022-99EBCF16EA22}" type="pres">
      <dgm:prSet presAssocID="{F39EC0A7-7616-4165-BD8B-014AD39A4029}" presName="compNode" presStyleCnt="0"/>
      <dgm:spPr/>
    </dgm:pt>
    <dgm:pt modelId="{757917E6-F074-48D9-BF11-E6708EE41633}" type="pres">
      <dgm:prSet presAssocID="{F39EC0A7-7616-4165-BD8B-014AD39A4029}" presName="bkgdShape" presStyleLbl="node1" presStyleIdx="2" presStyleCnt="3"/>
      <dgm:spPr/>
      <dgm:t>
        <a:bodyPr/>
        <a:lstStyle/>
        <a:p>
          <a:endParaRPr lang="es-ES"/>
        </a:p>
      </dgm:t>
    </dgm:pt>
    <dgm:pt modelId="{6DECE647-C7EB-4A5B-8D92-7886BF0BF85B}" type="pres">
      <dgm:prSet presAssocID="{F39EC0A7-7616-4165-BD8B-014AD39A4029}" presName="nodeTx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940CD109-DA5E-4DEB-95FB-E25C2A7DD471}" type="pres">
      <dgm:prSet presAssocID="{F39EC0A7-7616-4165-BD8B-014AD39A4029}" presName="invisiNode" presStyleLbl="node1" presStyleIdx="2" presStyleCnt="3"/>
      <dgm:spPr/>
    </dgm:pt>
    <dgm:pt modelId="{2F4F9751-55AF-4E1B-9942-FD2FDA8EFB4F}" type="pres">
      <dgm:prSet presAssocID="{F39EC0A7-7616-4165-BD8B-014AD39A4029}" presName="imagNode" presStyleLbl="fgImgPlace1" presStyleIdx="2" presStyleCnt="3" custScaleX="159456" custScaleY="136537" custLinFactNeighborX="-3150" custLinFactNeighborY="4200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</dgm:ptLst>
  <dgm:cxnLst>
    <dgm:cxn modelId="{036AC2D5-AC1E-461F-B673-47C2C79555C4}" srcId="{7D3026F6-388C-47EA-B731-CC2001660DA7}" destId="{F39EC0A7-7616-4165-BD8B-014AD39A4029}" srcOrd="2" destOrd="0" parTransId="{2C12384F-9AAD-4EF0-BAC0-C1D8297486E7}" sibTransId="{CF3D7A88-239E-4B4C-9EC9-4F5479851C03}"/>
    <dgm:cxn modelId="{9FC35E59-486F-49DE-AA5A-524852A9C6E4}" srcId="{7D3026F6-388C-47EA-B731-CC2001660DA7}" destId="{822006E1-C2EA-4F81-8D7F-50E78809F5AC}" srcOrd="1" destOrd="0" parTransId="{5C7F9843-22AE-4FD5-9B7D-0887DCF02623}" sibTransId="{75C6B2C3-DCF0-4BF3-AE9E-73AFF0293B5D}"/>
    <dgm:cxn modelId="{BE27ABFF-C076-4E39-A7DA-73736396546D}" type="presOf" srcId="{822006E1-C2EA-4F81-8D7F-50E78809F5AC}" destId="{7AC4E494-E209-4F40-914C-A25745C46CA8}" srcOrd="1" destOrd="0" presId="urn:microsoft.com/office/officeart/2005/8/layout/hList7"/>
    <dgm:cxn modelId="{0C2DD412-BA74-4C93-8A26-A2B45539758C}" type="presOf" srcId="{F39EC0A7-7616-4165-BD8B-014AD39A4029}" destId="{757917E6-F074-48D9-BF11-E6708EE41633}" srcOrd="0" destOrd="0" presId="urn:microsoft.com/office/officeart/2005/8/layout/hList7"/>
    <dgm:cxn modelId="{7B58D972-3483-4E6F-BC7A-EF9AB97DB7F7}" type="presOf" srcId="{CFC5C977-B226-43BB-ABB7-D3E268D04F2A}" destId="{11239C33-C8E0-4600-B31A-A7D2D0B38EAB}" srcOrd="1" destOrd="0" presId="urn:microsoft.com/office/officeart/2005/8/layout/hList7"/>
    <dgm:cxn modelId="{A8AC5D13-1FD3-4CF1-A7BD-E3EDB96FB1B6}" srcId="{7D3026F6-388C-47EA-B731-CC2001660DA7}" destId="{CFC5C977-B226-43BB-ABB7-D3E268D04F2A}" srcOrd="0" destOrd="0" parTransId="{EE73BB71-2162-4BE2-BED3-B21C4770082C}" sibTransId="{AB4B577F-80E3-48CC-A0B6-25EFADBBA83B}"/>
    <dgm:cxn modelId="{B66C0C37-DF11-4ED1-B851-519E9591CB52}" type="presOf" srcId="{CFC5C977-B226-43BB-ABB7-D3E268D04F2A}" destId="{070F367B-E8D1-4866-BD19-A94DAD2E0D58}" srcOrd="0" destOrd="0" presId="urn:microsoft.com/office/officeart/2005/8/layout/hList7"/>
    <dgm:cxn modelId="{07BE75D6-3443-45BC-A8E7-8589D6AF5690}" type="presOf" srcId="{F39EC0A7-7616-4165-BD8B-014AD39A4029}" destId="{6DECE647-C7EB-4A5B-8D92-7886BF0BF85B}" srcOrd="1" destOrd="0" presId="urn:microsoft.com/office/officeart/2005/8/layout/hList7"/>
    <dgm:cxn modelId="{F721131D-6A91-46F6-B144-A0C03F41E53E}" type="presOf" srcId="{AB4B577F-80E3-48CC-A0B6-25EFADBBA83B}" destId="{F9A4786F-337E-42CD-A845-AAF2017A3E1F}" srcOrd="0" destOrd="0" presId="urn:microsoft.com/office/officeart/2005/8/layout/hList7"/>
    <dgm:cxn modelId="{FA253A74-AF18-49B3-A1E8-C82350786715}" type="presOf" srcId="{822006E1-C2EA-4F81-8D7F-50E78809F5AC}" destId="{2EC196DC-86E5-4F28-8C95-95363EB1CEEF}" srcOrd="0" destOrd="0" presId="urn:microsoft.com/office/officeart/2005/8/layout/hList7"/>
    <dgm:cxn modelId="{7E9F9FAB-8BD1-482D-A3FA-D43C69856C9C}" type="presOf" srcId="{75C6B2C3-DCF0-4BF3-AE9E-73AFF0293B5D}" destId="{DB08FDEB-1E2E-47CE-A82C-57DDEF8306FD}" srcOrd="0" destOrd="0" presId="urn:microsoft.com/office/officeart/2005/8/layout/hList7"/>
    <dgm:cxn modelId="{E3D97AF4-1BEE-4EA2-B489-39052E173A38}" type="presOf" srcId="{7D3026F6-388C-47EA-B731-CC2001660DA7}" destId="{B386C853-02E2-44CD-876A-E534962BEE81}" srcOrd="0" destOrd="0" presId="urn:microsoft.com/office/officeart/2005/8/layout/hList7"/>
    <dgm:cxn modelId="{E2610834-142B-4338-A8EE-E83FC4E39D64}" type="presParOf" srcId="{B386C853-02E2-44CD-876A-E534962BEE81}" destId="{E3E97FD0-A63C-4EE5-A505-2AF54247C06B}" srcOrd="0" destOrd="0" presId="urn:microsoft.com/office/officeart/2005/8/layout/hList7"/>
    <dgm:cxn modelId="{C8BBD8DA-612B-4517-B93E-779D4BC1DEC0}" type="presParOf" srcId="{B386C853-02E2-44CD-876A-E534962BEE81}" destId="{ED9255AD-1E19-45D9-8D35-FE81A5E3160B}" srcOrd="1" destOrd="0" presId="urn:microsoft.com/office/officeart/2005/8/layout/hList7"/>
    <dgm:cxn modelId="{6259D33C-208D-4E8D-939C-D5B33289BBF8}" type="presParOf" srcId="{ED9255AD-1E19-45D9-8D35-FE81A5E3160B}" destId="{5D653162-7A84-436B-9A60-EEFE1FBDD5D1}" srcOrd="0" destOrd="0" presId="urn:microsoft.com/office/officeart/2005/8/layout/hList7"/>
    <dgm:cxn modelId="{91E1EBE8-0B49-47AF-954F-E9CC80B22014}" type="presParOf" srcId="{5D653162-7A84-436B-9A60-EEFE1FBDD5D1}" destId="{070F367B-E8D1-4866-BD19-A94DAD2E0D58}" srcOrd="0" destOrd="0" presId="urn:microsoft.com/office/officeart/2005/8/layout/hList7"/>
    <dgm:cxn modelId="{88D4CC79-4F47-45CD-81B6-0118D11439E4}" type="presParOf" srcId="{5D653162-7A84-436B-9A60-EEFE1FBDD5D1}" destId="{11239C33-C8E0-4600-B31A-A7D2D0B38EAB}" srcOrd="1" destOrd="0" presId="urn:microsoft.com/office/officeart/2005/8/layout/hList7"/>
    <dgm:cxn modelId="{22C81D15-FBD3-422E-BF88-821157CB3A5F}" type="presParOf" srcId="{5D653162-7A84-436B-9A60-EEFE1FBDD5D1}" destId="{A8D3BF43-9A71-4FEF-A192-DC6AA910D31E}" srcOrd="2" destOrd="0" presId="urn:microsoft.com/office/officeart/2005/8/layout/hList7"/>
    <dgm:cxn modelId="{BB2DE504-8DB7-4968-92EC-27959BF370AB}" type="presParOf" srcId="{5D653162-7A84-436B-9A60-EEFE1FBDD5D1}" destId="{A96A132C-4DE8-49FE-9655-6FD40F43F07E}" srcOrd="3" destOrd="0" presId="urn:microsoft.com/office/officeart/2005/8/layout/hList7"/>
    <dgm:cxn modelId="{267B64E9-EFBD-4AEC-B9B9-431343D23479}" type="presParOf" srcId="{ED9255AD-1E19-45D9-8D35-FE81A5E3160B}" destId="{F9A4786F-337E-42CD-A845-AAF2017A3E1F}" srcOrd="1" destOrd="0" presId="urn:microsoft.com/office/officeart/2005/8/layout/hList7"/>
    <dgm:cxn modelId="{437EF280-3BA3-4D21-B1FA-5F12FE4902C7}" type="presParOf" srcId="{ED9255AD-1E19-45D9-8D35-FE81A5E3160B}" destId="{B3FD6790-418A-4398-A7BC-C48F1A8B0D31}" srcOrd="2" destOrd="0" presId="urn:microsoft.com/office/officeart/2005/8/layout/hList7"/>
    <dgm:cxn modelId="{5855EF06-4BC1-4F50-A23A-71D44F903838}" type="presParOf" srcId="{B3FD6790-418A-4398-A7BC-C48F1A8B0D31}" destId="{2EC196DC-86E5-4F28-8C95-95363EB1CEEF}" srcOrd="0" destOrd="0" presId="urn:microsoft.com/office/officeart/2005/8/layout/hList7"/>
    <dgm:cxn modelId="{840F4E15-364E-462E-ADA8-101065F6F368}" type="presParOf" srcId="{B3FD6790-418A-4398-A7BC-C48F1A8B0D31}" destId="{7AC4E494-E209-4F40-914C-A25745C46CA8}" srcOrd="1" destOrd="0" presId="urn:microsoft.com/office/officeart/2005/8/layout/hList7"/>
    <dgm:cxn modelId="{F4CCA76D-0213-42FA-B62F-F333472FA066}" type="presParOf" srcId="{B3FD6790-418A-4398-A7BC-C48F1A8B0D31}" destId="{5E773C88-2F13-4EB4-869D-F5F2FFEB67EA}" srcOrd="2" destOrd="0" presId="urn:microsoft.com/office/officeart/2005/8/layout/hList7"/>
    <dgm:cxn modelId="{A33A0D2E-0494-4C05-B8A0-2F7B73E3AEA0}" type="presParOf" srcId="{B3FD6790-418A-4398-A7BC-C48F1A8B0D31}" destId="{079116ED-D9F1-4340-A3B1-97509F7CEB0A}" srcOrd="3" destOrd="0" presId="urn:microsoft.com/office/officeart/2005/8/layout/hList7"/>
    <dgm:cxn modelId="{CF0476CD-E4A7-4A6F-A80F-907BCB775206}" type="presParOf" srcId="{ED9255AD-1E19-45D9-8D35-FE81A5E3160B}" destId="{DB08FDEB-1E2E-47CE-A82C-57DDEF8306FD}" srcOrd="3" destOrd="0" presId="urn:microsoft.com/office/officeart/2005/8/layout/hList7"/>
    <dgm:cxn modelId="{4869A26A-6255-4446-AA5E-AC4BBBDE6FF9}" type="presParOf" srcId="{ED9255AD-1E19-45D9-8D35-FE81A5E3160B}" destId="{D285B971-E965-4E3B-A022-99EBCF16EA22}" srcOrd="4" destOrd="0" presId="urn:microsoft.com/office/officeart/2005/8/layout/hList7"/>
    <dgm:cxn modelId="{DE5A209B-F236-41CC-8789-C5D424CBB59C}" type="presParOf" srcId="{D285B971-E965-4E3B-A022-99EBCF16EA22}" destId="{757917E6-F074-48D9-BF11-E6708EE41633}" srcOrd="0" destOrd="0" presId="urn:microsoft.com/office/officeart/2005/8/layout/hList7"/>
    <dgm:cxn modelId="{5F6B2195-1E5A-4736-AA58-938261B7462B}" type="presParOf" srcId="{D285B971-E965-4E3B-A022-99EBCF16EA22}" destId="{6DECE647-C7EB-4A5B-8D92-7886BF0BF85B}" srcOrd="1" destOrd="0" presId="urn:microsoft.com/office/officeart/2005/8/layout/hList7"/>
    <dgm:cxn modelId="{9D7D5856-D480-4DC4-B4F9-F003F30918C3}" type="presParOf" srcId="{D285B971-E965-4E3B-A022-99EBCF16EA22}" destId="{940CD109-DA5E-4DEB-95FB-E25C2A7DD471}" srcOrd="2" destOrd="0" presId="urn:microsoft.com/office/officeart/2005/8/layout/hList7"/>
    <dgm:cxn modelId="{3F7BCD0B-D51A-4B94-A1D6-469BBFDBD568}" type="presParOf" srcId="{D285B971-E965-4E3B-A022-99EBCF16EA22}" destId="{2F4F9751-55AF-4E1B-9942-FD2FDA8EFB4F}" srcOrd="3" destOrd="0" presId="urn:microsoft.com/office/officeart/2005/8/layout/hList7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70F367B-E8D1-4866-BD19-A94DAD2E0D58}">
      <dsp:nvSpPr>
        <dsp:cNvPr id="0" name=""/>
        <dsp:cNvSpPr/>
      </dsp:nvSpPr>
      <dsp:spPr>
        <a:xfrm>
          <a:off x="2111" y="0"/>
          <a:ext cx="3285678" cy="402336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4696" tIns="234696" rIns="234696" bIns="234696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3300" kern="1200" dirty="0" smtClean="0"/>
            <a:t>¿Qué queríamos conseguir?</a:t>
          </a:r>
          <a:endParaRPr lang="es-ES" sz="3300" kern="1200" dirty="0"/>
        </a:p>
      </dsp:txBody>
      <dsp:txXfrm>
        <a:off x="2111" y="1609344"/>
        <a:ext cx="3285678" cy="1609344"/>
      </dsp:txXfrm>
    </dsp:sp>
    <dsp:sp modelId="{A96A132C-4DE8-49FE-9655-6FD40F43F07E}">
      <dsp:nvSpPr>
        <dsp:cNvPr id="0" name=""/>
        <dsp:cNvSpPr/>
      </dsp:nvSpPr>
      <dsp:spPr>
        <a:xfrm>
          <a:off x="476362" y="81050"/>
          <a:ext cx="2337177" cy="1801158"/>
        </a:xfrm>
        <a:prstGeom prst="ellipse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4000" r="-34000"/>
          </a:stretch>
        </a:blip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EC196DC-86E5-4F28-8C95-95363EB1CEEF}">
      <dsp:nvSpPr>
        <dsp:cNvPr id="0" name=""/>
        <dsp:cNvSpPr/>
      </dsp:nvSpPr>
      <dsp:spPr>
        <a:xfrm>
          <a:off x="3386360" y="15745"/>
          <a:ext cx="3285678" cy="402336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4696" tIns="234696" rIns="234696" bIns="234696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3300" kern="1200" dirty="0" smtClean="0"/>
            <a:t>¿Qué conseguimos?</a:t>
          </a:r>
          <a:endParaRPr lang="es-ES" sz="3300" kern="1200" dirty="0"/>
        </a:p>
      </dsp:txBody>
      <dsp:txXfrm>
        <a:off x="3386360" y="1625089"/>
        <a:ext cx="3285678" cy="1609344"/>
      </dsp:txXfrm>
    </dsp:sp>
    <dsp:sp modelId="{079116ED-D9F1-4340-A3B1-97509F7CEB0A}">
      <dsp:nvSpPr>
        <dsp:cNvPr id="0" name=""/>
        <dsp:cNvSpPr/>
      </dsp:nvSpPr>
      <dsp:spPr>
        <a:xfrm>
          <a:off x="3840481" y="40525"/>
          <a:ext cx="2377437" cy="1885564"/>
        </a:xfrm>
        <a:prstGeom prst="ellipse">
          <a:avLst/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57917E6-F074-48D9-BF11-E6708EE41633}">
      <dsp:nvSpPr>
        <dsp:cNvPr id="0" name=""/>
        <dsp:cNvSpPr/>
      </dsp:nvSpPr>
      <dsp:spPr>
        <a:xfrm>
          <a:off x="6770609" y="1677"/>
          <a:ext cx="3285678" cy="402336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4696" tIns="234696" rIns="234696" bIns="234696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3300" kern="1200" dirty="0" smtClean="0"/>
            <a:t>¿Qué retos tiene la RAI?</a:t>
          </a:r>
          <a:endParaRPr lang="es-ES" sz="3300" kern="1200" dirty="0"/>
        </a:p>
      </dsp:txBody>
      <dsp:txXfrm>
        <a:off x="6770609" y="1611021"/>
        <a:ext cx="3285678" cy="1609344"/>
      </dsp:txXfrm>
    </dsp:sp>
    <dsp:sp modelId="{2F4F9751-55AF-4E1B-9942-FD2FDA8EFB4F}">
      <dsp:nvSpPr>
        <dsp:cNvPr id="0" name=""/>
        <dsp:cNvSpPr/>
      </dsp:nvSpPr>
      <dsp:spPr>
        <a:xfrm>
          <a:off x="7303066" y="54592"/>
          <a:ext cx="2136357" cy="1829293"/>
        </a:xfrm>
        <a:prstGeom prst="ellipse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3E97FD0-A63C-4EE5-A505-2AF54247C06B}">
      <dsp:nvSpPr>
        <dsp:cNvPr id="0" name=""/>
        <dsp:cNvSpPr/>
      </dsp:nvSpPr>
      <dsp:spPr>
        <a:xfrm>
          <a:off x="402335" y="3218688"/>
          <a:ext cx="9253728" cy="603504"/>
        </a:xfrm>
        <a:prstGeom prst="leftRightArrow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7">
  <dgm:title val=""/>
  <dgm:desc val=""/>
  <dgm:catLst>
    <dgm:cat type="list" pri="12000"/>
    <dgm:cat type="process" pri="20000"/>
    <dgm:cat type="relationship" pri="14000"/>
    <dgm:cat type="convert" pri="8000"/>
    <dgm:cat type="picture" pri="25000"/>
    <dgm:cat type="pictureconvert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fgShape" refType="w" fact="0.92"/>
      <dgm:constr type="h" for="ch" forName="fgShape" refType="h" fact="0.15"/>
      <dgm:constr type="b" for="ch" forName="fgShape" refType="h" fact="0.95"/>
      <dgm:constr type="ctrX" for="ch" forName="fgShape" refType="w" fact="0.5"/>
      <dgm:constr type="w" for="ch" forName="linComp" refType="w"/>
      <dgm:constr type="h" for="ch" forName="linComp" refType="h"/>
      <dgm:constr type="ctrX" for="ch" forName="linComp" refType="w" fact="0.5"/>
    </dgm:constrLst>
    <dgm:ruleLst/>
    <dgm:layoutNode name="fgShape" styleLbl="fgShp">
      <dgm:alg type="sp"/>
      <dgm:shape xmlns:r="http://schemas.openxmlformats.org/officeDocument/2006/relationships" type="leftRightArrow" r:blip="" zOrderOff="99999">
        <dgm:adjLst/>
      </dgm:shape>
      <dgm:presOf/>
      <dgm:constrLst/>
      <dgm:ruleLst/>
    </dgm:layoutNode>
    <dgm:layoutNode name="linComp"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h"/>
        <dgm:constr type="w" for="ch" ptType="sibTrans" refType="w" refFor="ch" refForName="compNode" fact="0.03"/>
        <dgm:constr type="primFontSz" for="des" ptType="node" op="equ" val="65"/>
      </dgm:constrLst>
      <dgm:ruleLst/>
      <dgm:forEach name="nodesForEach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bkgdShape" refType="w"/>
            <dgm:constr type="h" for="ch" forName="bkgdShape" refType="h"/>
            <dgm:constr type="w" for="ch" forName="nodeTx" refType="w"/>
            <dgm:constr type="h" for="ch" forName="nodeTx" refType="h" fact="0.4"/>
            <dgm:constr type="b" for="ch" forName="nodeTx" refType="h" fact="0.8"/>
            <dgm:constr type="w" for="ch" forName="invisiNode" refType="w" fact="0.01"/>
            <dgm:constr type="h" for="ch" forName="invisiNode" refType="h" fact="0.06"/>
            <dgm:constr type="t" for="ch" forName="invisiNode"/>
            <dgm:constr type="ctrX" for="ch" forName="invisiNode" refType="w" fact="0.5"/>
            <dgm:constr type="h" for="ch" forName="imagNode" refType="h" fact="0.333"/>
            <dgm:constr type="w" for="ch" forName="imagNode" refType="h" refFor="ch" refForName="imagNode"/>
            <dgm:constr type="ctrX" for="ch" forName="imagNode" refType="w" fact="0.5"/>
            <dgm:constr type="t" for="ch" forName="imagNode" refType="h" fact="0.06"/>
            <dgm:constr type="w" for="ch" forName="imagNode" refType="w" op="lte" fact="0.94"/>
          </dgm:constrLst>
          <dgm:ruleLst/>
          <dgm:layoutNode name="bkgdShape"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nodeTx">
            <dgm:varLst>
              <dgm:bulletEnabled val="1"/>
            </dgm:varLst>
            <dgm:alg type="tx">
              <dgm:param type="txAnchorVert" val="mid"/>
              <dgm:param type="txAnchorHorzCh" val="ctr"/>
              <dgm:param type="stBulletLvl" val="2"/>
            </dgm:alg>
            <dgm:shape xmlns:r="http://schemas.openxmlformats.org/officeDocument/2006/relationships" type="rect" r:blip="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  <dgm:layoutNode name="invisiNode">
            <dgm:alg type="sp"/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/>
            <dgm:constrLst/>
            <dgm:ruleLst/>
          </dgm:layoutNode>
          <dgm:layoutNode name="imag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/>
            <dgm:constrLst/>
            <dgm:ruleLst/>
          </dgm:layoutNode>
        </dgm:layoutNode>
        <dgm:forEach name="sibTransForEach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427" cy="513508"/>
          </a:xfrm>
          <a:prstGeom prst="rect">
            <a:avLst/>
          </a:prstGeom>
        </p:spPr>
        <p:txBody>
          <a:bodyPr vert="horz" lIns="99075" tIns="49538" rIns="99075" bIns="49538" rtlCol="0"/>
          <a:lstStyle>
            <a:lvl1pPr algn="l">
              <a:defRPr sz="1300"/>
            </a:lvl1pPr>
          </a:lstStyle>
          <a:p>
            <a:endParaRPr lang="es-BO"/>
          </a:p>
        </p:txBody>
      </p:sp>
      <p:sp>
        <p:nvSpPr>
          <p:cNvPr id="3" name="Marcador de fecha 2"/>
          <p:cNvSpPr>
            <a:spLocks noGrp="1"/>
          </p:cNvSpPr>
          <p:nvPr>
            <p:ph type="dt" sz="quarter" idx="1"/>
          </p:nvPr>
        </p:nvSpPr>
        <p:spPr>
          <a:xfrm>
            <a:off x="4023992" y="0"/>
            <a:ext cx="3078427" cy="513508"/>
          </a:xfrm>
          <a:prstGeom prst="rect">
            <a:avLst/>
          </a:prstGeom>
        </p:spPr>
        <p:txBody>
          <a:bodyPr vert="horz" lIns="99075" tIns="49538" rIns="99075" bIns="49538" rtlCol="0"/>
          <a:lstStyle>
            <a:lvl1pPr algn="r">
              <a:defRPr sz="1300"/>
            </a:lvl1pPr>
          </a:lstStyle>
          <a:p>
            <a:fld id="{01DDE4B6-2415-445C-BCD1-4E0340581EE3}" type="datetime6">
              <a:rPr lang="es-BO" smtClean="0"/>
              <a:t>junio de 2024</a:t>
            </a:fld>
            <a:endParaRPr lang="es-BO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2"/>
          </p:nvPr>
        </p:nvSpPr>
        <p:spPr>
          <a:xfrm>
            <a:off x="0" y="9721107"/>
            <a:ext cx="3078427" cy="513507"/>
          </a:xfrm>
          <a:prstGeom prst="rect">
            <a:avLst/>
          </a:prstGeom>
        </p:spPr>
        <p:txBody>
          <a:bodyPr vert="horz" lIns="99075" tIns="49538" rIns="99075" bIns="49538" rtlCol="0" anchor="b"/>
          <a:lstStyle>
            <a:lvl1pPr algn="l">
              <a:defRPr sz="1300"/>
            </a:lvl1pPr>
          </a:lstStyle>
          <a:p>
            <a:endParaRPr lang="es-BO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3"/>
          </p:nvPr>
        </p:nvSpPr>
        <p:spPr>
          <a:xfrm>
            <a:off x="4023992" y="9721107"/>
            <a:ext cx="3078427" cy="513507"/>
          </a:xfrm>
          <a:prstGeom prst="rect">
            <a:avLst/>
          </a:prstGeom>
        </p:spPr>
        <p:txBody>
          <a:bodyPr vert="horz" lIns="99075" tIns="49538" rIns="99075" bIns="49538" rtlCol="0" anchor="b"/>
          <a:lstStyle>
            <a:lvl1pPr algn="r">
              <a:defRPr sz="1300"/>
            </a:lvl1pPr>
          </a:lstStyle>
          <a:p>
            <a:fld id="{0FF44700-8AC0-4E51-91D5-7CF85DB6FC3B}" type="slidenum">
              <a:rPr lang="es-BO" smtClean="0"/>
              <a:t>‹Nº›</a:t>
            </a:fld>
            <a:endParaRPr lang="es-BO"/>
          </a:p>
        </p:txBody>
      </p:sp>
    </p:spTree>
    <p:extLst>
      <p:ext uri="{BB962C8B-B14F-4D97-AF65-F5344CB8AC3E}">
        <p14:creationId xmlns:p14="http://schemas.microsoft.com/office/powerpoint/2010/main" val="4062659953"/>
      </p:ext>
    </p:extLst>
  </p:cSld>
  <p:clrMap bg1="lt1" tx1="dk1" bg2="lt2" tx2="dk2" accent1="accent1" accent2="accent2" accent3="accent3" accent4="accent4" accent5="accent5" accent6="accent6" hlink="hlink" folHlink="folHlink"/>
  <p:hf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427" cy="513508"/>
          </a:xfrm>
          <a:prstGeom prst="rect">
            <a:avLst/>
          </a:prstGeom>
        </p:spPr>
        <p:txBody>
          <a:bodyPr vert="horz" lIns="99075" tIns="49538" rIns="99075" bIns="49538" rtlCol="0"/>
          <a:lstStyle>
            <a:lvl1pPr algn="l">
              <a:defRPr sz="1300"/>
            </a:lvl1pPr>
          </a:lstStyle>
          <a:p>
            <a:endParaRPr lang="es-BO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4023992" y="0"/>
            <a:ext cx="3078427" cy="513508"/>
          </a:xfrm>
          <a:prstGeom prst="rect">
            <a:avLst/>
          </a:prstGeom>
        </p:spPr>
        <p:txBody>
          <a:bodyPr vert="horz" lIns="99075" tIns="49538" rIns="99075" bIns="49538" rtlCol="0"/>
          <a:lstStyle>
            <a:lvl1pPr algn="r">
              <a:defRPr sz="1300"/>
            </a:lvl1pPr>
          </a:lstStyle>
          <a:p>
            <a:fld id="{685D1B74-4DB2-4766-8B76-FDDDAAC71C24}" type="datetime6">
              <a:rPr lang="es-BO" smtClean="0"/>
              <a:t>junio de 2024</a:t>
            </a:fld>
            <a:endParaRPr lang="es-BO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9525"/>
            <a:ext cx="6140450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75" tIns="49538" rIns="99075" bIns="49538" rtlCol="0" anchor="ctr"/>
          <a:lstStyle/>
          <a:p>
            <a:endParaRPr lang="es-BO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710407" y="4925407"/>
            <a:ext cx="5683250" cy="4029879"/>
          </a:xfrm>
          <a:prstGeom prst="rect">
            <a:avLst/>
          </a:prstGeom>
        </p:spPr>
        <p:txBody>
          <a:bodyPr vert="horz" lIns="99075" tIns="49538" rIns="99075" bIns="49538" rtlCol="0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B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9721107"/>
            <a:ext cx="3078427" cy="513507"/>
          </a:xfrm>
          <a:prstGeom prst="rect">
            <a:avLst/>
          </a:prstGeom>
        </p:spPr>
        <p:txBody>
          <a:bodyPr vert="horz" lIns="99075" tIns="49538" rIns="99075" bIns="49538" rtlCol="0" anchor="b"/>
          <a:lstStyle>
            <a:lvl1pPr algn="l">
              <a:defRPr sz="1300"/>
            </a:lvl1pPr>
          </a:lstStyle>
          <a:p>
            <a:endParaRPr lang="es-B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4023992" y="9721107"/>
            <a:ext cx="3078427" cy="513507"/>
          </a:xfrm>
          <a:prstGeom prst="rect">
            <a:avLst/>
          </a:prstGeom>
        </p:spPr>
        <p:txBody>
          <a:bodyPr vert="horz" lIns="99075" tIns="49538" rIns="99075" bIns="49538" rtlCol="0" anchor="b"/>
          <a:lstStyle>
            <a:lvl1pPr algn="r">
              <a:defRPr sz="1300"/>
            </a:lvl1pPr>
          </a:lstStyle>
          <a:p>
            <a:fld id="{AE0D833F-3590-4BD9-8F5B-9482B4CBD019}" type="slidenum">
              <a:rPr lang="es-BO" smtClean="0"/>
              <a:t>‹Nº›</a:t>
            </a:fld>
            <a:endParaRPr lang="es-BO"/>
          </a:p>
        </p:txBody>
      </p:sp>
    </p:spTree>
    <p:extLst>
      <p:ext uri="{BB962C8B-B14F-4D97-AF65-F5344CB8AC3E}">
        <p14:creationId xmlns:p14="http://schemas.microsoft.com/office/powerpoint/2010/main" val="3440168285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s-ES" smtClean="0"/>
              <a:t>Haga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8C2D99-2B11-47E1-A5A2-5F99A6327767}" type="datetimeFigureOut">
              <a:rPr lang="es-BO" smtClean="0"/>
              <a:t>2/6/2024</a:t>
            </a:fld>
            <a:endParaRPr lang="es-B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B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54D89-9533-4F6E-A80F-1B46CEFAB009}" type="slidenum">
              <a:rPr lang="es-BO" smtClean="0"/>
              <a:t>‹Nº›</a:t>
            </a:fld>
            <a:endParaRPr lang="es-BO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29502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8C2D99-2B11-47E1-A5A2-5F99A6327767}" type="datetimeFigureOut">
              <a:rPr lang="es-BO" smtClean="0"/>
              <a:t>2/6/2024</a:t>
            </a:fld>
            <a:endParaRPr lang="es-B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B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54D89-9533-4F6E-A80F-1B46CEFAB009}" type="slidenum">
              <a:rPr lang="es-BO" smtClean="0"/>
              <a:t>‹Nº›</a:t>
            </a:fld>
            <a:endParaRPr lang="es-BO"/>
          </a:p>
        </p:txBody>
      </p:sp>
    </p:spTree>
    <p:extLst>
      <p:ext uri="{BB962C8B-B14F-4D97-AF65-F5344CB8AC3E}">
        <p14:creationId xmlns:p14="http://schemas.microsoft.com/office/powerpoint/2010/main" val="2164758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8C2D99-2B11-47E1-A5A2-5F99A6327767}" type="datetimeFigureOut">
              <a:rPr lang="es-BO" smtClean="0"/>
              <a:t>2/6/2024</a:t>
            </a:fld>
            <a:endParaRPr lang="es-B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B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54D89-9533-4F6E-A80F-1B46CEFAB009}" type="slidenum">
              <a:rPr lang="es-BO" smtClean="0"/>
              <a:t>‹Nº›</a:t>
            </a:fld>
            <a:endParaRPr lang="es-BO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138619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8C2D99-2B11-47E1-A5A2-5F99A6327767}" type="datetimeFigureOut">
              <a:rPr lang="es-BO" smtClean="0"/>
              <a:t>2/6/2024</a:t>
            </a:fld>
            <a:endParaRPr lang="es-B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B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54D89-9533-4F6E-A80F-1B46CEFAB009}" type="slidenum">
              <a:rPr lang="es-BO" smtClean="0"/>
              <a:t>‹Nº›</a:t>
            </a:fld>
            <a:endParaRPr lang="es-BO"/>
          </a:p>
        </p:txBody>
      </p:sp>
    </p:spTree>
    <p:extLst>
      <p:ext uri="{BB962C8B-B14F-4D97-AF65-F5344CB8AC3E}">
        <p14:creationId xmlns:p14="http://schemas.microsoft.com/office/powerpoint/2010/main" val="112572420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8C2D99-2B11-47E1-A5A2-5F99A6327767}" type="datetimeFigureOut">
              <a:rPr lang="es-BO" smtClean="0"/>
              <a:t>2/6/2024</a:t>
            </a:fld>
            <a:endParaRPr lang="es-B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B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54D89-9533-4F6E-A80F-1B46CEFAB009}" type="slidenum">
              <a:rPr lang="es-BO" smtClean="0"/>
              <a:t>‹Nº›</a:t>
            </a:fld>
            <a:endParaRPr lang="es-BO"/>
          </a:p>
        </p:txBody>
      </p:sp>
    </p:spTree>
    <p:extLst>
      <p:ext uri="{BB962C8B-B14F-4D97-AF65-F5344CB8AC3E}">
        <p14:creationId xmlns:p14="http://schemas.microsoft.com/office/powerpoint/2010/main" val="313441070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8C2D99-2B11-47E1-A5A2-5F99A6327767}" type="datetimeFigureOut">
              <a:rPr lang="es-BO" smtClean="0"/>
              <a:t>2/6/2024</a:t>
            </a:fld>
            <a:endParaRPr lang="es-B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B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54D89-9533-4F6E-A80F-1B46CEFAB009}" type="slidenum">
              <a:rPr lang="es-BO" smtClean="0"/>
              <a:t>‹Nº›</a:t>
            </a:fld>
            <a:endParaRPr lang="es-BO"/>
          </a:p>
        </p:txBody>
      </p:sp>
    </p:spTree>
    <p:extLst>
      <p:ext uri="{BB962C8B-B14F-4D97-AF65-F5344CB8AC3E}">
        <p14:creationId xmlns:p14="http://schemas.microsoft.com/office/powerpoint/2010/main" val="19757973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8C2D99-2B11-47E1-A5A2-5F99A6327767}" type="datetimeFigureOut">
              <a:rPr lang="es-BO" smtClean="0"/>
              <a:t>2/6/2024</a:t>
            </a:fld>
            <a:endParaRPr lang="es-B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s-B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54D89-9533-4F6E-A80F-1B46CEFAB009}" type="slidenum">
              <a:rPr lang="es-BO" smtClean="0"/>
              <a:t>‹Nº›</a:t>
            </a:fld>
            <a:endParaRPr lang="es-BO"/>
          </a:p>
        </p:txBody>
      </p:sp>
    </p:spTree>
    <p:extLst>
      <p:ext uri="{BB962C8B-B14F-4D97-AF65-F5344CB8AC3E}">
        <p14:creationId xmlns:p14="http://schemas.microsoft.com/office/powerpoint/2010/main" val="9865053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6F8C2D99-2B11-47E1-A5A2-5F99A6327767}" type="datetimeFigureOut">
              <a:rPr lang="es-BO" smtClean="0"/>
              <a:t>2/6/2024</a:t>
            </a:fld>
            <a:endParaRPr lang="es-B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s-B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A454D89-9533-4F6E-A80F-1B46CEFAB009}" type="slidenum">
              <a:rPr lang="es-BO" smtClean="0"/>
              <a:t>‹Nº›</a:t>
            </a:fld>
            <a:endParaRPr lang="es-BO"/>
          </a:p>
        </p:txBody>
      </p:sp>
    </p:spTree>
    <p:extLst>
      <p:ext uri="{BB962C8B-B14F-4D97-AF65-F5344CB8AC3E}">
        <p14:creationId xmlns:p14="http://schemas.microsoft.com/office/powerpoint/2010/main" val="29159676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8C2D99-2B11-47E1-A5A2-5F99A6327767}" type="datetimeFigureOut">
              <a:rPr lang="es-BO" smtClean="0"/>
              <a:t>2/6/2024</a:t>
            </a:fld>
            <a:endParaRPr lang="es-B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B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54D89-9533-4F6E-A80F-1B46CEFAB009}" type="slidenum">
              <a:rPr lang="es-BO" smtClean="0"/>
              <a:t>‹Nº›</a:t>
            </a:fld>
            <a:endParaRPr lang="es-BO"/>
          </a:p>
        </p:txBody>
      </p:sp>
    </p:spTree>
    <p:extLst>
      <p:ext uri="{BB962C8B-B14F-4D97-AF65-F5344CB8AC3E}">
        <p14:creationId xmlns:p14="http://schemas.microsoft.com/office/powerpoint/2010/main" val="38246470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8C2D99-2B11-47E1-A5A2-5F99A6327767}" type="datetimeFigureOut">
              <a:rPr lang="es-BO" smtClean="0"/>
              <a:t>2/6/2024</a:t>
            </a:fld>
            <a:endParaRPr lang="es-B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B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54D89-9533-4F6E-A80F-1B46CEFAB009}" type="slidenum">
              <a:rPr lang="es-BO" smtClean="0"/>
              <a:t>‹Nº›</a:t>
            </a:fld>
            <a:endParaRPr lang="es-BO"/>
          </a:p>
        </p:txBody>
      </p:sp>
    </p:spTree>
    <p:extLst>
      <p:ext uri="{BB962C8B-B14F-4D97-AF65-F5344CB8AC3E}">
        <p14:creationId xmlns:p14="http://schemas.microsoft.com/office/powerpoint/2010/main" val="29521006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8C2D99-2B11-47E1-A5A2-5F99A6327767}" type="datetimeFigureOut">
              <a:rPr lang="es-BO" smtClean="0"/>
              <a:t>2/6/2024</a:t>
            </a:fld>
            <a:endParaRPr lang="es-B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B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54D89-9533-4F6E-A80F-1B46CEFAB009}" type="slidenum">
              <a:rPr lang="es-BO" smtClean="0"/>
              <a:t>‹Nº›</a:t>
            </a:fld>
            <a:endParaRPr lang="es-BO"/>
          </a:p>
        </p:txBody>
      </p:sp>
    </p:spTree>
    <p:extLst>
      <p:ext uri="{BB962C8B-B14F-4D97-AF65-F5344CB8AC3E}">
        <p14:creationId xmlns:p14="http://schemas.microsoft.com/office/powerpoint/2010/main" val="38792576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6F8C2D99-2B11-47E1-A5A2-5F99A6327767}" type="datetimeFigureOut">
              <a:rPr lang="es-BO" smtClean="0"/>
              <a:t>2/6/2024</a:t>
            </a:fld>
            <a:endParaRPr lang="es-B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s-B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AA454D89-9533-4F6E-A80F-1B46CEFAB009}" type="slidenum">
              <a:rPr lang="es-BO" smtClean="0"/>
              <a:t>‹Nº›</a:t>
            </a:fld>
            <a:endParaRPr lang="es-BO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985465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4.xml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ccrp.maps.arcgis.com/apps/MapJournal/index.html?appid=b5a4048d7f7a457597172eec88d14dc4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s-ES" sz="4400" dirty="0" smtClean="0"/>
              <a:t>Balance general de la experiencia de Redes de Agricultores Investigadores (RAI) en la región andina</a:t>
            </a:r>
            <a:endParaRPr lang="es-BO" sz="4400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773668"/>
          </a:xfrm>
        </p:spPr>
        <p:txBody>
          <a:bodyPr/>
          <a:lstStyle/>
          <a:p>
            <a:r>
              <a:rPr lang="es-ES" dirty="0" smtClean="0"/>
              <a:t>Alcances, aprendizajes y desafíos hacia adelante</a:t>
            </a:r>
            <a:endParaRPr lang="es-BO" dirty="0"/>
          </a:p>
        </p:txBody>
      </p:sp>
      <p:sp>
        <p:nvSpPr>
          <p:cNvPr id="4" name="CuadroTexto 3"/>
          <p:cNvSpPr txBox="1"/>
          <p:nvPr/>
        </p:nvSpPr>
        <p:spPr>
          <a:xfrm>
            <a:off x="5055327" y="5229288"/>
            <a:ext cx="171136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BO" dirty="0" smtClean="0"/>
              <a:t>Miguel Vera</a:t>
            </a:r>
          </a:p>
          <a:p>
            <a:pPr algn="ctr"/>
            <a:r>
              <a:rPr lang="es-BO" dirty="0" smtClean="0"/>
              <a:t>4 de Junio, 2024</a:t>
            </a:r>
            <a:endParaRPr lang="es-BO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93B62EA6-EF5C-96C2-544B-E2262F6FF8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6687" y="502086"/>
            <a:ext cx="3809868" cy="1821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0376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BO" dirty="0" smtClean="0"/>
              <a:t>Temas</a:t>
            </a:r>
            <a:endParaRPr lang="es-BO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s-BO" dirty="0" smtClean="0"/>
              <a:t>Contexto</a:t>
            </a:r>
          </a:p>
          <a:p>
            <a:pPr marL="457200" indent="-457200">
              <a:buFont typeface="+mj-lt"/>
              <a:buAutoNum type="arabicPeriod"/>
            </a:pPr>
            <a:r>
              <a:rPr lang="es-BO" dirty="0" smtClean="0"/>
              <a:t>El enfoque RAI</a:t>
            </a:r>
          </a:p>
          <a:p>
            <a:pPr marL="457200" indent="-457200">
              <a:buFont typeface="+mj-lt"/>
              <a:buAutoNum type="arabicPeriod"/>
            </a:pPr>
            <a:r>
              <a:rPr lang="es-BO" dirty="0" smtClean="0"/>
              <a:t>Metodología</a:t>
            </a:r>
          </a:p>
          <a:p>
            <a:pPr marL="457200" indent="-457200">
              <a:buFont typeface="+mj-lt"/>
              <a:buAutoNum type="arabicPeriod"/>
            </a:pPr>
            <a:r>
              <a:rPr lang="es-BO" dirty="0" smtClean="0"/>
              <a:t>Balance</a:t>
            </a:r>
          </a:p>
          <a:p>
            <a:pPr marL="457200" indent="-457200">
              <a:buFont typeface="+mj-lt"/>
              <a:buAutoNum type="arabicPeriod"/>
            </a:pPr>
            <a:r>
              <a:rPr lang="es-BO" dirty="0" smtClean="0"/>
              <a:t>Aprendizajes</a:t>
            </a:r>
          </a:p>
          <a:p>
            <a:pPr marL="457200" indent="-457200">
              <a:buFont typeface="+mj-lt"/>
              <a:buAutoNum type="arabicPeriod"/>
            </a:pPr>
            <a:r>
              <a:rPr lang="es-BO" dirty="0" smtClean="0"/>
              <a:t>Desafíos</a:t>
            </a:r>
          </a:p>
          <a:p>
            <a:pPr marL="457200" indent="-457200">
              <a:buFont typeface="+mj-lt"/>
              <a:buAutoNum type="arabicPeriod"/>
            </a:pPr>
            <a:r>
              <a:rPr lang="es-BO" dirty="0" smtClean="0"/>
              <a:t>Preguntas</a:t>
            </a:r>
            <a:endParaRPr lang="es-BO" dirty="0"/>
          </a:p>
        </p:txBody>
      </p:sp>
    </p:spTree>
    <p:extLst>
      <p:ext uri="{BB962C8B-B14F-4D97-AF65-F5344CB8AC3E}">
        <p14:creationId xmlns:p14="http://schemas.microsoft.com/office/powerpoint/2010/main" val="3304393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BO" dirty="0" smtClean="0"/>
              <a:t>Contexto de los sistemas alimentarios</a:t>
            </a:r>
            <a:endParaRPr lang="es-BO" dirty="0"/>
          </a:p>
        </p:txBody>
      </p:sp>
      <p:sp>
        <p:nvSpPr>
          <p:cNvPr id="5" name="Marcador de contenido 4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663440" cy="1628985"/>
          </a:xfrm>
        </p:spPr>
        <p:txBody>
          <a:bodyPr/>
          <a:lstStyle/>
          <a:p>
            <a:endParaRPr lang="es-BO" dirty="0"/>
          </a:p>
          <a:p>
            <a:pPr marL="0" indent="0">
              <a:buNone/>
            </a:pPr>
            <a:endParaRPr lang="es-BO" dirty="0"/>
          </a:p>
        </p:txBody>
      </p:sp>
      <p:sp>
        <p:nvSpPr>
          <p:cNvPr id="4" name="CuadroTexto 3"/>
          <p:cNvSpPr txBox="1"/>
          <p:nvPr/>
        </p:nvSpPr>
        <p:spPr>
          <a:xfrm>
            <a:off x="1476103" y="5685080"/>
            <a:ext cx="93007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BO" sz="1600" dirty="0" smtClean="0"/>
              <a:t>Fuente: elaborado a partir de </a:t>
            </a:r>
            <a:r>
              <a:rPr lang="es-BO" sz="1600" dirty="0" smtClean="0"/>
              <a:t>FAOSTAT y CEPALSTAT.</a:t>
            </a:r>
            <a:endParaRPr lang="es-BO" sz="1600" dirty="0"/>
          </a:p>
        </p:txBody>
      </p:sp>
      <p:sp>
        <p:nvSpPr>
          <p:cNvPr id="6" name="Marcador de contenido 2"/>
          <p:cNvSpPr txBox="1">
            <a:spLocks/>
          </p:cNvSpPr>
          <p:nvPr/>
        </p:nvSpPr>
        <p:spPr>
          <a:xfrm>
            <a:off x="1097279" y="3583095"/>
            <a:ext cx="4545875" cy="1498357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s-BO" dirty="0" smtClean="0"/>
          </a:p>
        </p:txBody>
      </p:sp>
      <p:sp>
        <p:nvSpPr>
          <p:cNvPr id="7" name="Marcador de contenido 4"/>
          <p:cNvSpPr txBox="1">
            <a:spLocks/>
          </p:cNvSpPr>
          <p:nvPr/>
        </p:nvSpPr>
        <p:spPr>
          <a:xfrm>
            <a:off x="6217920" y="3583096"/>
            <a:ext cx="4663440" cy="1628985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s-BO" dirty="0" smtClean="0"/>
          </a:p>
          <a:p>
            <a:pPr marL="0" indent="0">
              <a:buFont typeface="Calibri" panose="020F0502020204030204" pitchFamily="34" charset="0"/>
              <a:buNone/>
            </a:pPr>
            <a:endParaRPr lang="es-BO" dirty="0"/>
          </a:p>
        </p:txBody>
      </p:sp>
      <p:graphicFrame>
        <p:nvGraphicFramePr>
          <p:cNvPr id="8" name="Marcador de contenido 7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549711602"/>
              </p:ext>
            </p:extLst>
          </p:nvPr>
        </p:nvGraphicFramePr>
        <p:xfrm>
          <a:off x="1096963" y="1846263"/>
          <a:ext cx="4546600" cy="1498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9" name="Gráfico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37261314"/>
              </p:ext>
            </p:extLst>
          </p:nvPr>
        </p:nvGraphicFramePr>
        <p:xfrm>
          <a:off x="6217511" y="1909683"/>
          <a:ext cx="4428718" cy="15650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1" name="Gráfico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55295615"/>
              </p:ext>
            </p:extLst>
          </p:nvPr>
        </p:nvGraphicFramePr>
        <p:xfrm>
          <a:off x="1096962" y="3392134"/>
          <a:ext cx="4546191" cy="21630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2" name="Gráfico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15961851"/>
              </p:ext>
            </p:extLst>
          </p:nvPr>
        </p:nvGraphicFramePr>
        <p:xfrm>
          <a:off x="6335486" y="3538669"/>
          <a:ext cx="4206240" cy="20165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2304467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BO" dirty="0" smtClean="0"/>
              <a:t>El enfoque RAI: teoría</a:t>
            </a:r>
            <a:endParaRPr lang="es-BO" dirty="0"/>
          </a:p>
        </p:txBody>
      </p:sp>
      <p:pic>
        <p:nvPicPr>
          <p:cNvPr id="6" name="Marcador de contenido 5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647440" y="1922928"/>
            <a:ext cx="5834042" cy="4320145"/>
          </a:xfrm>
          <a:prstGeom prst="rect">
            <a:avLst/>
          </a:prstGeom>
        </p:spPr>
      </p:pic>
      <p:sp>
        <p:nvSpPr>
          <p:cNvPr id="5" name="Marcador de contenido 4"/>
          <p:cNvSpPr>
            <a:spLocks noGrp="1"/>
          </p:cNvSpPr>
          <p:nvPr>
            <p:ph sz="half" idx="2"/>
          </p:nvPr>
        </p:nvSpPr>
        <p:spPr>
          <a:xfrm>
            <a:off x="7261412" y="2185988"/>
            <a:ext cx="3894268" cy="2480141"/>
          </a:xfrm>
        </p:spPr>
        <p:txBody>
          <a:bodyPr>
            <a:normAutofit/>
          </a:bodyPr>
          <a:lstStyle/>
          <a:p>
            <a:r>
              <a:rPr lang="es-ES" sz="1400" dirty="0"/>
              <a:t>Principio1. Los </a:t>
            </a:r>
            <a:r>
              <a:rPr lang="es-ES" sz="1400" b="1" dirty="0"/>
              <a:t>agricultores</a:t>
            </a:r>
            <a:r>
              <a:rPr lang="es-ES" sz="1400" dirty="0"/>
              <a:t>, que representan la diversidad social y biofísica de sus comunidades, participan en todo el proceso de </a:t>
            </a:r>
            <a:r>
              <a:rPr lang="es-ES" sz="1400" dirty="0" smtClean="0"/>
              <a:t>investigación.</a:t>
            </a:r>
            <a:endParaRPr lang="es-ES" sz="1400" dirty="0"/>
          </a:p>
          <a:p>
            <a:r>
              <a:rPr lang="es-ES" sz="1400" dirty="0"/>
              <a:t>Principio 2. La </a:t>
            </a:r>
            <a:r>
              <a:rPr lang="es-ES" sz="1400" b="1" dirty="0"/>
              <a:t>investigación</a:t>
            </a:r>
            <a:r>
              <a:rPr lang="es-ES" sz="1400" dirty="0"/>
              <a:t> es rigurosa, democratizada y útil, proporcionando beneficios prácticos a los agricultores, así como ideas sobre la variación biofísica y </a:t>
            </a:r>
            <a:r>
              <a:rPr lang="es-ES" sz="1400" dirty="0" smtClean="0"/>
              <a:t>social.</a:t>
            </a:r>
            <a:endParaRPr lang="es-ES" sz="1400" dirty="0"/>
          </a:p>
          <a:p>
            <a:r>
              <a:rPr lang="es-ES" sz="1400" dirty="0"/>
              <a:t>Principio 3. Las </a:t>
            </a:r>
            <a:r>
              <a:rPr lang="es-ES" sz="1400" b="1" dirty="0"/>
              <a:t>redes</a:t>
            </a:r>
            <a:r>
              <a:rPr lang="es-ES" sz="1400" dirty="0"/>
              <a:t> fomentan la colaboración y las oportunidades de aprendizaje y de intercambio de </a:t>
            </a:r>
            <a:r>
              <a:rPr lang="es-ES" sz="1400" dirty="0" smtClean="0"/>
              <a:t>conocimientos.</a:t>
            </a:r>
            <a:endParaRPr lang="es-BO" sz="1400" dirty="0"/>
          </a:p>
        </p:txBody>
      </p:sp>
      <p:sp>
        <p:nvSpPr>
          <p:cNvPr id="4" name="CuadroTexto 3"/>
          <p:cNvSpPr txBox="1"/>
          <p:nvPr/>
        </p:nvSpPr>
        <p:spPr>
          <a:xfrm>
            <a:off x="7261413" y="5114757"/>
            <a:ext cx="389426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BO" sz="1000" dirty="0" smtClean="0"/>
              <a:t>Fuente: </a:t>
            </a:r>
            <a:r>
              <a:rPr lang="es-BO" sz="1000" dirty="0" err="1" smtClean="0"/>
              <a:t>Story</a:t>
            </a:r>
            <a:r>
              <a:rPr lang="es-BO" sz="1000" dirty="0" smtClean="0"/>
              <a:t> </a:t>
            </a:r>
            <a:r>
              <a:rPr lang="es-BO" sz="1000" dirty="0" err="1" smtClean="0"/>
              <a:t>map</a:t>
            </a:r>
            <a:r>
              <a:rPr lang="es-BO" sz="1000" dirty="0" smtClean="0"/>
              <a:t>. Disponible en:</a:t>
            </a:r>
          </a:p>
          <a:p>
            <a:r>
              <a:rPr lang="es-ES" sz="1000" dirty="0">
                <a:hlinkClick r:id="rId3"/>
              </a:rPr>
              <a:t>Red de Agricultores Investigadores de la Comunidad de Práctica de los Andes.   (arcgis.com)</a:t>
            </a:r>
            <a:endParaRPr lang="es-BO" sz="1000" dirty="0"/>
          </a:p>
        </p:txBody>
      </p:sp>
    </p:spTree>
    <p:extLst>
      <p:ext uri="{BB962C8B-B14F-4D97-AF65-F5344CB8AC3E}">
        <p14:creationId xmlns:p14="http://schemas.microsoft.com/office/powerpoint/2010/main" val="837881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BO" dirty="0" smtClean="0"/>
              <a:t>El enfoque RAI: práctica</a:t>
            </a:r>
            <a:endParaRPr lang="es-BO" dirty="0"/>
          </a:p>
        </p:txBody>
      </p:sp>
      <p:sp>
        <p:nvSpPr>
          <p:cNvPr id="10" name="Marcador de texto 9"/>
          <p:cNvSpPr>
            <a:spLocks noGrp="1"/>
          </p:cNvSpPr>
          <p:nvPr>
            <p:ph type="body" sz="quarter" idx="3"/>
          </p:nvPr>
        </p:nvSpPr>
        <p:spPr>
          <a:xfrm>
            <a:off x="9444445" y="1846052"/>
            <a:ext cx="1933304" cy="736282"/>
          </a:xfrm>
        </p:spPr>
        <p:txBody>
          <a:bodyPr>
            <a:normAutofit/>
          </a:bodyPr>
          <a:lstStyle/>
          <a:p>
            <a:pPr algn="ctr"/>
            <a:r>
              <a:rPr lang="es-BO" sz="1050" dirty="0" smtClean="0"/>
              <a:t>Escala de valores</a:t>
            </a:r>
            <a:endParaRPr lang="es-BO" sz="1050" dirty="0"/>
          </a:p>
        </p:txBody>
      </p:sp>
      <p:graphicFrame>
        <p:nvGraphicFramePr>
          <p:cNvPr id="14" name="Marcador de contenido 13"/>
          <p:cNvGraphicFramePr>
            <a:graphicFrameLocks noGrp="1"/>
          </p:cNvGraphicFramePr>
          <p:nvPr>
            <p:ph sz="quarter" idx="4"/>
            <p:extLst>
              <p:ext uri="{D42A27DB-BD31-4B8C-83A1-F6EECF244321}">
                <p14:modId xmlns:p14="http://schemas.microsoft.com/office/powerpoint/2010/main" val="2694361093"/>
              </p:ext>
            </p:extLst>
          </p:nvPr>
        </p:nvGraphicFramePr>
        <p:xfrm>
          <a:off x="9444445" y="2691026"/>
          <a:ext cx="1933304" cy="2642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66652">
                  <a:extLst>
                    <a:ext uri="{9D8B030D-6E8A-4147-A177-3AD203B41FA5}">
                      <a16:colId xmlns:a16="http://schemas.microsoft.com/office/drawing/2014/main" val="3953077706"/>
                    </a:ext>
                  </a:extLst>
                </a:gridCol>
                <a:gridCol w="966652">
                  <a:extLst>
                    <a:ext uri="{9D8B030D-6E8A-4147-A177-3AD203B41FA5}">
                      <a16:colId xmlns:a16="http://schemas.microsoft.com/office/drawing/2014/main" val="525408394"/>
                    </a:ext>
                  </a:extLst>
                </a:gridCol>
              </a:tblGrid>
              <a:tr h="440380">
                <a:tc>
                  <a:txBody>
                    <a:bodyPr/>
                    <a:lstStyle/>
                    <a:p>
                      <a:pPr algn="ctr"/>
                      <a:r>
                        <a:rPr lang="es-BO" sz="900" dirty="0" smtClean="0"/>
                        <a:t>Frecuencia</a:t>
                      </a:r>
                      <a:endParaRPr lang="es-BO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BO" sz="900" dirty="0" smtClean="0"/>
                        <a:t>Valor</a:t>
                      </a:r>
                      <a:endParaRPr lang="es-BO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8629242"/>
                  </a:ext>
                </a:extLst>
              </a:tr>
              <a:tr h="440380">
                <a:tc>
                  <a:txBody>
                    <a:bodyPr/>
                    <a:lstStyle/>
                    <a:p>
                      <a:pPr algn="ctr"/>
                      <a:r>
                        <a:rPr lang="es-BO" sz="900" dirty="0" smtClean="0"/>
                        <a:t>La mayoría de las veces</a:t>
                      </a:r>
                      <a:endParaRPr lang="es-BO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BO" sz="900" dirty="0" smtClean="0"/>
                        <a:t>4</a:t>
                      </a:r>
                      <a:endParaRPr lang="es-BO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1308782"/>
                  </a:ext>
                </a:extLst>
              </a:tr>
              <a:tr h="440380">
                <a:tc>
                  <a:txBody>
                    <a:bodyPr/>
                    <a:lstStyle/>
                    <a:p>
                      <a:pPr algn="ctr"/>
                      <a:r>
                        <a:rPr lang="es-BO" sz="900" dirty="0" smtClean="0"/>
                        <a:t>A veces</a:t>
                      </a:r>
                      <a:endParaRPr lang="es-BO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BO" sz="900" dirty="0" smtClean="0"/>
                        <a:t>3</a:t>
                      </a:r>
                      <a:endParaRPr lang="es-BO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2331728"/>
                  </a:ext>
                </a:extLst>
              </a:tr>
              <a:tr h="440380">
                <a:tc>
                  <a:txBody>
                    <a:bodyPr/>
                    <a:lstStyle/>
                    <a:p>
                      <a:pPr algn="ctr"/>
                      <a:r>
                        <a:rPr lang="es-BO" sz="900" dirty="0" smtClean="0"/>
                        <a:t>Pocas veces</a:t>
                      </a:r>
                      <a:endParaRPr lang="es-BO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BO" sz="900" dirty="0" smtClean="0"/>
                        <a:t>2</a:t>
                      </a:r>
                      <a:endParaRPr lang="es-BO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4746441"/>
                  </a:ext>
                </a:extLst>
              </a:tr>
              <a:tr h="440380">
                <a:tc>
                  <a:txBody>
                    <a:bodyPr/>
                    <a:lstStyle/>
                    <a:p>
                      <a:pPr algn="ctr"/>
                      <a:r>
                        <a:rPr lang="es-BO" sz="900" dirty="0" smtClean="0"/>
                        <a:t>Casi nunca</a:t>
                      </a:r>
                      <a:endParaRPr lang="es-BO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BO" sz="900" dirty="0" smtClean="0"/>
                        <a:t>1</a:t>
                      </a:r>
                      <a:endParaRPr lang="es-BO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4829929"/>
                  </a:ext>
                </a:extLst>
              </a:tr>
              <a:tr h="440380">
                <a:tc>
                  <a:txBody>
                    <a:bodyPr/>
                    <a:lstStyle/>
                    <a:p>
                      <a:pPr algn="ctr"/>
                      <a:r>
                        <a:rPr lang="es-BO" sz="900" smtClean="0"/>
                        <a:t>Nunca</a:t>
                      </a:r>
                      <a:endParaRPr lang="es-BO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BO" sz="900" dirty="0" smtClean="0"/>
                        <a:t>0</a:t>
                      </a:r>
                      <a:endParaRPr lang="es-BO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2502992"/>
                  </a:ext>
                </a:extLst>
              </a:tr>
            </a:tbl>
          </a:graphicData>
        </a:graphic>
      </p:graphicFrame>
      <p:graphicFrame>
        <p:nvGraphicFramePr>
          <p:cNvPr id="9" name="Marcador de contenido 8"/>
          <p:cNvGraphicFramePr>
            <a:graphicFrameLocks noGrp="1"/>
          </p:cNvGraphicFramePr>
          <p:nvPr>
            <p:ph sz="half" idx="4294967295"/>
            <p:extLst>
              <p:ext uri="{D42A27DB-BD31-4B8C-83A1-F6EECF244321}">
                <p14:modId xmlns:p14="http://schemas.microsoft.com/office/powerpoint/2010/main" val="2364817070"/>
              </p:ext>
            </p:extLst>
          </p:nvPr>
        </p:nvGraphicFramePr>
        <p:xfrm>
          <a:off x="391886" y="1846051"/>
          <a:ext cx="8725987" cy="442411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5" name="CuadroTexto 14"/>
          <p:cNvSpPr txBox="1"/>
          <p:nvPr/>
        </p:nvSpPr>
        <p:spPr>
          <a:xfrm>
            <a:off x="9444445" y="5441998"/>
            <a:ext cx="19333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BO" sz="900" dirty="0" smtClean="0"/>
              <a:t>Fuente: cuestionario aplicado a organizaciones.</a:t>
            </a:r>
            <a:endParaRPr lang="es-BO" sz="900" dirty="0"/>
          </a:p>
        </p:txBody>
      </p:sp>
    </p:spTree>
    <p:extLst>
      <p:ext uri="{BB962C8B-B14F-4D97-AF65-F5344CB8AC3E}">
        <p14:creationId xmlns:p14="http://schemas.microsoft.com/office/powerpoint/2010/main" val="1288057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BO" dirty="0" smtClean="0"/>
              <a:t>Metodología: antes, durante y después de la RAI</a:t>
            </a:r>
            <a:endParaRPr lang="es-BO" dirty="0"/>
          </a:p>
        </p:txBody>
      </p:sp>
      <p:graphicFrame>
        <p:nvGraphicFramePr>
          <p:cNvPr id="8" name="Marcador de contenido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3984306"/>
              </p:ext>
            </p:extLst>
          </p:nvPr>
        </p:nvGraphicFramePr>
        <p:xfrm>
          <a:off x="1097280" y="1845734"/>
          <a:ext cx="10058400" cy="40233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361447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149531" y="143496"/>
            <a:ext cx="10058400" cy="652232"/>
          </a:xfrm>
        </p:spPr>
        <p:txBody>
          <a:bodyPr>
            <a:noAutofit/>
          </a:bodyPr>
          <a:lstStyle/>
          <a:p>
            <a:r>
              <a:rPr lang="es-BO" sz="2800" dirty="0" smtClean="0"/>
              <a:t>Balance: ¿qué queríamos </a:t>
            </a:r>
            <a:r>
              <a:rPr lang="es-BO" sz="2800" dirty="0" smtClean="0"/>
              <a:t>conseguir? … productos, alcances, impactos</a:t>
            </a:r>
            <a:endParaRPr lang="es-BO" sz="2800" dirty="0"/>
          </a:p>
        </p:txBody>
      </p:sp>
      <p:sp>
        <p:nvSpPr>
          <p:cNvPr id="4" name="Rectángulo 3"/>
          <p:cNvSpPr/>
          <p:nvPr/>
        </p:nvSpPr>
        <p:spPr>
          <a:xfrm>
            <a:off x="313503" y="862145"/>
            <a:ext cx="3605350" cy="172429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s-BO" sz="1100" dirty="0"/>
              <a:t>Sesiones de </a:t>
            </a:r>
            <a:r>
              <a:rPr lang="es-BO" sz="1100" dirty="0" smtClean="0"/>
              <a:t>capacitación</a:t>
            </a:r>
          </a:p>
          <a:p>
            <a:pPr marL="171450" indent="-171450" fontAlgn="t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es-ES" sz="1100" dirty="0"/>
              <a:t>Espacios de reflexión y acción</a:t>
            </a:r>
            <a:endParaRPr lang="en-US" sz="1100" dirty="0"/>
          </a:p>
          <a:p>
            <a:pPr marL="171450" indent="-171450" fontAlgn="t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es-ES" sz="1100" dirty="0"/>
              <a:t>Mecanismo de trabajo con jóvenes</a:t>
            </a:r>
            <a:endParaRPr lang="en-US" sz="1100" dirty="0"/>
          </a:p>
          <a:p>
            <a:pPr marL="171450" indent="-171450" fontAlgn="t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es-ES" sz="1100" dirty="0"/>
              <a:t>Currículos en formación AE</a:t>
            </a:r>
            <a:endParaRPr lang="en-US" sz="1100" dirty="0"/>
          </a:p>
          <a:p>
            <a:pPr marL="171450" indent="-171450" fontAlgn="t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es-ES" sz="1100" dirty="0"/>
              <a:t>Espacios de colaboración entre emprendedores y agricultores</a:t>
            </a:r>
            <a:endParaRPr lang="en-US" sz="1100" dirty="0"/>
          </a:p>
          <a:p>
            <a:pPr marL="171450" indent="-171450" fontAlgn="t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es-ES" sz="1100" dirty="0"/>
              <a:t>Modelo de incubación replicable</a:t>
            </a:r>
            <a:endParaRPr lang="en-US" sz="1100" dirty="0"/>
          </a:p>
          <a:p>
            <a:pPr marL="171450" indent="-171450" fontAlgn="t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es-ES" sz="1100" dirty="0"/>
              <a:t>Diagnóstico rápido </a:t>
            </a:r>
            <a:r>
              <a:rPr lang="es-ES" sz="1100" dirty="0" smtClean="0"/>
              <a:t>participativo</a:t>
            </a:r>
            <a:endParaRPr lang="en-US" sz="1100" dirty="0"/>
          </a:p>
        </p:txBody>
      </p:sp>
      <p:sp>
        <p:nvSpPr>
          <p:cNvPr id="12" name="Rectángulo 11"/>
          <p:cNvSpPr/>
          <p:nvPr/>
        </p:nvSpPr>
        <p:spPr>
          <a:xfrm>
            <a:off x="313505" y="2690944"/>
            <a:ext cx="3605348" cy="2108082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fontAlgn="t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es-ES" sz="1100" dirty="0"/>
              <a:t>Sistemas de información ajustados</a:t>
            </a:r>
            <a:endParaRPr lang="en-US" sz="1100" dirty="0"/>
          </a:p>
          <a:p>
            <a:pPr marL="171450" indent="-171450" fontAlgn="t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es-ES" sz="1100" dirty="0" smtClean="0"/>
              <a:t>Mayor cantidad/disponibilidad de estudios</a:t>
            </a:r>
            <a:endParaRPr lang="en-US" sz="1100" dirty="0" smtClean="0"/>
          </a:p>
          <a:p>
            <a:pPr marL="171450" indent="-171450" fontAlgn="t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es-ES" sz="1100" dirty="0" smtClean="0"/>
              <a:t>Agendas </a:t>
            </a:r>
            <a:r>
              <a:rPr lang="es-ES" sz="1100" dirty="0"/>
              <a:t>de investigación participativa definidas</a:t>
            </a:r>
            <a:endParaRPr lang="en-US" sz="1100" dirty="0"/>
          </a:p>
          <a:p>
            <a:pPr marL="171450" indent="-171450" fontAlgn="t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es-ES" sz="1100" dirty="0"/>
              <a:t>Investigación de mercados locales</a:t>
            </a:r>
            <a:endParaRPr lang="en-US" sz="1100" dirty="0"/>
          </a:p>
          <a:p>
            <a:pPr marL="171450" indent="-171450" fontAlgn="t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es-ES" sz="1100" dirty="0"/>
              <a:t>Salud del suelo mejorada</a:t>
            </a:r>
            <a:endParaRPr lang="en-US" sz="1100" dirty="0"/>
          </a:p>
          <a:p>
            <a:pPr marL="171450" indent="-171450" fontAlgn="t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es-ES" sz="1100" dirty="0"/>
              <a:t>Mayores opciones para manejo de plagas</a:t>
            </a:r>
            <a:endParaRPr lang="en-US" sz="1100" dirty="0"/>
          </a:p>
          <a:p>
            <a:pPr marL="171450" indent="-171450" fontAlgn="t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es-ES" sz="1100" dirty="0"/>
              <a:t>Mayor diversidad/ disponibilidad de genotipos</a:t>
            </a:r>
            <a:endParaRPr lang="en-US" sz="1100" dirty="0"/>
          </a:p>
          <a:p>
            <a:pPr marL="171450" indent="-171450" fontAlgn="t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es-ES" sz="1100" dirty="0"/>
              <a:t>Sistemas de alerta temprana</a:t>
            </a:r>
            <a:endParaRPr lang="en-US" sz="1100" dirty="0"/>
          </a:p>
          <a:p>
            <a:pPr marL="171450" indent="-171450" fontAlgn="t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es-ES" sz="1100" dirty="0"/>
              <a:t>Protocolos de gestión de riesgos</a:t>
            </a:r>
            <a:endParaRPr lang="en-US" sz="1100" dirty="0"/>
          </a:p>
          <a:p>
            <a:pPr marL="171450" indent="-171450" fontAlgn="t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es-ES" sz="1100" dirty="0"/>
              <a:t>Banco de datos </a:t>
            </a:r>
            <a:r>
              <a:rPr lang="es-ES" sz="1100" dirty="0" smtClean="0"/>
              <a:t>climáticos</a:t>
            </a:r>
            <a:endParaRPr lang="en-US" sz="1100" dirty="0"/>
          </a:p>
        </p:txBody>
      </p:sp>
      <p:sp>
        <p:nvSpPr>
          <p:cNvPr id="13" name="Rectángulo 12"/>
          <p:cNvSpPr/>
          <p:nvPr/>
        </p:nvSpPr>
        <p:spPr>
          <a:xfrm>
            <a:off x="313503" y="5254977"/>
            <a:ext cx="3605350" cy="1217484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fontAlgn="t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es-ES" sz="1100" dirty="0"/>
              <a:t>Agricultores </a:t>
            </a:r>
            <a:r>
              <a:rPr lang="es-ES" sz="1100" dirty="0"/>
              <a:t> </a:t>
            </a:r>
            <a:r>
              <a:rPr lang="es-ES" sz="1100" dirty="0" smtClean="0"/>
              <a:t>con certificación por competencias</a:t>
            </a:r>
            <a:endParaRPr lang="en-US" sz="1100" dirty="0"/>
          </a:p>
          <a:p>
            <a:pPr marL="171450" indent="-171450" fontAlgn="t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es-ES" sz="1100" dirty="0"/>
              <a:t>Alianzas con otros actores para promover el enfoque agroecológico</a:t>
            </a:r>
            <a:endParaRPr lang="en-US" sz="1100" dirty="0"/>
          </a:p>
          <a:p>
            <a:pPr marL="171450" indent="-171450" fontAlgn="t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es-ES" sz="1100" dirty="0"/>
              <a:t>Dinámicas locales de aprendizaje fortalecidas</a:t>
            </a:r>
            <a:endParaRPr lang="en-US" sz="1100" dirty="0"/>
          </a:p>
          <a:p>
            <a:pPr marL="171450" indent="-171450" fontAlgn="t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es-ES" sz="1100" dirty="0"/>
              <a:t>Interacción con socios y otros usuarios</a:t>
            </a:r>
            <a:endParaRPr lang="en-US" sz="1100" dirty="0"/>
          </a:p>
          <a:p>
            <a:pPr marL="171450" indent="-171450" fontAlgn="t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es-ES" sz="1100" dirty="0"/>
              <a:t>Procesos de educación a </a:t>
            </a:r>
            <a:r>
              <a:rPr lang="es-ES" sz="1100" dirty="0" smtClean="0"/>
              <a:t>consumidores</a:t>
            </a:r>
            <a:endParaRPr lang="en-US" sz="1100" dirty="0"/>
          </a:p>
        </p:txBody>
      </p:sp>
      <p:sp>
        <p:nvSpPr>
          <p:cNvPr id="16" name="Rectángulo 15"/>
          <p:cNvSpPr/>
          <p:nvPr/>
        </p:nvSpPr>
        <p:spPr>
          <a:xfrm>
            <a:off x="4023355" y="862146"/>
            <a:ext cx="1972489" cy="2743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100" dirty="0" err="1" smtClean="0"/>
              <a:t>Agricultores</a:t>
            </a:r>
            <a:r>
              <a:rPr lang="en-US" sz="1100" dirty="0" smtClean="0"/>
              <a:t> </a:t>
            </a:r>
            <a:r>
              <a:rPr lang="en-US" sz="1100" dirty="0" err="1"/>
              <a:t>registran</a:t>
            </a:r>
            <a:r>
              <a:rPr lang="en-US" sz="1100" dirty="0"/>
              <a:t> </a:t>
            </a:r>
            <a:r>
              <a:rPr lang="en-US" sz="1100" dirty="0" err="1" smtClean="0"/>
              <a:t>datos</a:t>
            </a:r>
            <a:endParaRPr lang="en-US" sz="1100" dirty="0"/>
          </a:p>
        </p:txBody>
      </p:sp>
      <p:sp>
        <p:nvSpPr>
          <p:cNvPr id="17" name="Rectángulo 16"/>
          <p:cNvSpPr/>
          <p:nvPr/>
        </p:nvSpPr>
        <p:spPr>
          <a:xfrm>
            <a:off x="4023348" y="4694521"/>
            <a:ext cx="3419206" cy="250614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" sz="1100" dirty="0" smtClean="0"/>
              <a:t>Varios </a:t>
            </a:r>
            <a:r>
              <a:rPr lang="es-ES" sz="1100" dirty="0"/>
              <a:t>actores utilizan protocolos y bancos de </a:t>
            </a:r>
            <a:r>
              <a:rPr lang="es-ES" sz="1100" dirty="0" smtClean="0"/>
              <a:t>datos</a:t>
            </a:r>
            <a:endParaRPr lang="es-ES" sz="1100" dirty="0"/>
          </a:p>
        </p:txBody>
      </p:sp>
      <p:sp>
        <p:nvSpPr>
          <p:cNvPr id="18" name="Rectángulo 17"/>
          <p:cNvSpPr/>
          <p:nvPr/>
        </p:nvSpPr>
        <p:spPr>
          <a:xfrm>
            <a:off x="4021705" y="6093273"/>
            <a:ext cx="1804329" cy="339389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" sz="1100" dirty="0" smtClean="0"/>
              <a:t>Consumidores organizados</a:t>
            </a:r>
            <a:endParaRPr lang="es-ES" sz="1100" dirty="0"/>
          </a:p>
        </p:txBody>
      </p:sp>
      <p:sp>
        <p:nvSpPr>
          <p:cNvPr id="19" name="Rectángulo 18"/>
          <p:cNvSpPr/>
          <p:nvPr/>
        </p:nvSpPr>
        <p:spPr>
          <a:xfrm>
            <a:off x="8856601" y="862896"/>
            <a:ext cx="1084217" cy="967865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100" dirty="0" err="1" smtClean="0"/>
              <a:t>Agricultores</a:t>
            </a:r>
            <a:r>
              <a:rPr lang="en-US" sz="1100" dirty="0" smtClean="0"/>
              <a:t> </a:t>
            </a:r>
            <a:r>
              <a:rPr lang="en-US" sz="1100" dirty="0" err="1"/>
              <a:t>utilizan</a:t>
            </a:r>
            <a:r>
              <a:rPr lang="en-US" sz="1100" dirty="0"/>
              <a:t> </a:t>
            </a:r>
            <a:r>
              <a:rPr lang="en-US" sz="1100" dirty="0" err="1"/>
              <a:t>servicios</a:t>
            </a:r>
            <a:r>
              <a:rPr lang="en-US" sz="1100" dirty="0"/>
              <a:t> </a:t>
            </a:r>
            <a:r>
              <a:rPr lang="en-US" sz="1100" dirty="0" err="1"/>
              <a:t>productivos</a:t>
            </a:r>
            <a:r>
              <a:rPr lang="en-US" sz="1100" dirty="0"/>
              <a:t> </a:t>
            </a:r>
            <a:r>
              <a:rPr lang="en-US" sz="1100" dirty="0" err="1" smtClean="0"/>
              <a:t>agroecológicos</a:t>
            </a:r>
            <a:endParaRPr lang="en-US" sz="1100" dirty="0"/>
          </a:p>
        </p:txBody>
      </p:sp>
      <p:sp>
        <p:nvSpPr>
          <p:cNvPr id="20" name="Rectángulo 19"/>
          <p:cNvSpPr/>
          <p:nvPr/>
        </p:nvSpPr>
        <p:spPr>
          <a:xfrm>
            <a:off x="8993757" y="2849465"/>
            <a:ext cx="1048296" cy="931514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" sz="1100" dirty="0"/>
              <a:t>Mejor priorización de soluciones por parte de </a:t>
            </a:r>
            <a:r>
              <a:rPr lang="es-ES" sz="1100" dirty="0" smtClean="0"/>
              <a:t>agricultores</a:t>
            </a:r>
            <a:endParaRPr lang="es-ES" sz="1100" dirty="0"/>
          </a:p>
        </p:txBody>
      </p:sp>
      <p:sp>
        <p:nvSpPr>
          <p:cNvPr id="21" name="Rectángulo 20"/>
          <p:cNvSpPr/>
          <p:nvPr/>
        </p:nvSpPr>
        <p:spPr>
          <a:xfrm>
            <a:off x="5924816" y="6525302"/>
            <a:ext cx="2939144" cy="255522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" sz="1100" dirty="0" smtClean="0"/>
              <a:t>Gremios </a:t>
            </a:r>
            <a:r>
              <a:rPr lang="es-ES" sz="1100" dirty="0"/>
              <a:t>campesinos más fuertes</a:t>
            </a:r>
          </a:p>
        </p:txBody>
      </p:sp>
      <p:sp>
        <p:nvSpPr>
          <p:cNvPr id="22" name="Rectángulo 21"/>
          <p:cNvSpPr/>
          <p:nvPr/>
        </p:nvSpPr>
        <p:spPr>
          <a:xfrm>
            <a:off x="4023351" y="2283956"/>
            <a:ext cx="3419206" cy="31758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100" dirty="0" err="1" smtClean="0"/>
              <a:t>Agricultores</a:t>
            </a:r>
            <a:r>
              <a:rPr lang="en-US" sz="1100" dirty="0" smtClean="0"/>
              <a:t> </a:t>
            </a:r>
            <a:r>
              <a:rPr lang="en-US" sz="1100" dirty="0" err="1"/>
              <a:t>mejor</a:t>
            </a:r>
            <a:r>
              <a:rPr lang="en-US" sz="1100" dirty="0"/>
              <a:t> </a:t>
            </a:r>
            <a:r>
              <a:rPr lang="en-US" sz="1100" dirty="0" err="1"/>
              <a:t>capacitados</a:t>
            </a:r>
            <a:r>
              <a:rPr lang="en-US" sz="1100" dirty="0"/>
              <a:t> </a:t>
            </a:r>
            <a:r>
              <a:rPr lang="en-US" sz="1100" dirty="0" err="1"/>
              <a:t>en</a:t>
            </a:r>
            <a:r>
              <a:rPr lang="en-US" sz="1100" dirty="0"/>
              <a:t> </a:t>
            </a:r>
            <a:r>
              <a:rPr lang="en-US" sz="1100" dirty="0" err="1"/>
              <a:t>manejo</a:t>
            </a:r>
            <a:r>
              <a:rPr lang="en-US" sz="1100" dirty="0"/>
              <a:t> de </a:t>
            </a:r>
            <a:r>
              <a:rPr lang="en-US" sz="1100" dirty="0" err="1"/>
              <a:t>sus</a:t>
            </a:r>
            <a:r>
              <a:rPr lang="en-US" sz="1100" dirty="0"/>
              <a:t> </a:t>
            </a:r>
            <a:r>
              <a:rPr lang="en-US" sz="1100" dirty="0" err="1" smtClean="0"/>
              <a:t>fincas</a:t>
            </a:r>
            <a:endParaRPr lang="en-US" sz="1100" dirty="0"/>
          </a:p>
        </p:txBody>
      </p:sp>
      <p:sp>
        <p:nvSpPr>
          <p:cNvPr id="23" name="Rectángulo 22"/>
          <p:cNvSpPr/>
          <p:nvPr/>
        </p:nvSpPr>
        <p:spPr>
          <a:xfrm>
            <a:off x="4023356" y="1193615"/>
            <a:ext cx="2534188" cy="25063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100" dirty="0" err="1"/>
              <a:t>Agricultores</a:t>
            </a:r>
            <a:r>
              <a:rPr lang="en-US" sz="1100" dirty="0"/>
              <a:t> </a:t>
            </a:r>
            <a:r>
              <a:rPr lang="en-US" sz="1100" dirty="0" smtClean="0"/>
              <a:t>con </a:t>
            </a:r>
            <a:r>
              <a:rPr lang="en-US" sz="1100" dirty="0" err="1"/>
              <a:t>mayores</a:t>
            </a:r>
            <a:r>
              <a:rPr lang="en-US" sz="1100" dirty="0"/>
              <a:t> </a:t>
            </a:r>
            <a:r>
              <a:rPr lang="en-US" sz="1100" dirty="0" err="1"/>
              <a:t>conocimientos</a:t>
            </a:r>
            <a:endParaRPr lang="en-US" sz="1100" dirty="0"/>
          </a:p>
        </p:txBody>
      </p:sp>
      <p:sp>
        <p:nvSpPr>
          <p:cNvPr id="24" name="Rectángulo 23"/>
          <p:cNvSpPr/>
          <p:nvPr/>
        </p:nvSpPr>
        <p:spPr>
          <a:xfrm>
            <a:off x="4023351" y="1535689"/>
            <a:ext cx="3056711" cy="33882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100" dirty="0" err="1"/>
              <a:t>Agricultores</a:t>
            </a:r>
            <a:r>
              <a:rPr lang="en-US" sz="1100" dirty="0"/>
              <a:t> </a:t>
            </a:r>
            <a:r>
              <a:rPr lang="en-US" sz="1100" dirty="0" err="1" smtClean="0"/>
              <a:t>jóvenes</a:t>
            </a:r>
            <a:r>
              <a:rPr lang="en-US" sz="1100" dirty="0" smtClean="0"/>
              <a:t> </a:t>
            </a:r>
            <a:r>
              <a:rPr lang="en-US" sz="1100" dirty="0" err="1"/>
              <a:t>participan</a:t>
            </a:r>
            <a:r>
              <a:rPr lang="en-US" sz="1100" dirty="0"/>
              <a:t> </a:t>
            </a:r>
            <a:r>
              <a:rPr lang="en-US" sz="1100" dirty="0" err="1"/>
              <a:t>más</a:t>
            </a:r>
            <a:r>
              <a:rPr lang="en-US" sz="1100" dirty="0"/>
              <a:t> </a:t>
            </a:r>
            <a:r>
              <a:rPr lang="en-US" sz="1100" dirty="0" err="1" smtClean="0"/>
              <a:t>activamente</a:t>
            </a:r>
            <a:endParaRPr lang="en-US" sz="1100" dirty="0"/>
          </a:p>
        </p:txBody>
      </p:sp>
      <p:sp>
        <p:nvSpPr>
          <p:cNvPr id="25" name="Rectángulo 24"/>
          <p:cNvSpPr/>
          <p:nvPr/>
        </p:nvSpPr>
        <p:spPr>
          <a:xfrm>
            <a:off x="4023350" y="1939827"/>
            <a:ext cx="3056711" cy="28085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100" dirty="0" err="1" smtClean="0"/>
              <a:t>Agricultores</a:t>
            </a:r>
            <a:r>
              <a:rPr lang="en-US" sz="1100" dirty="0" smtClean="0"/>
              <a:t> </a:t>
            </a:r>
            <a:r>
              <a:rPr lang="en-US" sz="1100" dirty="0" err="1"/>
              <a:t>líderes</a:t>
            </a:r>
            <a:r>
              <a:rPr lang="en-US" sz="1100" dirty="0"/>
              <a:t> </a:t>
            </a:r>
            <a:r>
              <a:rPr lang="en-US" sz="1100" dirty="0" err="1"/>
              <a:t>promotores</a:t>
            </a:r>
            <a:r>
              <a:rPr lang="en-US" sz="1100" dirty="0"/>
              <a:t> </a:t>
            </a:r>
            <a:r>
              <a:rPr lang="en-US" sz="1100" dirty="0" err="1"/>
              <a:t>comunitarios</a:t>
            </a:r>
            <a:endParaRPr lang="en-US" sz="1100" dirty="0"/>
          </a:p>
        </p:txBody>
      </p:sp>
      <p:sp>
        <p:nvSpPr>
          <p:cNvPr id="26" name="Rectángulo 25"/>
          <p:cNvSpPr/>
          <p:nvPr/>
        </p:nvSpPr>
        <p:spPr>
          <a:xfrm>
            <a:off x="6897181" y="832735"/>
            <a:ext cx="1371598" cy="33475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100" dirty="0" err="1" smtClean="0"/>
              <a:t>Agricultores</a:t>
            </a:r>
            <a:r>
              <a:rPr lang="en-US" sz="1100" dirty="0" smtClean="0"/>
              <a:t> </a:t>
            </a:r>
            <a:r>
              <a:rPr lang="en-US" sz="1100" dirty="0" err="1"/>
              <a:t>realizan</a:t>
            </a:r>
            <a:r>
              <a:rPr lang="en-US" sz="1100" dirty="0"/>
              <a:t> </a:t>
            </a:r>
            <a:r>
              <a:rPr lang="en-US" sz="1100" dirty="0" err="1"/>
              <a:t>monitoreo</a:t>
            </a:r>
            <a:r>
              <a:rPr lang="en-US" sz="1100" dirty="0"/>
              <a:t> local</a:t>
            </a:r>
          </a:p>
        </p:txBody>
      </p:sp>
      <p:cxnSp>
        <p:nvCxnSpPr>
          <p:cNvPr id="6" name="Conector angular 5"/>
          <p:cNvCxnSpPr>
            <a:stCxn id="16" idx="3"/>
          </p:cNvCxnSpPr>
          <p:nvPr/>
        </p:nvCxnSpPr>
        <p:spPr>
          <a:xfrm>
            <a:off x="5995844" y="999306"/>
            <a:ext cx="836022" cy="806"/>
          </a:xfrm>
          <a:prstGeom prst="bentConnector3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Conector angular 31"/>
          <p:cNvCxnSpPr>
            <a:endCxn id="26" idx="1"/>
          </p:cNvCxnSpPr>
          <p:nvPr/>
        </p:nvCxnSpPr>
        <p:spPr>
          <a:xfrm flipV="1">
            <a:off x="6583668" y="1000112"/>
            <a:ext cx="313513" cy="292480"/>
          </a:xfrm>
          <a:prstGeom prst="bentConnector3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Rectángulo 32"/>
          <p:cNvSpPr/>
          <p:nvPr/>
        </p:nvSpPr>
        <p:spPr>
          <a:xfrm>
            <a:off x="7576436" y="1544662"/>
            <a:ext cx="1126665" cy="33475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100" dirty="0"/>
              <a:t>RAI </a:t>
            </a:r>
            <a:r>
              <a:rPr lang="en-US" sz="1100" dirty="0" err="1"/>
              <a:t>fortalecidas</a:t>
            </a:r>
            <a:endParaRPr lang="en-US" sz="1100" dirty="0"/>
          </a:p>
        </p:txBody>
      </p:sp>
      <p:cxnSp>
        <p:nvCxnSpPr>
          <p:cNvPr id="35" name="Conector angular 34"/>
          <p:cNvCxnSpPr>
            <a:stCxn id="24" idx="3"/>
            <a:endCxn id="33" idx="1"/>
          </p:cNvCxnSpPr>
          <p:nvPr/>
        </p:nvCxnSpPr>
        <p:spPr>
          <a:xfrm>
            <a:off x="7080062" y="1705103"/>
            <a:ext cx="496374" cy="6936"/>
          </a:xfrm>
          <a:prstGeom prst="bentConnector3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Conector angular 36"/>
          <p:cNvCxnSpPr>
            <a:stCxn id="26" idx="2"/>
            <a:endCxn id="33" idx="0"/>
          </p:cNvCxnSpPr>
          <p:nvPr/>
        </p:nvCxnSpPr>
        <p:spPr>
          <a:xfrm rot="16200000" flipH="1">
            <a:off x="7672788" y="1077680"/>
            <a:ext cx="377173" cy="556789"/>
          </a:xfrm>
          <a:prstGeom prst="bentConnector3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Rectángulo 37"/>
          <p:cNvSpPr/>
          <p:nvPr/>
        </p:nvSpPr>
        <p:spPr>
          <a:xfrm>
            <a:off x="7643396" y="2274166"/>
            <a:ext cx="1084217" cy="46904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100" dirty="0" err="1" smtClean="0"/>
              <a:t>Emprendimientos</a:t>
            </a:r>
            <a:r>
              <a:rPr lang="en-US" sz="1100" dirty="0" smtClean="0"/>
              <a:t> </a:t>
            </a:r>
            <a:r>
              <a:rPr lang="en-US" sz="1100" dirty="0" err="1" smtClean="0"/>
              <a:t>viables</a:t>
            </a:r>
            <a:endParaRPr lang="en-US" sz="1100" dirty="0"/>
          </a:p>
        </p:txBody>
      </p:sp>
      <p:cxnSp>
        <p:nvCxnSpPr>
          <p:cNvPr id="40" name="Conector angular 39"/>
          <p:cNvCxnSpPr>
            <a:stCxn id="33" idx="3"/>
            <a:endCxn id="19" idx="1"/>
          </p:cNvCxnSpPr>
          <p:nvPr/>
        </p:nvCxnSpPr>
        <p:spPr>
          <a:xfrm flipV="1">
            <a:off x="8703101" y="1346829"/>
            <a:ext cx="153500" cy="365210"/>
          </a:xfrm>
          <a:prstGeom prst="bentConnector3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Rectángulo 42"/>
          <p:cNvSpPr/>
          <p:nvPr/>
        </p:nvSpPr>
        <p:spPr>
          <a:xfrm>
            <a:off x="10061655" y="856016"/>
            <a:ext cx="950334" cy="974746"/>
          </a:xfrm>
          <a:prstGeom prst="rect">
            <a:avLst/>
          </a:prstGeom>
          <a:solidFill>
            <a:srgbClr val="CB176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100" dirty="0" err="1" smtClean="0"/>
              <a:t>Agricultores</a:t>
            </a:r>
            <a:r>
              <a:rPr lang="en-US" sz="1100" dirty="0" smtClean="0"/>
              <a:t> </a:t>
            </a:r>
            <a:r>
              <a:rPr lang="en-US" sz="1100" dirty="0" err="1" smtClean="0"/>
              <a:t>maximizan</a:t>
            </a:r>
            <a:r>
              <a:rPr lang="en-US" sz="1100" dirty="0" smtClean="0"/>
              <a:t> </a:t>
            </a:r>
            <a:r>
              <a:rPr lang="en-US" sz="1100" dirty="0" err="1" smtClean="0"/>
              <a:t>pérdidas</a:t>
            </a:r>
            <a:r>
              <a:rPr lang="en-US" sz="1100" dirty="0" smtClean="0"/>
              <a:t> y </a:t>
            </a:r>
            <a:r>
              <a:rPr lang="en-US" sz="1100" dirty="0" err="1" smtClean="0"/>
              <a:t>reducen</a:t>
            </a:r>
            <a:r>
              <a:rPr lang="en-US" sz="1100" dirty="0" smtClean="0"/>
              <a:t> </a:t>
            </a:r>
            <a:r>
              <a:rPr lang="en-US" sz="1100" dirty="0" err="1" smtClean="0"/>
              <a:t>pérdidas</a:t>
            </a:r>
            <a:endParaRPr lang="en-US" sz="1100" dirty="0"/>
          </a:p>
        </p:txBody>
      </p:sp>
      <p:sp>
        <p:nvSpPr>
          <p:cNvPr id="48" name="Rectángulo 47"/>
          <p:cNvSpPr/>
          <p:nvPr/>
        </p:nvSpPr>
        <p:spPr>
          <a:xfrm>
            <a:off x="10884616" y="1901049"/>
            <a:ext cx="1182186" cy="639270"/>
          </a:xfrm>
          <a:prstGeom prst="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100" dirty="0" smtClean="0"/>
              <a:t>Mayor </a:t>
            </a:r>
            <a:r>
              <a:rPr lang="en-US" sz="1100" dirty="0" err="1" smtClean="0"/>
              <a:t>seguridad</a:t>
            </a:r>
            <a:r>
              <a:rPr lang="en-US" sz="1100" dirty="0" smtClean="0"/>
              <a:t> </a:t>
            </a:r>
            <a:r>
              <a:rPr lang="en-US" sz="1100" dirty="0" err="1" smtClean="0"/>
              <a:t>alimentaria</a:t>
            </a:r>
            <a:endParaRPr lang="en-US" sz="1100" dirty="0"/>
          </a:p>
        </p:txBody>
      </p:sp>
      <p:sp>
        <p:nvSpPr>
          <p:cNvPr id="49" name="CuadroTexto 48"/>
          <p:cNvSpPr txBox="1"/>
          <p:nvPr/>
        </p:nvSpPr>
        <p:spPr>
          <a:xfrm rot="16200000">
            <a:off x="-452083" y="1602405"/>
            <a:ext cx="112979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BO" sz="1400" dirty="0" smtClean="0"/>
              <a:t>Participación</a:t>
            </a:r>
            <a:endParaRPr lang="es-BO" sz="1400" dirty="0"/>
          </a:p>
        </p:txBody>
      </p:sp>
      <p:sp>
        <p:nvSpPr>
          <p:cNvPr id="50" name="CuadroTexto 49"/>
          <p:cNvSpPr txBox="1"/>
          <p:nvPr/>
        </p:nvSpPr>
        <p:spPr>
          <a:xfrm rot="16200000">
            <a:off x="-419795" y="3614741"/>
            <a:ext cx="113646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BO" sz="1400" dirty="0" smtClean="0"/>
              <a:t>Investigación</a:t>
            </a:r>
            <a:endParaRPr lang="es-BO" sz="1400" dirty="0"/>
          </a:p>
        </p:txBody>
      </p:sp>
      <p:sp>
        <p:nvSpPr>
          <p:cNvPr id="51" name="CuadroTexto 50"/>
          <p:cNvSpPr txBox="1"/>
          <p:nvPr/>
        </p:nvSpPr>
        <p:spPr>
          <a:xfrm rot="16200000">
            <a:off x="-158793" y="5704549"/>
            <a:ext cx="62395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BO" sz="1400" dirty="0" smtClean="0"/>
              <a:t>Redes</a:t>
            </a:r>
            <a:endParaRPr lang="es-BO" sz="1400" dirty="0"/>
          </a:p>
        </p:txBody>
      </p:sp>
      <p:cxnSp>
        <p:nvCxnSpPr>
          <p:cNvPr id="59" name="Conector angular 58"/>
          <p:cNvCxnSpPr>
            <a:stCxn id="19" idx="3"/>
            <a:endCxn id="43" idx="1"/>
          </p:cNvCxnSpPr>
          <p:nvPr/>
        </p:nvCxnSpPr>
        <p:spPr>
          <a:xfrm flipV="1">
            <a:off x="9940818" y="1343389"/>
            <a:ext cx="120837" cy="3440"/>
          </a:xfrm>
          <a:prstGeom prst="bentConnector3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Conector angular 72"/>
          <p:cNvCxnSpPr>
            <a:stCxn id="43" idx="2"/>
            <a:endCxn id="48" idx="1"/>
          </p:cNvCxnSpPr>
          <p:nvPr/>
        </p:nvCxnSpPr>
        <p:spPr>
          <a:xfrm rot="16200000" flipH="1">
            <a:off x="10515758" y="1851826"/>
            <a:ext cx="389922" cy="347794"/>
          </a:xfrm>
          <a:prstGeom prst="bentConnector2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Rectángulo 73"/>
          <p:cNvSpPr/>
          <p:nvPr/>
        </p:nvSpPr>
        <p:spPr>
          <a:xfrm>
            <a:off x="4023350" y="2702942"/>
            <a:ext cx="3419207" cy="307787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" sz="1100" dirty="0" smtClean="0"/>
              <a:t>Agricultores </a:t>
            </a:r>
            <a:r>
              <a:rPr lang="es-ES" sz="1100" dirty="0"/>
              <a:t>con mayores capacidades para </a:t>
            </a:r>
            <a:r>
              <a:rPr lang="es-ES" sz="1100" dirty="0" smtClean="0"/>
              <a:t>investigar</a:t>
            </a:r>
            <a:endParaRPr lang="es-ES" sz="1100" dirty="0"/>
          </a:p>
        </p:txBody>
      </p:sp>
      <p:sp>
        <p:nvSpPr>
          <p:cNvPr id="75" name="Rectángulo 74"/>
          <p:cNvSpPr/>
          <p:nvPr/>
        </p:nvSpPr>
        <p:spPr>
          <a:xfrm>
            <a:off x="4023349" y="3037280"/>
            <a:ext cx="3419207" cy="272288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" sz="1100" dirty="0" smtClean="0"/>
              <a:t>Agricultores </a:t>
            </a:r>
            <a:r>
              <a:rPr lang="es-ES" sz="1100" dirty="0"/>
              <a:t>intercambian saberes</a:t>
            </a:r>
            <a:endParaRPr lang="es-ES" sz="1100" dirty="0"/>
          </a:p>
        </p:txBody>
      </p:sp>
      <p:sp>
        <p:nvSpPr>
          <p:cNvPr id="76" name="Rectángulo 75"/>
          <p:cNvSpPr/>
          <p:nvPr/>
        </p:nvSpPr>
        <p:spPr>
          <a:xfrm>
            <a:off x="4023349" y="3360566"/>
            <a:ext cx="3419207" cy="272288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" sz="1100" dirty="0"/>
              <a:t>Agricultores con mayor experimentación</a:t>
            </a:r>
            <a:endParaRPr lang="es-ES" sz="1100" dirty="0"/>
          </a:p>
        </p:txBody>
      </p:sp>
      <p:sp>
        <p:nvSpPr>
          <p:cNvPr id="77" name="Rectángulo 76"/>
          <p:cNvSpPr/>
          <p:nvPr/>
        </p:nvSpPr>
        <p:spPr>
          <a:xfrm>
            <a:off x="4023349" y="3680655"/>
            <a:ext cx="3419207" cy="272288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" sz="1100" dirty="0" smtClean="0"/>
              <a:t>Agricultores </a:t>
            </a:r>
            <a:r>
              <a:rPr lang="es-ES" sz="1100" dirty="0"/>
              <a:t>con producción más resiliente</a:t>
            </a:r>
            <a:endParaRPr lang="es-ES" sz="1100" dirty="0"/>
          </a:p>
        </p:txBody>
      </p:sp>
      <p:sp>
        <p:nvSpPr>
          <p:cNvPr id="78" name="Rectángulo 77"/>
          <p:cNvSpPr/>
          <p:nvPr/>
        </p:nvSpPr>
        <p:spPr>
          <a:xfrm>
            <a:off x="4023348" y="4012108"/>
            <a:ext cx="3419207" cy="272288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" sz="1100" dirty="0" smtClean="0"/>
              <a:t>Agricultores con mayores opciones de producción y mercado</a:t>
            </a:r>
            <a:endParaRPr lang="es-ES" sz="1100" dirty="0"/>
          </a:p>
        </p:txBody>
      </p:sp>
      <p:sp>
        <p:nvSpPr>
          <p:cNvPr id="80" name="Rectángulo 79"/>
          <p:cNvSpPr/>
          <p:nvPr/>
        </p:nvSpPr>
        <p:spPr>
          <a:xfrm>
            <a:off x="4023347" y="4361945"/>
            <a:ext cx="3419207" cy="272288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" sz="1100" dirty="0" smtClean="0"/>
              <a:t>Agricultores </a:t>
            </a:r>
            <a:r>
              <a:rPr lang="es-ES" sz="1100" dirty="0"/>
              <a:t>aplican el sistema de alerta temprana y otros</a:t>
            </a:r>
            <a:endParaRPr lang="es-ES" sz="1100" dirty="0"/>
          </a:p>
        </p:txBody>
      </p:sp>
      <p:sp>
        <p:nvSpPr>
          <p:cNvPr id="81" name="Rectángulo 80"/>
          <p:cNvSpPr/>
          <p:nvPr/>
        </p:nvSpPr>
        <p:spPr>
          <a:xfrm>
            <a:off x="7736464" y="2849465"/>
            <a:ext cx="1120153" cy="896759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" sz="1100" dirty="0"/>
              <a:t>Mayor aprendizaje de la investigación y autovaloración</a:t>
            </a:r>
          </a:p>
        </p:txBody>
      </p:sp>
      <p:sp>
        <p:nvSpPr>
          <p:cNvPr id="82" name="Rectángulo 81"/>
          <p:cNvSpPr/>
          <p:nvPr/>
        </p:nvSpPr>
        <p:spPr>
          <a:xfrm>
            <a:off x="7713609" y="3936462"/>
            <a:ext cx="1324265" cy="680627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" sz="1100" dirty="0"/>
              <a:t>Mayor escala en las intervenciones AE</a:t>
            </a:r>
            <a:endParaRPr lang="es-ES" sz="1100" dirty="0"/>
          </a:p>
        </p:txBody>
      </p:sp>
      <p:cxnSp>
        <p:nvCxnSpPr>
          <p:cNvPr id="84" name="Conector angular 83"/>
          <p:cNvCxnSpPr>
            <a:stCxn id="77" idx="3"/>
            <a:endCxn id="82" idx="1"/>
          </p:cNvCxnSpPr>
          <p:nvPr/>
        </p:nvCxnSpPr>
        <p:spPr>
          <a:xfrm>
            <a:off x="7442556" y="3816799"/>
            <a:ext cx="271053" cy="459977"/>
          </a:xfrm>
          <a:prstGeom prst="bentConnector3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Conector angular 85"/>
          <p:cNvCxnSpPr>
            <a:stCxn id="17" idx="3"/>
            <a:endCxn id="82" idx="1"/>
          </p:cNvCxnSpPr>
          <p:nvPr/>
        </p:nvCxnSpPr>
        <p:spPr>
          <a:xfrm flipV="1">
            <a:off x="7442554" y="4276776"/>
            <a:ext cx="271055" cy="543052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Conector angular 87"/>
          <p:cNvCxnSpPr>
            <a:stCxn id="74" idx="3"/>
            <a:endCxn id="81" idx="1"/>
          </p:cNvCxnSpPr>
          <p:nvPr/>
        </p:nvCxnSpPr>
        <p:spPr>
          <a:xfrm>
            <a:off x="7442557" y="2856836"/>
            <a:ext cx="293907" cy="441009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Conector angular 89"/>
          <p:cNvCxnSpPr>
            <a:stCxn id="76" idx="3"/>
            <a:endCxn id="81" idx="1"/>
          </p:cNvCxnSpPr>
          <p:nvPr/>
        </p:nvCxnSpPr>
        <p:spPr>
          <a:xfrm flipV="1">
            <a:off x="7442556" y="3297845"/>
            <a:ext cx="293908" cy="198865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5" name="Rectángulo 94"/>
          <p:cNvSpPr/>
          <p:nvPr/>
        </p:nvSpPr>
        <p:spPr>
          <a:xfrm>
            <a:off x="10884616" y="4036391"/>
            <a:ext cx="1182186" cy="607854"/>
          </a:xfrm>
          <a:prstGeom prst="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100" dirty="0" smtClean="0"/>
              <a:t>Mayor </a:t>
            </a:r>
            <a:r>
              <a:rPr lang="en-US" sz="1100" dirty="0" err="1" smtClean="0"/>
              <a:t>soberanía</a:t>
            </a:r>
            <a:r>
              <a:rPr lang="en-US" sz="1100" dirty="0" smtClean="0"/>
              <a:t> </a:t>
            </a:r>
            <a:r>
              <a:rPr lang="en-US" sz="1100" dirty="0" err="1" smtClean="0"/>
              <a:t>alimentaria</a:t>
            </a:r>
            <a:endParaRPr lang="en-US" sz="1100" dirty="0"/>
          </a:p>
        </p:txBody>
      </p:sp>
      <p:sp>
        <p:nvSpPr>
          <p:cNvPr id="104" name="Rectángulo 103"/>
          <p:cNvSpPr/>
          <p:nvPr/>
        </p:nvSpPr>
        <p:spPr>
          <a:xfrm>
            <a:off x="10192295" y="2852280"/>
            <a:ext cx="1015636" cy="915698"/>
          </a:xfrm>
          <a:prstGeom prst="rect">
            <a:avLst/>
          </a:prstGeom>
          <a:solidFill>
            <a:srgbClr val="CB176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100" dirty="0" smtClean="0"/>
              <a:t>Mayor </a:t>
            </a:r>
            <a:r>
              <a:rPr lang="en-US" sz="1100" dirty="0" err="1" smtClean="0"/>
              <a:t>sostenibilidad</a:t>
            </a:r>
            <a:r>
              <a:rPr lang="en-US" sz="1100" dirty="0" smtClean="0"/>
              <a:t> de la </a:t>
            </a:r>
            <a:r>
              <a:rPr lang="en-US" sz="1100" dirty="0" err="1" smtClean="0"/>
              <a:t>producción</a:t>
            </a:r>
            <a:endParaRPr lang="en-US" sz="1100" dirty="0"/>
          </a:p>
        </p:txBody>
      </p:sp>
      <p:sp>
        <p:nvSpPr>
          <p:cNvPr id="105" name="Rectángulo 104"/>
          <p:cNvSpPr/>
          <p:nvPr/>
        </p:nvSpPr>
        <p:spPr>
          <a:xfrm>
            <a:off x="9326882" y="3936462"/>
            <a:ext cx="1268726" cy="680627"/>
          </a:xfrm>
          <a:prstGeom prst="rect">
            <a:avLst/>
          </a:prstGeom>
          <a:solidFill>
            <a:srgbClr val="CB176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100" dirty="0" err="1" smtClean="0"/>
              <a:t>Ecosistema</a:t>
            </a:r>
            <a:r>
              <a:rPr lang="en-US" sz="1100" dirty="0" smtClean="0"/>
              <a:t> </a:t>
            </a:r>
            <a:r>
              <a:rPr lang="en-US" sz="1100" dirty="0" err="1" smtClean="0"/>
              <a:t>menos</a:t>
            </a:r>
            <a:r>
              <a:rPr lang="en-US" sz="1100" dirty="0" smtClean="0"/>
              <a:t> vulnerable</a:t>
            </a:r>
            <a:endParaRPr lang="en-US" sz="1100" dirty="0"/>
          </a:p>
        </p:txBody>
      </p:sp>
      <p:cxnSp>
        <p:nvCxnSpPr>
          <p:cNvPr id="121" name="Conector angular 120"/>
          <p:cNvCxnSpPr>
            <a:stCxn id="81" idx="3"/>
            <a:endCxn id="20" idx="1"/>
          </p:cNvCxnSpPr>
          <p:nvPr/>
        </p:nvCxnSpPr>
        <p:spPr>
          <a:xfrm>
            <a:off x="8856617" y="3297845"/>
            <a:ext cx="137140" cy="17377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3" name="Conector angular 122"/>
          <p:cNvCxnSpPr>
            <a:stCxn id="20" idx="3"/>
            <a:endCxn id="104" idx="1"/>
          </p:cNvCxnSpPr>
          <p:nvPr/>
        </p:nvCxnSpPr>
        <p:spPr>
          <a:xfrm flipV="1">
            <a:off x="10042053" y="3310129"/>
            <a:ext cx="150242" cy="5093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5" name="Conector angular 124"/>
          <p:cNvCxnSpPr>
            <a:stCxn id="82" idx="3"/>
            <a:endCxn id="105" idx="1"/>
          </p:cNvCxnSpPr>
          <p:nvPr/>
        </p:nvCxnSpPr>
        <p:spPr>
          <a:xfrm>
            <a:off x="9037874" y="4276776"/>
            <a:ext cx="289008" cy="12700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7" name="Conector angular 126"/>
          <p:cNvCxnSpPr>
            <a:stCxn id="105" idx="3"/>
            <a:endCxn id="95" idx="1"/>
          </p:cNvCxnSpPr>
          <p:nvPr/>
        </p:nvCxnSpPr>
        <p:spPr>
          <a:xfrm>
            <a:off x="10595608" y="4276776"/>
            <a:ext cx="289008" cy="63542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9" name="Conector angular 128"/>
          <p:cNvCxnSpPr>
            <a:stCxn id="104" idx="2"/>
            <a:endCxn id="95" idx="1"/>
          </p:cNvCxnSpPr>
          <p:nvPr/>
        </p:nvCxnSpPr>
        <p:spPr>
          <a:xfrm rot="16200000" flipH="1">
            <a:off x="10506194" y="3961896"/>
            <a:ext cx="572340" cy="184503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1" name="Rectángulo 140"/>
          <p:cNvSpPr/>
          <p:nvPr/>
        </p:nvSpPr>
        <p:spPr>
          <a:xfrm>
            <a:off x="4023347" y="5254977"/>
            <a:ext cx="2534197" cy="291484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" sz="1100" dirty="0" smtClean="0"/>
              <a:t>Agricultores interactúan/actúan en grupo</a:t>
            </a:r>
            <a:endParaRPr lang="es-ES" sz="1100" dirty="0"/>
          </a:p>
        </p:txBody>
      </p:sp>
      <p:sp>
        <p:nvSpPr>
          <p:cNvPr id="142" name="Rectángulo 141"/>
          <p:cNvSpPr/>
          <p:nvPr/>
        </p:nvSpPr>
        <p:spPr>
          <a:xfrm>
            <a:off x="4023346" y="5610699"/>
            <a:ext cx="2534197" cy="428849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" sz="1100" dirty="0"/>
              <a:t>Entidades estatales mejoran gestión de variabilidad climática</a:t>
            </a:r>
            <a:endParaRPr lang="es-ES" sz="1100" dirty="0"/>
          </a:p>
        </p:txBody>
      </p:sp>
      <p:sp>
        <p:nvSpPr>
          <p:cNvPr id="143" name="Rectángulo 142"/>
          <p:cNvSpPr/>
          <p:nvPr/>
        </p:nvSpPr>
        <p:spPr>
          <a:xfrm>
            <a:off x="5940318" y="6095521"/>
            <a:ext cx="3401254" cy="335216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" sz="1100" dirty="0"/>
              <a:t>Consumidores con cultura de consumo más consciente</a:t>
            </a:r>
            <a:endParaRPr lang="es-ES" sz="1100" dirty="0"/>
          </a:p>
        </p:txBody>
      </p:sp>
      <p:sp>
        <p:nvSpPr>
          <p:cNvPr id="146" name="Rectángulo 145"/>
          <p:cNvSpPr/>
          <p:nvPr/>
        </p:nvSpPr>
        <p:spPr>
          <a:xfrm>
            <a:off x="326565" y="4885143"/>
            <a:ext cx="3592287" cy="274686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" sz="1100" dirty="0" smtClean="0"/>
              <a:t>Varios </a:t>
            </a:r>
            <a:r>
              <a:rPr lang="es-ES" sz="1100" dirty="0"/>
              <a:t>actores utilizan protocolos y bancos de </a:t>
            </a:r>
            <a:r>
              <a:rPr lang="es-ES" sz="1100" dirty="0" smtClean="0"/>
              <a:t>datos</a:t>
            </a:r>
            <a:endParaRPr lang="es-ES" sz="1100" dirty="0"/>
          </a:p>
        </p:txBody>
      </p:sp>
      <p:sp>
        <p:nvSpPr>
          <p:cNvPr id="150" name="Rectángulo 149"/>
          <p:cNvSpPr/>
          <p:nvPr/>
        </p:nvSpPr>
        <p:spPr>
          <a:xfrm>
            <a:off x="10117174" y="4865071"/>
            <a:ext cx="1240973" cy="521631"/>
          </a:xfrm>
          <a:prstGeom prst="rect">
            <a:avLst/>
          </a:prstGeom>
          <a:solidFill>
            <a:srgbClr val="CB176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100" dirty="0"/>
              <a:t>Mayor y major </a:t>
            </a:r>
            <a:r>
              <a:rPr lang="en-US" sz="1100" dirty="0" err="1"/>
              <a:t>evidencia</a:t>
            </a:r>
            <a:r>
              <a:rPr lang="en-US" sz="1100" dirty="0"/>
              <a:t> de IAE</a:t>
            </a:r>
          </a:p>
        </p:txBody>
      </p:sp>
      <p:cxnSp>
        <p:nvCxnSpPr>
          <p:cNvPr id="159" name="Conector angular 158"/>
          <p:cNvCxnSpPr>
            <a:stCxn id="146" idx="3"/>
            <a:endCxn id="150" idx="1"/>
          </p:cNvCxnSpPr>
          <p:nvPr/>
        </p:nvCxnSpPr>
        <p:spPr>
          <a:xfrm>
            <a:off x="3918852" y="5022486"/>
            <a:ext cx="6198322" cy="103401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0" name="Rectángulo 159"/>
          <p:cNvSpPr/>
          <p:nvPr/>
        </p:nvSpPr>
        <p:spPr>
          <a:xfrm>
            <a:off x="313502" y="6514074"/>
            <a:ext cx="3605349" cy="284445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t">
              <a:lnSpc>
                <a:spcPct val="115000"/>
              </a:lnSpc>
            </a:pPr>
            <a:r>
              <a:rPr lang="es-ES" sz="1100" dirty="0"/>
              <a:t>Fortalecimiento de la agenda de movilización campesina</a:t>
            </a:r>
            <a:endParaRPr lang="en-US" sz="1100" dirty="0"/>
          </a:p>
        </p:txBody>
      </p:sp>
      <p:cxnSp>
        <p:nvCxnSpPr>
          <p:cNvPr id="162" name="Conector angular 161"/>
          <p:cNvCxnSpPr>
            <a:stCxn id="160" idx="3"/>
            <a:endCxn id="21" idx="1"/>
          </p:cNvCxnSpPr>
          <p:nvPr/>
        </p:nvCxnSpPr>
        <p:spPr>
          <a:xfrm flipV="1">
            <a:off x="3918851" y="6653063"/>
            <a:ext cx="2005965" cy="3234"/>
          </a:xfrm>
          <a:prstGeom prst="bentConnector3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5" name="Conector angular 164"/>
          <p:cNvCxnSpPr>
            <a:stCxn id="143" idx="3"/>
            <a:endCxn id="105" idx="2"/>
          </p:cNvCxnSpPr>
          <p:nvPr/>
        </p:nvCxnSpPr>
        <p:spPr>
          <a:xfrm flipV="1">
            <a:off x="9341572" y="4617089"/>
            <a:ext cx="619673" cy="1646040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7" name="Rectángulo 166"/>
          <p:cNvSpPr/>
          <p:nvPr/>
        </p:nvSpPr>
        <p:spPr>
          <a:xfrm>
            <a:off x="7713609" y="5278155"/>
            <a:ext cx="2153740" cy="534376"/>
          </a:xfrm>
          <a:prstGeom prst="rect">
            <a:avLst/>
          </a:prstGeom>
          <a:solidFill>
            <a:srgbClr val="CB176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" sz="1100" dirty="0" smtClean="0"/>
              <a:t>Revalorización de conocimientos campesinos</a:t>
            </a:r>
            <a:endParaRPr lang="es-ES" sz="1100" dirty="0"/>
          </a:p>
        </p:txBody>
      </p:sp>
      <p:sp>
        <p:nvSpPr>
          <p:cNvPr id="169" name="Rectángulo 168"/>
          <p:cNvSpPr/>
          <p:nvPr/>
        </p:nvSpPr>
        <p:spPr>
          <a:xfrm>
            <a:off x="9326882" y="6524039"/>
            <a:ext cx="1881049" cy="240673"/>
          </a:xfrm>
          <a:prstGeom prst="rect">
            <a:avLst/>
          </a:prstGeom>
          <a:solidFill>
            <a:srgbClr val="CB176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" sz="1100" dirty="0" smtClean="0"/>
              <a:t>AE como propuesta política</a:t>
            </a:r>
            <a:endParaRPr lang="es-ES" sz="1100" dirty="0"/>
          </a:p>
        </p:txBody>
      </p:sp>
      <p:cxnSp>
        <p:nvCxnSpPr>
          <p:cNvPr id="171" name="Conector angular 170"/>
          <p:cNvCxnSpPr>
            <a:stCxn id="141" idx="3"/>
            <a:endCxn id="167" idx="1"/>
          </p:cNvCxnSpPr>
          <p:nvPr/>
        </p:nvCxnSpPr>
        <p:spPr>
          <a:xfrm>
            <a:off x="6557544" y="5400719"/>
            <a:ext cx="1156065" cy="144624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5" name="Forma libre 174"/>
          <p:cNvSpPr/>
          <p:nvPr/>
        </p:nvSpPr>
        <p:spPr>
          <a:xfrm>
            <a:off x="6557554" y="4585063"/>
            <a:ext cx="1815737" cy="1254034"/>
          </a:xfrm>
          <a:custGeom>
            <a:avLst/>
            <a:gdLst>
              <a:gd name="connsiteX0" fmla="*/ 0 w 1815737"/>
              <a:gd name="connsiteY0" fmla="*/ 1254034 h 1254034"/>
              <a:gd name="connsiteX1" fmla="*/ 1084217 w 1815737"/>
              <a:gd name="connsiteY1" fmla="*/ 444137 h 1254034"/>
              <a:gd name="connsiteX2" fmla="*/ 1672046 w 1815737"/>
              <a:gd name="connsiteY2" fmla="*/ 444137 h 1254034"/>
              <a:gd name="connsiteX3" fmla="*/ 1815737 w 1815737"/>
              <a:gd name="connsiteY3" fmla="*/ 0 h 12540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15737" h="1254034">
                <a:moveTo>
                  <a:pt x="0" y="1254034"/>
                </a:moveTo>
                <a:cubicBezTo>
                  <a:pt x="402771" y="916577"/>
                  <a:pt x="805543" y="579120"/>
                  <a:pt x="1084217" y="444137"/>
                </a:cubicBezTo>
                <a:cubicBezTo>
                  <a:pt x="1362891" y="309154"/>
                  <a:pt x="1550126" y="518160"/>
                  <a:pt x="1672046" y="444137"/>
                </a:cubicBezTo>
                <a:cubicBezTo>
                  <a:pt x="1793966" y="370114"/>
                  <a:pt x="1796143" y="74023"/>
                  <a:pt x="1815737" y="0"/>
                </a:cubicBezTo>
              </a:path>
            </a:pathLst>
          </a:custGeom>
          <a:noFill/>
          <a:ln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BO"/>
          </a:p>
        </p:txBody>
      </p:sp>
      <p:cxnSp>
        <p:nvCxnSpPr>
          <p:cNvPr id="202" name="Conector angular 201"/>
          <p:cNvCxnSpPr>
            <a:stCxn id="38" idx="0"/>
            <a:endCxn id="33" idx="2"/>
          </p:cNvCxnSpPr>
          <p:nvPr/>
        </p:nvCxnSpPr>
        <p:spPr>
          <a:xfrm rot="16200000" flipV="1">
            <a:off x="7965262" y="2053923"/>
            <a:ext cx="394750" cy="45736"/>
          </a:xfrm>
          <a:prstGeom prst="bentConnector3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4" name="Conector angular 203"/>
          <p:cNvCxnSpPr>
            <a:stCxn id="22" idx="3"/>
            <a:endCxn id="38" idx="1"/>
          </p:cNvCxnSpPr>
          <p:nvPr/>
        </p:nvCxnSpPr>
        <p:spPr>
          <a:xfrm>
            <a:off x="7442557" y="2442747"/>
            <a:ext cx="200839" cy="65940"/>
          </a:xfrm>
          <a:prstGeom prst="bentConnector3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6" name="Conector angular 205"/>
          <p:cNvCxnSpPr>
            <a:stCxn id="21" idx="3"/>
            <a:endCxn id="169" idx="1"/>
          </p:cNvCxnSpPr>
          <p:nvPr/>
        </p:nvCxnSpPr>
        <p:spPr>
          <a:xfrm flipV="1">
            <a:off x="8863960" y="6644376"/>
            <a:ext cx="462922" cy="8687"/>
          </a:xfrm>
          <a:prstGeom prst="bentConnector3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55810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019683"/>
          </a:xfrm>
        </p:spPr>
        <p:txBody>
          <a:bodyPr/>
          <a:lstStyle/>
          <a:p>
            <a:r>
              <a:rPr lang="es-BO" dirty="0"/>
              <a:t>Balance: ¿Qué </a:t>
            </a:r>
            <a:r>
              <a:rPr lang="es-BO" dirty="0" smtClean="0"/>
              <a:t>productos conseguimos</a:t>
            </a:r>
            <a:r>
              <a:rPr lang="es-BO" dirty="0"/>
              <a:t>?</a:t>
            </a:r>
          </a:p>
        </p:txBody>
      </p:sp>
      <p:graphicFrame>
        <p:nvGraphicFramePr>
          <p:cNvPr id="7" name="Marcador de contenido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65970385"/>
              </p:ext>
            </p:extLst>
          </p:nvPr>
        </p:nvGraphicFramePr>
        <p:xfrm>
          <a:off x="966650" y="1423851"/>
          <a:ext cx="10189029" cy="48201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CuadroTexto 7"/>
          <p:cNvSpPr txBox="1"/>
          <p:nvPr/>
        </p:nvSpPr>
        <p:spPr>
          <a:xfrm>
            <a:off x="4911635" y="6487343"/>
            <a:ext cx="218200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BO" sz="1000" dirty="0" smtClean="0">
                <a:solidFill>
                  <a:schemeClr val="bg1"/>
                </a:solidFill>
              </a:rPr>
              <a:t>Fuente: cuestionario a organizaciones.</a:t>
            </a:r>
            <a:endParaRPr lang="es-BO" sz="1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8474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967431"/>
          </a:xfrm>
        </p:spPr>
        <p:txBody>
          <a:bodyPr/>
          <a:lstStyle/>
          <a:p>
            <a:r>
              <a:rPr lang="es-BO" dirty="0"/>
              <a:t>Balance: ¿Qué </a:t>
            </a:r>
            <a:r>
              <a:rPr lang="es-BO" dirty="0" smtClean="0"/>
              <a:t>alcances </a:t>
            </a:r>
            <a:r>
              <a:rPr lang="es-BO" dirty="0"/>
              <a:t>conseguimos?</a:t>
            </a:r>
          </a:p>
        </p:txBody>
      </p:sp>
      <p:graphicFrame>
        <p:nvGraphicFramePr>
          <p:cNvPr id="5" name="Marcador de contenido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84907717"/>
              </p:ext>
            </p:extLst>
          </p:nvPr>
        </p:nvGraphicFramePr>
        <p:xfrm>
          <a:off x="1097280" y="1502230"/>
          <a:ext cx="10189029" cy="48071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CuadroTexto 6"/>
          <p:cNvSpPr txBox="1"/>
          <p:nvPr/>
        </p:nvSpPr>
        <p:spPr>
          <a:xfrm>
            <a:off x="4872446" y="6408966"/>
            <a:ext cx="218200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BO" sz="1000" dirty="0" smtClean="0">
                <a:solidFill>
                  <a:schemeClr val="bg1"/>
                </a:solidFill>
              </a:rPr>
              <a:t>Fuente: cuestionario a organizaciones.</a:t>
            </a:r>
            <a:endParaRPr lang="es-BO" sz="1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8201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BO" dirty="0" smtClean="0"/>
              <a:t>Balance: falta evidencia sobre impactos</a:t>
            </a:r>
            <a:endParaRPr lang="es-BO" dirty="0"/>
          </a:p>
        </p:txBody>
      </p:sp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97724242"/>
              </p:ext>
            </p:extLst>
          </p:nvPr>
        </p:nvGraphicFramePr>
        <p:xfrm>
          <a:off x="1096963" y="1846263"/>
          <a:ext cx="10058400" cy="4170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29200">
                  <a:extLst>
                    <a:ext uri="{9D8B030D-6E8A-4147-A177-3AD203B41FA5}">
                      <a16:colId xmlns:a16="http://schemas.microsoft.com/office/drawing/2014/main" val="3562098941"/>
                    </a:ext>
                  </a:extLst>
                </a:gridCol>
                <a:gridCol w="5029200">
                  <a:extLst>
                    <a:ext uri="{9D8B030D-6E8A-4147-A177-3AD203B41FA5}">
                      <a16:colId xmlns:a16="http://schemas.microsoft.com/office/drawing/2014/main" val="12895877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s-BO" sz="1600" dirty="0" smtClean="0"/>
                        <a:t>Impacto esperado</a:t>
                      </a:r>
                      <a:endParaRPr lang="es-BO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BO" sz="1600" dirty="0" smtClean="0"/>
                        <a:t>Datos o metodología requerida</a:t>
                      </a:r>
                      <a:endParaRPr lang="es-BO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49074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600" dirty="0" smtClean="0"/>
                        <a:t>Agricultores/as maximizan beneficios y reducen pérdidas agrícolas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BO" sz="1600" dirty="0" smtClean="0"/>
                        <a:t>Cambios</a:t>
                      </a:r>
                      <a:r>
                        <a:rPr lang="es-BO" sz="1600" baseline="0" dirty="0" smtClean="0"/>
                        <a:t> en ingresos monetarios de agricultores que participaron en la iniciativa y de grupo de control</a:t>
                      </a:r>
                      <a:endParaRPr lang="es-BO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78837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600" dirty="0" smtClean="0"/>
                        <a:t>Mayor seguridad alimentaria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BO" sz="1600" dirty="0" smtClean="0"/>
                        <a:t>Informacion sobre ingesta calórica</a:t>
                      </a:r>
                      <a:endParaRPr lang="es-BO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91657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600" dirty="0" smtClean="0"/>
                        <a:t>Soberanía alimentaria de los territorios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BO" sz="1600" dirty="0" smtClean="0"/>
                        <a:t>Precisar el concepto en el marco</a:t>
                      </a:r>
                      <a:r>
                        <a:rPr lang="es-BO" sz="1600" baseline="0" dirty="0" smtClean="0"/>
                        <a:t> de la iniciativa CRFS</a:t>
                      </a:r>
                      <a:endParaRPr lang="es-BO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68888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600" dirty="0" smtClean="0"/>
                        <a:t>Mayor sostenibilidad de producción agroecológica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BO" sz="1600" dirty="0" smtClean="0"/>
                        <a:t>Registros</a:t>
                      </a:r>
                      <a:r>
                        <a:rPr lang="es-BO" sz="1600" baseline="0" dirty="0" smtClean="0"/>
                        <a:t> del volumen de producción comparables en el tiempo</a:t>
                      </a:r>
                      <a:endParaRPr lang="es-BO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76378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600" dirty="0" smtClean="0"/>
                        <a:t>Ecosistema menos vulnerable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BO" sz="1600" dirty="0" smtClean="0"/>
                        <a:t>Precisar el concepto</a:t>
                      </a:r>
                      <a:r>
                        <a:rPr lang="es-BO" sz="1600" baseline="0" dirty="0" smtClean="0"/>
                        <a:t> en el marco de la iniciativa CRFS</a:t>
                      </a:r>
                      <a:endParaRPr lang="es-BO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77895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600" dirty="0" smtClean="0"/>
                        <a:t>Mayor y mejor evidencia de IAE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BO" sz="1600" dirty="0" smtClean="0"/>
                        <a:t>Verificar el alcance esperado</a:t>
                      </a:r>
                      <a:r>
                        <a:rPr lang="es-BO" sz="1600" baseline="0" dirty="0" smtClean="0"/>
                        <a:t> de este cambio al interior de cada organización</a:t>
                      </a:r>
                      <a:endParaRPr lang="es-BO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0911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600" dirty="0" smtClean="0"/>
                        <a:t>Revalorización de conocimientos campesinos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BO" sz="1600" dirty="0" smtClean="0"/>
                        <a:t>Precisar el concepto en el marco</a:t>
                      </a:r>
                      <a:r>
                        <a:rPr lang="es-BO" sz="1600" baseline="0" dirty="0" smtClean="0"/>
                        <a:t> de la iniciativa CRFS</a:t>
                      </a:r>
                      <a:endParaRPr lang="es-BO" sz="1600" dirty="0" smtClean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33349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dirty="0" smtClean="0"/>
                        <a:t>AE como parte de la propuesta política campesina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BO" sz="1600" dirty="0" smtClean="0"/>
                        <a:t>Verificar el alcance esperado</a:t>
                      </a:r>
                      <a:r>
                        <a:rPr lang="es-BO" sz="1600" baseline="0" dirty="0" smtClean="0"/>
                        <a:t> de este cambio al interior de cada organización</a:t>
                      </a:r>
                      <a:endParaRPr lang="es-BO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042333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09044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BO" dirty="0" smtClean="0"/>
              <a:t>Balance: retos y dificultades</a:t>
            </a:r>
            <a:endParaRPr lang="es-BO" dirty="0"/>
          </a:p>
        </p:txBody>
      </p:sp>
      <p:sp>
        <p:nvSpPr>
          <p:cNvPr id="4" name="Marcador de texto 3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endParaRPr lang="es-BO" dirty="0" smtClean="0"/>
          </a:p>
          <a:p>
            <a:r>
              <a:rPr lang="es-BO" dirty="0" smtClean="0"/>
              <a:t>retos</a:t>
            </a:r>
            <a:endParaRPr lang="es-BO" dirty="0"/>
          </a:p>
        </p:txBody>
      </p:sp>
      <p:sp>
        <p:nvSpPr>
          <p:cNvPr id="5" name="Marcador de contenido 4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s-ES" dirty="0" smtClean="0"/>
              <a:t>Asegurar que los agricultores continúen con:</a:t>
            </a:r>
          </a:p>
          <a:p>
            <a:pPr lvl="1"/>
            <a:r>
              <a:rPr lang="es-ES" dirty="0" smtClean="0"/>
              <a:t>El registro de datos de sus experimentos</a:t>
            </a:r>
            <a:endParaRPr lang="en-US" dirty="0"/>
          </a:p>
          <a:p>
            <a:pPr lvl="1"/>
            <a:r>
              <a:rPr lang="es-ES" dirty="0" smtClean="0"/>
              <a:t>El uso de </a:t>
            </a:r>
            <a:r>
              <a:rPr lang="es-ES" dirty="0"/>
              <a:t>servicios productivos agroecológicos</a:t>
            </a:r>
            <a:endParaRPr lang="en-US" dirty="0"/>
          </a:p>
          <a:p>
            <a:pPr lvl="1"/>
            <a:r>
              <a:rPr lang="es-ES" dirty="0" smtClean="0"/>
              <a:t>La interacción con otros agricultores</a:t>
            </a:r>
          </a:p>
          <a:p>
            <a:r>
              <a:rPr lang="es-ES" dirty="0" smtClean="0"/>
              <a:t>Expandir el uso de las innovaciones entre actores clave del Estado (por ejemplo, en lo referido a gestión </a:t>
            </a:r>
            <a:r>
              <a:rPr lang="es-ES" dirty="0"/>
              <a:t>de variabilidad </a:t>
            </a:r>
            <a:r>
              <a:rPr lang="es-ES" dirty="0" smtClean="0"/>
              <a:t>climática)</a:t>
            </a:r>
            <a:endParaRPr lang="en-US" dirty="0"/>
          </a:p>
          <a:p>
            <a:endParaRPr lang="es-BO" dirty="0"/>
          </a:p>
        </p:txBody>
      </p:sp>
      <p:sp>
        <p:nvSpPr>
          <p:cNvPr id="6" name="Marcador de texto 5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s-BO" dirty="0" smtClean="0"/>
              <a:t>Dificultades</a:t>
            </a:r>
            <a:endParaRPr lang="es-BO" dirty="0"/>
          </a:p>
        </p:txBody>
      </p:sp>
      <p:sp>
        <p:nvSpPr>
          <p:cNvPr id="7" name="Marcador de contenido 6"/>
          <p:cNvSpPr>
            <a:spLocks noGrp="1"/>
          </p:cNvSpPr>
          <p:nvPr>
            <p:ph sz="quarter" idx="4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s-BO" dirty="0" smtClean="0"/>
              <a:t>Tensión entre el enfoque comunitario y la necesidad de realizar emprendimientos</a:t>
            </a:r>
          </a:p>
          <a:p>
            <a:r>
              <a:rPr lang="es-BO" dirty="0" smtClean="0"/>
              <a:t>Es posible que los/las jóvenes no permanezcan el tiempo necesario para desarrollar sus capacidades</a:t>
            </a:r>
          </a:p>
          <a:p>
            <a:r>
              <a:rPr lang="es-ES" dirty="0"/>
              <a:t>E</a:t>
            </a:r>
            <a:r>
              <a:rPr lang="es-ES" dirty="0" smtClean="0"/>
              <a:t>scasa </a:t>
            </a:r>
            <a:r>
              <a:rPr lang="es-ES" dirty="0"/>
              <a:t>permeabilidad de las instituciones a </a:t>
            </a:r>
            <a:r>
              <a:rPr lang="es-ES" dirty="0" smtClean="0"/>
              <a:t>los </a:t>
            </a:r>
            <a:r>
              <a:rPr lang="es-ES" dirty="0"/>
              <a:t>“saberes” </a:t>
            </a:r>
            <a:r>
              <a:rPr lang="es-ES" dirty="0" smtClean="0"/>
              <a:t>locales</a:t>
            </a:r>
          </a:p>
          <a:p>
            <a:r>
              <a:rPr lang="es-ES" dirty="0" smtClean="0"/>
              <a:t>Predominio </a:t>
            </a:r>
            <a:r>
              <a:rPr lang="es-ES" dirty="0"/>
              <a:t>de cultura oral </a:t>
            </a:r>
            <a:r>
              <a:rPr lang="es-ES" dirty="0" smtClean="0"/>
              <a:t>dificulta registros </a:t>
            </a:r>
            <a:r>
              <a:rPr lang="es-ES" dirty="0"/>
              <a:t>sistemáticos de </a:t>
            </a:r>
            <a:r>
              <a:rPr lang="es-ES" dirty="0" smtClean="0"/>
              <a:t>datos</a:t>
            </a:r>
          </a:p>
          <a:p>
            <a:r>
              <a:rPr lang="es-ES" dirty="0" smtClean="0"/>
              <a:t>Reducida </a:t>
            </a:r>
            <a:r>
              <a:rPr lang="es-ES" dirty="0"/>
              <a:t>práctica en la elaboración de documentos </a:t>
            </a:r>
            <a:r>
              <a:rPr lang="es-ES" dirty="0" smtClean="0"/>
              <a:t>escritos al momento de presentar las investigaciones.</a:t>
            </a:r>
            <a:endParaRPr lang="en-US" dirty="0"/>
          </a:p>
          <a:p>
            <a:endParaRPr lang="es-BO" dirty="0"/>
          </a:p>
        </p:txBody>
      </p:sp>
    </p:spTree>
    <p:extLst>
      <p:ext uri="{BB962C8B-B14F-4D97-AF65-F5344CB8AC3E}">
        <p14:creationId xmlns:p14="http://schemas.microsoft.com/office/powerpoint/2010/main" val="4175095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BO" dirty="0" smtClean="0"/>
              <a:t>Balance: Factores de éxito</a:t>
            </a:r>
            <a:endParaRPr lang="es-BO" dirty="0"/>
          </a:p>
        </p:txBody>
      </p:sp>
      <p:sp>
        <p:nvSpPr>
          <p:cNvPr id="10" name="Marcador de contenido 9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s-BO" dirty="0" smtClean="0"/>
              <a:t>Participación inclusiva y efectiva</a:t>
            </a:r>
            <a:endParaRPr lang="es-BO" dirty="0" smtClean="0"/>
          </a:p>
          <a:p>
            <a:pPr lvl="1"/>
            <a:r>
              <a:rPr lang="es-BO" dirty="0" smtClean="0"/>
              <a:t>Relación horizontal entre investigadores y agricultores</a:t>
            </a:r>
          </a:p>
          <a:p>
            <a:pPr lvl="1"/>
            <a:r>
              <a:rPr lang="es-BO" dirty="0" smtClean="0"/>
              <a:t>Valoración auténtica de conocimientos </a:t>
            </a:r>
            <a:r>
              <a:rPr lang="es-BO" dirty="0" smtClean="0"/>
              <a:t>campesinos</a:t>
            </a:r>
          </a:p>
          <a:p>
            <a:pPr lvl="1"/>
            <a:r>
              <a:rPr lang="es-BO" dirty="0" smtClean="0"/>
              <a:t>Relación con grupos de trabajo</a:t>
            </a:r>
          </a:p>
          <a:p>
            <a:pPr lvl="1"/>
            <a:r>
              <a:rPr lang="es-BO" dirty="0" smtClean="0"/>
              <a:t>Rescate </a:t>
            </a:r>
            <a:r>
              <a:rPr lang="es-BO" dirty="0" smtClean="0"/>
              <a:t>de cultivos tradicionales</a:t>
            </a:r>
          </a:p>
          <a:p>
            <a:pPr lvl="1"/>
            <a:r>
              <a:rPr lang="es-BO" dirty="0" smtClean="0"/>
              <a:t>Respeto a organización comunal</a:t>
            </a:r>
          </a:p>
          <a:p>
            <a:r>
              <a:rPr lang="es-BO" dirty="0" smtClean="0"/>
              <a:t>Investigación útil</a:t>
            </a:r>
            <a:endParaRPr lang="es-BO" dirty="0" smtClean="0"/>
          </a:p>
          <a:p>
            <a:pPr lvl="1"/>
            <a:r>
              <a:rPr lang="es-ES" dirty="0"/>
              <a:t>Investigación con y para los </a:t>
            </a:r>
            <a:r>
              <a:rPr lang="es-ES" dirty="0" smtClean="0"/>
              <a:t>agricultores asegura su pertinencia y uso</a:t>
            </a:r>
            <a:endParaRPr lang="en-US" dirty="0"/>
          </a:p>
          <a:p>
            <a:pPr lvl="1"/>
            <a:r>
              <a:rPr lang="es-ES" dirty="0" smtClean="0"/>
              <a:t>El registro sistemático de </a:t>
            </a:r>
            <a:r>
              <a:rPr lang="es-ES" dirty="0" smtClean="0"/>
              <a:t>datos facilita el </a:t>
            </a:r>
            <a:r>
              <a:rPr lang="es-ES" dirty="0"/>
              <a:t>análisis </a:t>
            </a:r>
            <a:r>
              <a:rPr lang="es-ES" dirty="0" smtClean="0"/>
              <a:t>a la vez que promueve el involucramiento activo de agricultores</a:t>
            </a:r>
            <a:endParaRPr lang="en-US" dirty="0"/>
          </a:p>
        </p:txBody>
      </p:sp>
      <p:sp>
        <p:nvSpPr>
          <p:cNvPr id="13" name="Marcador de contenido 12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s-BO" dirty="0" smtClean="0"/>
              <a:t>Articulación </a:t>
            </a:r>
            <a:r>
              <a:rPr lang="es-BO" dirty="0" err="1" smtClean="0"/>
              <a:t>multiactor</a:t>
            </a:r>
            <a:endParaRPr lang="es-BO" dirty="0"/>
          </a:p>
          <a:p>
            <a:pPr lvl="1"/>
            <a:r>
              <a:rPr lang="es-ES" dirty="0" smtClean="0"/>
              <a:t>Espacios </a:t>
            </a:r>
            <a:r>
              <a:rPr lang="es-ES" dirty="0"/>
              <a:t>de intercambio de </a:t>
            </a:r>
            <a:r>
              <a:rPr lang="es-ES" dirty="0" smtClean="0"/>
              <a:t>conocimientos</a:t>
            </a:r>
          </a:p>
          <a:p>
            <a:pPr lvl="1"/>
            <a:r>
              <a:rPr lang="es-ES" dirty="0" smtClean="0"/>
              <a:t>Reforzamiento </a:t>
            </a:r>
            <a:r>
              <a:rPr lang="es-ES" dirty="0"/>
              <a:t>de </a:t>
            </a:r>
            <a:r>
              <a:rPr lang="es-ES" dirty="0" smtClean="0"/>
              <a:t>vínculos entre agricultores y de estos con los investigadores</a:t>
            </a:r>
            <a:endParaRPr lang="en-US" dirty="0"/>
          </a:p>
          <a:p>
            <a:pPr lvl="1"/>
            <a:r>
              <a:rPr lang="es-ES" dirty="0" smtClean="0"/>
              <a:t>El enfoque permite articular de manera explícita las dinámicas </a:t>
            </a:r>
            <a:r>
              <a:rPr lang="es-ES" dirty="0"/>
              <a:t>productivas y </a:t>
            </a:r>
            <a:r>
              <a:rPr lang="es-ES" dirty="0" smtClean="0"/>
              <a:t>las de investigación</a:t>
            </a:r>
            <a:endParaRPr lang="es-BO" dirty="0"/>
          </a:p>
          <a:p>
            <a:pPr lvl="1"/>
            <a:r>
              <a:rPr lang="es-ES" dirty="0" smtClean="0"/>
              <a:t>Grupos </a:t>
            </a:r>
            <a:r>
              <a:rPr lang="es-ES" dirty="0"/>
              <a:t>RAI operan como espacios de </a:t>
            </a:r>
            <a:r>
              <a:rPr lang="es-ES" dirty="0" smtClean="0"/>
              <a:t>pre-incubación, investigación </a:t>
            </a:r>
            <a:r>
              <a:rPr lang="es-ES" dirty="0"/>
              <a:t>y </a:t>
            </a:r>
            <a:r>
              <a:rPr lang="es-ES" dirty="0" smtClean="0"/>
              <a:t>desarrollo</a:t>
            </a:r>
          </a:p>
          <a:p>
            <a:r>
              <a:rPr lang="es-BO" dirty="0" smtClean="0"/>
              <a:t>Experiencia de las organizaciones</a:t>
            </a:r>
            <a:endParaRPr lang="es-BO" dirty="0"/>
          </a:p>
          <a:p>
            <a:pPr lvl="1"/>
            <a:r>
              <a:rPr lang="es-BO" dirty="0" smtClean="0"/>
              <a:t>Enfoque </a:t>
            </a:r>
            <a:r>
              <a:rPr lang="es-BO" dirty="0" smtClean="0"/>
              <a:t>RAI aplicado con m</a:t>
            </a:r>
            <a:r>
              <a:rPr lang="es-BO" dirty="0" smtClean="0"/>
              <a:t>etodologías flexibles</a:t>
            </a:r>
            <a:endParaRPr lang="es-BO" dirty="0" smtClean="0"/>
          </a:p>
          <a:p>
            <a:pPr lvl="1"/>
            <a:r>
              <a:rPr lang="es-BO" dirty="0" smtClean="0"/>
              <a:t>Facilitan procesos antes que aplicar recetas</a:t>
            </a:r>
            <a:endParaRPr lang="es-BO" dirty="0" smtClean="0"/>
          </a:p>
          <a:p>
            <a:pPr lvl="1"/>
            <a:r>
              <a:rPr lang="es-BO" dirty="0" smtClean="0"/>
              <a:t>Planificación </a:t>
            </a:r>
            <a:r>
              <a:rPr lang="es-BO" dirty="0" smtClean="0"/>
              <a:t>varía de </a:t>
            </a:r>
            <a:r>
              <a:rPr lang="es-BO" dirty="0" smtClean="0"/>
              <a:t>acuerdo a contextos</a:t>
            </a:r>
          </a:p>
          <a:p>
            <a:pPr lvl="1"/>
            <a:r>
              <a:rPr lang="es-BO" dirty="0" smtClean="0"/>
              <a:t>La implementación se basa en relaciones </a:t>
            </a:r>
            <a:r>
              <a:rPr lang="es-BO" dirty="0" smtClean="0"/>
              <a:t>de </a:t>
            </a:r>
            <a:r>
              <a:rPr lang="es-BO" dirty="0" smtClean="0"/>
              <a:t>confianza creadas en el tiempo</a:t>
            </a:r>
            <a:endParaRPr lang="es-BO" dirty="0" smtClean="0"/>
          </a:p>
          <a:p>
            <a:pPr lvl="1"/>
            <a:r>
              <a:rPr lang="es-BO" dirty="0" smtClean="0"/>
              <a:t>Se generan varios espacios </a:t>
            </a:r>
            <a:r>
              <a:rPr lang="es-BO" dirty="0" smtClean="0"/>
              <a:t>de </a:t>
            </a:r>
            <a:r>
              <a:rPr lang="es-BO" dirty="0" smtClean="0"/>
              <a:t>análisis, reflexión y crítica</a:t>
            </a:r>
            <a:endParaRPr lang="es-BO" dirty="0"/>
          </a:p>
        </p:txBody>
      </p:sp>
      <p:sp>
        <p:nvSpPr>
          <p:cNvPr id="14" name="CuadroTexto 13"/>
          <p:cNvSpPr txBox="1"/>
          <p:nvPr/>
        </p:nvSpPr>
        <p:spPr>
          <a:xfrm>
            <a:off x="4532811" y="6395361"/>
            <a:ext cx="258179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BO" sz="1200" dirty="0" smtClean="0">
                <a:solidFill>
                  <a:schemeClr val="bg1"/>
                </a:solidFill>
              </a:rPr>
              <a:t>Fuente: Cuestionario a organizaciones.</a:t>
            </a:r>
            <a:endParaRPr lang="es-BO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950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BO" dirty="0" smtClean="0"/>
              <a:t>Factores limitantes</a:t>
            </a:r>
            <a:endParaRPr lang="es-BO" dirty="0"/>
          </a:p>
        </p:txBody>
      </p:sp>
      <p:sp>
        <p:nvSpPr>
          <p:cNvPr id="4" name="Marcador de contenido 3"/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err="1" smtClean="0"/>
              <a:t>Contexto</a:t>
            </a:r>
            <a:r>
              <a:rPr lang="en-US" dirty="0" smtClean="0"/>
              <a:t> </a:t>
            </a:r>
            <a:r>
              <a:rPr lang="en-US" dirty="0" smtClean="0"/>
              <a:t>social</a:t>
            </a:r>
          </a:p>
          <a:p>
            <a:pPr lvl="1"/>
            <a:r>
              <a:rPr lang="es-ES" dirty="0" smtClean="0"/>
              <a:t>La migración rural-urbana reduce la cantidad de agricultores dispuestos a participar de las RAI</a:t>
            </a:r>
          </a:p>
          <a:p>
            <a:pPr lvl="1"/>
            <a:r>
              <a:rPr lang="es-ES" dirty="0" smtClean="0"/>
              <a:t>Este factor está más presente entre los/las jóvenes que tienen expectativas </a:t>
            </a:r>
            <a:r>
              <a:rPr lang="es-ES" dirty="0" smtClean="0"/>
              <a:t>fuera de la “ruralidad”</a:t>
            </a:r>
          </a:p>
          <a:p>
            <a:pPr lvl="1"/>
            <a:r>
              <a:rPr lang="es-ES" dirty="0" smtClean="0"/>
              <a:t>En algunos casos, se crearon “micro-conflictos” </a:t>
            </a:r>
            <a:r>
              <a:rPr lang="es-ES" dirty="0"/>
              <a:t>por diferencias </a:t>
            </a:r>
            <a:r>
              <a:rPr lang="es-ES" dirty="0"/>
              <a:t>culturales entre facilitadores </a:t>
            </a:r>
            <a:r>
              <a:rPr lang="es-ES" dirty="0" smtClean="0"/>
              <a:t>y agricultores</a:t>
            </a:r>
          </a:p>
          <a:p>
            <a:r>
              <a:rPr lang="es-ES" dirty="0"/>
              <a:t>Contexto político-institucional</a:t>
            </a:r>
          </a:p>
          <a:p>
            <a:pPr lvl="1"/>
            <a:r>
              <a:rPr lang="es-ES" dirty="0"/>
              <a:t>Falta de políticas públicas para el sector rural no permiten adecuar el enfoque para una mejor articulación</a:t>
            </a:r>
            <a:endParaRPr lang="en-US" dirty="0"/>
          </a:p>
          <a:p>
            <a:pPr lvl="1"/>
            <a:r>
              <a:rPr lang="es-ES" dirty="0"/>
              <a:t>La presencia de otros actores territoriales (ligados, por ejemplo, al </a:t>
            </a:r>
            <a:r>
              <a:rPr lang="es-ES" dirty="0" err="1"/>
              <a:t>extractivismo</a:t>
            </a:r>
            <a:r>
              <a:rPr lang="es-ES" dirty="0"/>
              <a:t>) pueden generar tensión respecto a la aplicación de un enfoque agroecológico</a:t>
            </a:r>
            <a:endParaRPr lang="en-US" dirty="0"/>
          </a:p>
          <a:p>
            <a:pPr lvl="1"/>
            <a:r>
              <a:rPr lang="es-ES" dirty="0"/>
              <a:t>La reducida disponibilidad de datos estadísticos (por ejemplo, sobre mercados) impide una mejor definición y proyección de las RAI.</a:t>
            </a:r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s-BO" dirty="0"/>
          </a:p>
        </p:txBody>
      </p:sp>
      <p:sp>
        <p:nvSpPr>
          <p:cNvPr id="5" name="Marcador de contenido 4"/>
          <p:cNvSpPr>
            <a:spLocks noGrp="1"/>
          </p:cNvSpPr>
          <p:nvPr>
            <p:ph sz="half" idx="2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s-ES" dirty="0" smtClean="0"/>
              <a:t>La forma en que los agricultores perciben la investigación</a:t>
            </a:r>
          </a:p>
          <a:p>
            <a:pPr lvl="1"/>
            <a:r>
              <a:rPr lang="es-ES" dirty="0" smtClean="0"/>
              <a:t>Disponibilidad </a:t>
            </a:r>
            <a:r>
              <a:rPr lang="es-ES" dirty="0"/>
              <a:t>de tiempo de agricultores </a:t>
            </a:r>
          </a:p>
          <a:p>
            <a:pPr lvl="1"/>
            <a:r>
              <a:rPr lang="es-ES" dirty="0"/>
              <a:t>Manejo del lenguaje escrito poco habitual</a:t>
            </a:r>
            <a:endParaRPr lang="en-US" dirty="0"/>
          </a:p>
          <a:p>
            <a:pPr lvl="1"/>
            <a:r>
              <a:rPr lang="es-ES" dirty="0"/>
              <a:t>Registro de datos requiere acompañamiento</a:t>
            </a:r>
          </a:p>
          <a:p>
            <a:pPr lvl="1"/>
            <a:r>
              <a:rPr lang="es-ES" dirty="0"/>
              <a:t>Reducidas “capacidades pedagógicas” para el intercambio</a:t>
            </a:r>
            <a:endParaRPr lang="en-US" dirty="0"/>
          </a:p>
          <a:p>
            <a:r>
              <a:rPr lang="es-ES" dirty="0" smtClean="0"/>
              <a:t>Las organizaciones enfrentan dificultades operativas</a:t>
            </a:r>
            <a:endParaRPr lang="es-ES" dirty="0" smtClean="0"/>
          </a:p>
          <a:p>
            <a:pPr lvl="1"/>
            <a:r>
              <a:rPr lang="es-ES" dirty="0"/>
              <a:t>Ubicación distante de parcelas</a:t>
            </a:r>
            <a:endParaRPr lang="en-US" dirty="0"/>
          </a:p>
          <a:p>
            <a:pPr lvl="1"/>
            <a:r>
              <a:rPr lang="es-ES" dirty="0"/>
              <a:t>Comunidades aisladas por factores climáticos (lluvias)</a:t>
            </a:r>
            <a:endParaRPr lang="es-BO" dirty="0"/>
          </a:p>
          <a:p>
            <a:pPr lvl="1"/>
            <a:r>
              <a:rPr lang="es-ES" dirty="0" smtClean="0"/>
              <a:t>Periodos </a:t>
            </a:r>
            <a:r>
              <a:rPr lang="es-ES" dirty="0"/>
              <a:t>cortos de </a:t>
            </a:r>
            <a:r>
              <a:rPr lang="es-ES" dirty="0" smtClean="0"/>
              <a:t>interacción con agricultores</a:t>
            </a:r>
            <a:endParaRPr lang="en-US" dirty="0"/>
          </a:p>
          <a:p>
            <a:pPr lvl="1"/>
            <a:r>
              <a:rPr lang="es-ES" dirty="0" smtClean="0"/>
              <a:t>Poco t</a:t>
            </a:r>
            <a:r>
              <a:rPr lang="es-ES" dirty="0" smtClean="0"/>
              <a:t>iempo </a:t>
            </a:r>
            <a:r>
              <a:rPr lang="es-ES" dirty="0"/>
              <a:t>para aprender sobre los enfoques de </a:t>
            </a:r>
            <a:r>
              <a:rPr lang="es-ES" dirty="0" smtClean="0"/>
              <a:t>Fundación </a:t>
            </a:r>
            <a:r>
              <a:rPr lang="es-ES" dirty="0" err="1" smtClean="0"/>
              <a:t>Mcknight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0702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BO" dirty="0" smtClean="0"/>
              <a:t>Aprendizajes</a:t>
            </a:r>
            <a:endParaRPr lang="es-BO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457200" indent="-457200">
              <a:buFont typeface="+mj-lt"/>
              <a:buAutoNum type="arabicPeriod"/>
            </a:pPr>
            <a:r>
              <a:rPr lang="es-ES" dirty="0" smtClean="0"/>
              <a:t>El </a:t>
            </a:r>
            <a:r>
              <a:rPr lang="es-ES" b="1" dirty="0" smtClean="0"/>
              <a:t>escalamiento</a:t>
            </a:r>
            <a:r>
              <a:rPr lang="es-ES" dirty="0" smtClean="0"/>
              <a:t> horizontal </a:t>
            </a:r>
            <a:r>
              <a:rPr lang="es-ES" dirty="0"/>
              <a:t>y de </a:t>
            </a:r>
            <a:r>
              <a:rPr lang="es-ES" dirty="0" smtClean="0"/>
              <a:t>incidencia</a:t>
            </a:r>
            <a:r>
              <a:rPr lang="es-ES" dirty="0"/>
              <a:t> </a:t>
            </a:r>
            <a:r>
              <a:rPr lang="es-ES" dirty="0" smtClean="0"/>
              <a:t>depende de muchos factores que no están bajo control de los proyectos</a:t>
            </a:r>
            <a:endParaRPr lang="en-US" dirty="0"/>
          </a:p>
          <a:p>
            <a:pPr marL="457200" indent="-457200">
              <a:buFont typeface="+mj-lt"/>
              <a:buAutoNum type="arabicPeriod"/>
            </a:pPr>
            <a:r>
              <a:rPr lang="es-ES" dirty="0"/>
              <a:t>Los roles de liderazgo en la investigación, la innovación o la promoción de redes implican una sobre carga de trabajo y mayor exposición pública </a:t>
            </a:r>
            <a:r>
              <a:rPr lang="es-ES" dirty="0" smtClean="0"/>
              <a:t>situaciones que limitan la </a:t>
            </a:r>
            <a:r>
              <a:rPr lang="es-ES" b="1" dirty="0" smtClean="0"/>
              <a:t>participación</a:t>
            </a:r>
            <a:r>
              <a:rPr lang="es-ES" dirty="0" smtClean="0"/>
              <a:t> de los agricultores </a:t>
            </a:r>
            <a:r>
              <a:rPr lang="es-ES" dirty="0" smtClean="0"/>
              <a:t>en </a:t>
            </a:r>
            <a:r>
              <a:rPr lang="es-ES" dirty="0" smtClean="0"/>
              <a:t>todas las etapas de las </a:t>
            </a:r>
            <a:r>
              <a:rPr lang="es-ES" dirty="0" smtClean="0"/>
              <a:t>investigaciones.</a:t>
            </a:r>
            <a:endParaRPr lang="es-ES" dirty="0" smtClean="0"/>
          </a:p>
          <a:p>
            <a:pPr marL="457200" indent="-457200">
              <a:buFont typeface="+mj-lt"/>
              <a:buAutoNum type="arabicPeriod"/>
            </a:pPr>
            <a:r>
              <a:rPr lang="es-ES" dirty="0" smtClean="0"/>
              <a:t>La manera de compartir de agricultores/as está intermediada por factores culturales que no están necesariamente rescatados en el </a:t>
            </a:r>
            <a:r>
              <a:rPr lang="es-ES" dirty="0"/>
              <a:t>enfoque. Conceptos de “intercambio”, “cooperación” o “</a:t>
            </a:r>
            <a:r>
              <a:rPr lang="es-ES" b="1" dirty="0"/>
              <a:t>red</a:t>
            </a:r>
            <a:r>
              <a:rPr lang="es-ES" dirty="0"/>
              <a:t>” pueden tener distintas interpretaciones en comunidades </a:t>
            </a:r>
            <a:r>
              <a:rPr lang="es-ES" dirty="0" smtClean="0"/>
              <a:t>rurales. </a:t>
            </a:r>
            <a:endParaRPr lang="es-ES" dirty="0"/>
          </a:p>
          <a:p>
            <a:pPr marL="457200" indent="-457200">
              <a:buFont typeface="+mj-lt"/>
              <a:buAutoNum type="arabicPeriod"/>
            </a:pPr>
            <a:r>
              <a:rPr lang="es-ES" dirty="0" smtClean="0"/>
              <a:t>Existen </a:t>
            </a:r>
            <a:r>
              <a:rPr lang="es-ES" b="1" dirty="0" smtClean="0"/>
              <a:t>eslabonamientos</a:t>
            </a:r>
            <a:r>
              <a:rPr lang="es-ES" dirty="0" smtClean="0"/>
              <a:t> </a:t>
            </a:r>
            <a:r>
              <a:rPr lang="es-ES" dirty="0" smtClean="0"/>
              <a:t>de las cadenas que no están suficientemente rescatados (transformación </a:t>
            </a:r>
            <a:r>
              <a:rPr lang="es-ES" dirty="0"/>
              <a:t>y </a:t>
            </a:r>
            <a:r>
              <a:rPr lang="es-ES" dirty="0" smtClean="0"/>
              <a:t>comercialización</a:t>
            </a:r>
            <a:r>
              <a:rPr lang="es-ES" dirty="0" smtClean="0"/>
              <a:t>) en el diseño RAI.</a:t>
            </a:r>
          </a:p>
          <a:p>
            <a:pPr marL="457200" indent="-457200">
              <a:buFont typeface="+mj-lt"/>
              <a:buAutoNum type="arabicPeriod"/>
            </a:pPr>
            <a:r>
              <a:rPr lang="es-BO" dirty="0" smtClean="0"/>
              <a:t>El enfoque RAI puede contribuir a distintos </a:t>
            </a:r>
            <a:r>
              <a:rPr lang="es-BO" b="1" dirty="0" smtClean="0"/>
              <a:t>fines</a:t>
            </a:r>
            <a:r>
              <a:rPr lang="es-BO" dirty="0" smtClean="0"/>
              <a:t> (tales como seguridad alimentaria, revalorización de conocimientos campesinos o la conformación de una agenda de incidencia política para la agroecología) lo que, de alguna manera, obliga a precisar objetivos comunes para evitar la dispersión.</a:t>
            </a:r>
          </a:p>
          <a:p>
            <a:pPr marL="0" indent="0">
              <a:buNone/>
            </a:pPr>
            <a:endParaRPr lang="en-US" dirty="0"/>
          </a:p>
          <a:p>
            <a:endParaRPr lang="es-BO" dirty="0"/>
          </a:p>
        </p:txBody>
      </p:sp>
    </p:spTree>
    <p:extLst>
      <p:ext uri="{BB962C8B-B14F-4D97-AF65-F5344CB8AC3E}">
        <p14:creationId xmlns:p14="http://schemas.microsoft.com/office/powerpoint/2010/main" val="1308211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BO" dirty="0" smtClean="0"/>
              <a:t>Desafíos para la implementación a futuro …</a:t>
            </a:r>
            <a:endParaRPr lang="es-BO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es-ES" dirty="0"/>
              <a:t>¿Cómo lograr un nivel de </a:t>
            </a:r>
            <a:r>
              <a:rPr lang="es-ES" b="1" dirty="0"/>
              <a:t>participación</a:t>
            </a:r>
            <a:r>
              <a:rPr lang="es-ES" dirty="0"/>
              <a:t> </a:t>
            </a:r>
            <a:r>
              <a:rPr lang="es-ES" dirty="0" smtClean="0"/>
              <a:t>que considere la </a:t>
            </a:r>
            <a:r>
              <a:rPr lang="es-ES" dirty="0"/>
              <a:t>importancia de </a:t>
            </a:r>
            <a:r>
              <a:rPr lang="es-ES" dirty="0" smtClean="0"/>
              <a:t>los agricultores en las investigaciones, sus </a:t>
            </a:r>
            <a:r>
              <a:rPr lang="es-ES" dirty="0"/>
              <a:t>restricciones </a:t>
            </a:r>
            <a:r>
              <a:rPr lang="es-ES" dirty="0" smtClean="0"/>
              <a:t>de tiempo y el contexto social que define su relación con otros agricultores? </a:t>
            </a:r>
            <a:endParaRPr lang="en-US" dirty="0"/>
          </a:p>
          <a:p>
            <a:pPr lvl="0"/>
            <a:r>
              <a:rPr lang="es-ES" dirty="0" smtClean="0"/>
              <a:t>¿Hasta qué punto debe llegar el “</a:t>
            </a:r>
            <a:r>
              <a:rPr lang="es-ES" b="1" dirty="0" smtClean="0"/>
              <a:t>escalamiento</a:t>
            </a:r>
            <a:r>
              <a:rPr lang="es-ES" dirty="0"/>
              <a:t>” </a:t>
            </a:r>
            <a:r>
              <a:rPr lang="es-ES" dirty="0" smtClean="0"/>
              <a:t>para </a:t>
            </a:r>
            <a:r>
              <a:rPr lang="es-ES" dirty="0"/>
              <a:t>lograr los objetivos de fortalecimiento de </a:t>
            </a:r>
            <a:r>
              <a:rPr lang="es-ES" dirty="0" smtClean="0"/>
              <a:t>organizaciones rurales, mejora </a:t>
            </a:r>
            <a:r>
              <a:rPr lang="es-ES" dirty="0"/>
              <a:t>de los sistemas de investigación y </a:t>
            </a:r>
            <a:r>
              <a:rPr lang="es-ES" dirty="0" smtClean="0"/>
              <a:t> generación </a:t>
            </a:r>
            <a:r>
              <a:rPr lang="es-ES" dirty="0"/>
              <a:t>de evidencia originalmente planteados en la iniciativa CRFS?</a:t>
            </a:r>
            <a:endParaRPr lang="en-US" dirty="0"/>
          </a:p>
          <a:p>
            <a:pPr lvl="0"/>
            <a:r>
              <a:rPr lang="es-ES" dirty="0"/>
              <a:t>¿Hasta qué punto el enfoque RAI </a:t>
            </a:r>
            <a:r>
              <a:rPr lang="es-ES" dirty="0" smtClean="0"/>
              <a:t>permite </a:t>
            </a:r>
            <a:r>
              <a:rPr lang="es-ES" dirty="0"/>
              <a:t>alcanzar </a:t>
            </a:r>
            <a:r>
              <a:rPr lang="es-ES" b="1" dirty="0"/>
              <a:t>resultados</a:t>
            </a:r>
            <a:r>
              <a:rPr lang="es-ES" dirty="0"/>
              <a:t> sostenibles en áreas tan diversas que van desde la seguridad </a:t>
            </a:r>
            <a:r>
              <a:rPr lang="es-ES" dirty="0" smtClean="0"/>
              <a:t>alimentaria, la revalorización de conocimientos campesinos o la definición de una agenda política para la agroecología?</a:t>
            </a:r>
          </a:p>
          <a:p>
            <a:r>
              <a:rPr lang="es-BO" dirty="0"/>
              <a:t>¿De qué manera la RAI </a:t>
            </a:r>
            <a:r>
              <a:rPr lang="es-BO" dirty="0"/>
              <a:t>contribuye a </a:t>
            </a:r>
            <a:r>
              <a:rPr lang="es-BO" b="1" dirty="0"/>
              <a:t>vitalidad rural</a:t>
            </a:r>
            <a:r>
              <a:rPr lang="es-BO" dirty="0"/>
              <a:t>?</a:t>
            </a:r>
            <a:endParaRPr lang="es-BO" dirty="0"/>
          </a:p>
        </p:txBody>
      </p:sp>
    </p:spTree>
    <p:extLst>
      <p:ext uri="{BB962C8B-B14F-4D97-AF65-F5344CB8AC3E}">
        <p14:creationId xmlns:p14="http://schemas.microsoft.com/office/powerpoint/2010/main" val="2105648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BO" dirty="0" smtClean="0"/>
              <a:t>… y preguntas para el trabajo al interior de Vitalidad Rural</a:t>
            </a:r>
            <a:endParaRPr lang="es-BO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/>
              <a:t>¿Cuáles son las condiciones que permiten que la investigación de los agricultores o la experimentación campesina  tengan un impacto territorial y de escalamiento?</a:t>
            </a:r>
          </a:p>
          <a:p>
            <a:r>
              <a:rPr lang="es-ES" smtClean="0"/>
              <a:t>¿Cómo </a:t>
            </a:r>
            <a:r>
              <a:rPr lang="es-ES" dirty="0"/>
              <a:t>consolidar una red de investigadores y agricultores en agroecología a partir de los proyectos involucrados en la </a:t>
            </a:r>
            <a:r>
              <a:rPr lang="es-ES" dirty="0" smtClean="0"/>
              <a:t>CRFS?</a:t>
            </a:r>
            <a:endParaRPr lang="es-BO" dirty="0"/>
          </a:p>
        </p:txBody>
      </p:sp>
    </p:spTree>
    <p:extLst>
      <p:ext uri="{BB962C8B-B14F-4D97-AF65-F5344CB8AC3E}">
        <p14:creationId xmlns:p14="http://schemas.microsoft.com/office/powerpoint/2010/main" val="3053306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Retrospección">
  <a:themeElements>
    <a:clrScheme name="Retrospección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ción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ción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5215</TotalTime>
  <Words>1549</Words>
  <Application>Microsoft Office PowerPoint</Application>
  <PresentationFormat>Panorámica</PresentationFormat>
  <Paragraphs>199</Paragraphs>
  <Slides>16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16</vt:i4>
      </vt:variant>
    </vt:vector>
  </HeadingPairs>
  <TitlesOfParts>
    <vt:vector size="20" baseType="lpstr">
      <vt:lpstr>Arial</vt:lpstr>
      <vt:lpstr>Calibri</vt:lpstr>
      <vt:lpstr>Calibri Light</vt:lpstr>
      <vt:lpstr>Retrospección</vt:lpstr>
      <vt:lpstr>Balance general de la experiencia de Redes de Agricultores Investigadores (RAI) en la región andina</vt:lpstr>
      <vt:lpstr>Temas</vt:lpstr>
      <vt:lpstr>Contexto de los sistemas alimentarios</vt:lpstr>
      <vt:lpstr>El enfoque RAI: teoría</vt:lpstr>
      <vt:lpstr>El enfoque RAI: práctica</vt:lpstr>
      <vt:lpstr>Metodología: antes, durante y después de la RAI</vt:lpstr>
      <vt:lpstr>Balance: ¿qué queríamos conseguir? … productos, alcances, impactos</vt:lpstr>
      <vt:lpstr>Balance: ¿Qué productos conseguimos?</vt:lpstr>
      <vt:lpstr>Balance: ¿Qué alcances conseguimos?</vt:lpstr>
      <vt:lpstr>Balance: falta evidencia sobre impactos</vt:lpstr>
      <vt:lpstr>Balance: retos y dificultades</vt:lpstr>
      <vt:lpstr>Balance: Factores de éxito</vt:lpstr>
      <vt:lpstr>Factores limitantes</vt:lpstr>
      <vt:lpstr>Aprendizajes</vt:lpstr>
      <vt:lpstr>Desafíos para la implementación a futuro …</vt:lpstr>
      <vt:lpstr>… y preguntas para el trabajo al interior de Vitalidad Rural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Balance general de la experiencia de Redes de Agricultores Investigadores (RAI) en la región andina</dc:title>
  <dc:creator>Miguel Vera</dc:creator>
  <cp:lastModifiedBy>Miguel Vera</cp:lastModifiedBy>
  <cp:revision>96</cp:revision>
  <cp:lastPrinted>2024-05-24T17:08:33Z</cp:lastPrinted>
  <dcterms:created xsi:type="dcterms:W3CDTF">2024-05-08T17:22:50Z</dcterms:created>
  <dcterms:modified xsi:type="dcterms:W3CDTF">2024-06-03T08:03:01Z</dcterms:modified>
</cp:coreProperties>
</file>