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1" r:id="rId7"/>
    <p:sldId id="265" r:id="rId8"/>
    <p:sldId id="266" r:id="rId9"/>
    <p:sldId id="269" r:id="rId1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b="1"/>
              <a:t>RESULTADOS DEL % DEL ALUMNADO QUE FORTALECIÓ CONOCIMIENTOS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2.8258936003522962E-2"/>
          <c:y val="0.25807999422454037"/>
          <c:w val="0.94348212799295406"/>
          <c:h val="0.655458909864385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TABLAS!$B$29</c:f>
              <c:strCache>
                <c:ptCount val="1"/>
                <c:pt idx="0">
                  <c:v>Mantuvo su conocimiento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TABLAS!$C$28:$F$28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TABLAS!$C$29:$F$29</c:f>
              <c:numCache>
                <c:formatCode>0%</c:formatCode>
                <c:ptCount val="4"/>
                <c:pt idx="0">
                  <c:v>0.20833333333333334</c:v>
                </c:pt>
                <c:pt idx="1">
                  <c:v>0.20833333333333334</c:v>
                </c:pt>
                <c:pt idx="2">
                  <c:v>0.375</c:v>
                </c:pt>
                <c:pt idx="3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3-4803-A0A7-B58A74707F05}"/>
            </c:ext>
          </c:extLst>
        </c:ser>
        <c:ser>
          <c:idx val="1"/>
          <c:order val="1"/>
          <c:tx>
            <c:strRef>
              <c:f>TABLAS!$B$30</c:f>
              <c:strCache>
                <c:ptCount val="1"/>
                <c:pt idx="0">
                  <c:v>Fortaleció Conocimientos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TABLAS!$C$28:$F$28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TABLAS!$C$30:$F$30</c:f>
              <c:numCache>
                <c:formatCode>0%</c:formatCode>
                <c:ptCount val="4"/>
                <c:pt idx="0">
                  <c:v>0.79166666666666663</c:v>
                </c:pt>
                <c:pt idx="1">
                  <c:v>0.70833333333333337</c:v>
                </c:pt>
                <c:pt idx="2">
                  <c:v>0.54166666666666663</c:v>
                </c:pt>
                <c:pt idx="3">
                  <c:v>0.91666666666666663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3-4803-A0A7-B58A74707F05}"/>
            </c:ext>
          </c:extLst>
        </c:ser>
        <c:ser>
          <c:idx val="2"/>
          <c:order val="2"/>
          <c:tx>
            <c:strRef>
              <c:f>TABLAS!$B$31</c:f>
              <c:strCache>
                <c:ptCount val="1"/>
                <c:pt idx="0">
                  <c:v>No fortaleció conocimiento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TABLAS!$C$28:$F$28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TABLAS!$C$31:$F$31</c:f>
              <c:numCache>
                <c:formatCode>0%</c:formatCode>
                <c:ptCount val="4"/>
                <c:pt idx="0">
                  <c:v>0</c:v>
                </c:pt>
                <c:pt idx="1">
                  <c:v>8.3333333333333329E-2</c:v>
                </c:pt>
                <c:pt idx="2">
                  <c:v>8.3333333333333329E-2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3-4803-A0A7-B58A74707F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45414376"/>
        <c:axId val="545411496"/>
      </c:barChart>
      <c:catAx>
        <c:axId val="54541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545411496"/>
        <c:crosses val="autoZero"/>
        <c:auto val="1"/>
        <c:lblAlgn val="ctr"/>
        <c:lblOffset val="100"/>
        <c:noMultiLvlLbl val="0"/>
      </c:catAx>
      <c:valAx>
        <c:axId val="5454114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4541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b="1"/>
              <a:t>RESULTADOS DEL % DEL ALUMNADO QUE FORTALECIÓ CONOCIMIENTOS</a:t>
            </a:r>
          </a:p>
        </c:rich>
      </c:tx>
      <c:layout>
        <c:manualLayout>
          <c:xMode val="edge"/>
          <c:yMode val="edge"/>
          <c:x val="0.17983371550628202"/>
          <c:y val="1.7233948544586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4.1859037606632454E-2"/>
          <c:y val="0.21109904282378383"/>
          <c:w val="0.94582948074435802"/>
          <c:h val="0.68136708907481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'Cuadros Ind 1'!$AC$30</c:f>
              <c:strCache>
                <c:ptCount val="1"/>
              </c:strCache>
            </c:strRef>
          </c:tx>
          <c:spPr>
            <a:solidFill>
              <a:schemeClr val="accent6">
                <a:tint val="100000"/>
                <a:shade val="100000"/>
                <a:satMod val="10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1'!$AD$29:$AG$29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'Cuadros Ind 1'!$AD$30:$AG$30</c:f>
            </c:numRef>
          </c:val>
          <c:extLst>
            <c:ext xmlns:c16="http://schemas.microsoft.com/office/drawing/2014/chart" uri="{C3380CC4-5D6E-409C-BE32-E72D297353CC}">
              <c16:uniqueId val="{00000000-1C44-43B1-AE06-206C3685ED4E}"/>
            </c:ext>
          </c:extLst>
        </c:ser>
        <c:ser>
          <c:idx val="1"/>
          <c:order val="1"/>
          <c:tx>
            <c:strRef>
              <c:f>'Cuadros Ind 1'!$AC$31</c:f>
              <c:strCache>
                <c:ptCount val="1"/>
                <c:pt idx="0">
                  <c:v>Mantuvo su conocimiento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1'!$AD$29:$AG$29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'Cuadros Ind 1'!$AD$31:$AG$31</c:f>
              <c:numCache>
                <c:formatCode>0%</c:formatCode>
                <c:ptCount val="4"/>
                <c:pt idx="0">
                  <c:v>0.125</c:v>
                </c:pt>
                <c:pt idx="1">
                  <c:v>0.20833333333333334</c:v>
                </c:pt>
                <c:pt idx="2">
                  <c:v>0.16666666666666666</c:v>
                </c:pt>
                <c:pt idx="3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4-43B1-AE06-206C3685ED4E}"/>
            </c:ext>
          </c:extLst>
        </c:ser>
        <c:ser>
          <c:idx val="2"/>
          <c:order val="2"/>
          <c:tx>
            <c:strRef>
              <c:f>'Cuadros Ind 1'!$AC$32</c:f>
              <c:strCache>
                <c:ptCount val="1"/>
                <c:pt idx="0">
                  <c:v>Fortaleció Conocimientos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1'!$AD$29:$AG$29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'Cuadros Ind 1'!$AD$32:$AG$32</c:f>
              <c:numCache>
                <c:formatCode>0%</c:formatCode>
                <c:ptCount val="4"/>
                <c:pt idx="0">
                  <c:v>0.70833333333333337</c:v>
                </c:pt>
                <c:pt idx="1">
                  <c:v>0.54166666666666663</c:v>
                </c:pt>
                <c:pt idx="2">
                  <c:v>0.625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44-43B1-AE06-206C3685ED4E}"/>
            </c:ext>
          </c:extLst>
        </c:ser>
        <c:ser>
          <c:idx val="3"/>
          <c:order val="3"/>
          <c:tx>
            <c:strRef>
              <c:f>'Cuadros Ind 1'!$AC$33</c:f>
              <c:strCache>
                <c:ptCount val="1"/>
                <c:pt idx="0">
                  <c:v>No fortaleció conocimiento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1'!$AD$29:$AG$29</c:f>
              <c:strCache>
                <c:ptCount val="4"/>
                <c:pt idx="0">
                  <c:v>Modulo I</c:v>
                </c:pt>
                <c:pt idx="1">
                  <c:v>Modulo II</c:v>
                </c:pt>
                <c:pt idx="2">
                  <c:v>Modulo III</c:v>
                </c:pt>
                <c:pt idx="3">
                  <c:v>Programa en general</c:v>
                </c:pt>
              </c:strCache>
            </c:strRef>
          </c:cat>
          <c:val>
            <c:numRef>
              <c:f>'Cuadros Ind 1'!$AD$33:$AG$33</c:f>
              <c:numCache>
                <c:formatCode>0%</c:formatCode>
                <c:ptCount val="4"/>
                <c:pt idx="0">
                  <c:v>0.16666666666666666</c:v>
                </c:pt>
                <c:pt idx="1">
                  <c:v>0.25</c:v>
                </c:pt>
                <c:pt idx="2">
                  <c:v>0.20833333333333334</c:v>
                </c:pt>
                <c:pt idx="3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44-43B1-AE06-206C3685ED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12167807"/>
        <c:axId val="1619168223"/>
      </c:barChart>
      <c:catAx>
        <c:axId val="161216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1619168223"/>
        <c:crosses val="autoZero"/>
        <c:auto val="1"/>
        <c:lblAlgn val="ctr"/>
        <c:lblOffset val="100"/>
        <c:noMultiLvlLbl val="0"/>
      </c:catAx>
      <c:valAx>
        <c:axId val="161916822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12167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9999919086781044E-2"/>
          <c:y val="0.14363059319923144"/>
          <c:w val="0.89999995954339052"/>
          <c:h val="6.48590640749350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sz="1000"/>
              <a:t> ¿QUÉ TANTO CREES QUE HAS APRENDIDO EN LA SESIÓN?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Aprendizaje!$C$21</c:f>
              <c:strCache>
                <c:ptCount val="1"/>
                <c:pt idx="0">
                  <c:v>Nada (no entendí el tema)</c:v>
                </c:pt>
              </c:strCache>
            </c:strRef>
          </c:tx>
          <c:spPr>
            <a:solidFill>
              <a:schemeClr val="accent6">
                <a:tint val="100000"/>
                <a:shade val="100000"/>
                <a:satMod val="100000"/>
              </a:schemeClr>
            </a:solidFill>
            <a:ln>
              <a:noFill/>
            </a:ln>
            <a:effectLst/>
          </c:spPr>
          <c:invertIfNegative val="0"/>
          <c:cat>
            <c:strRef>
              <c:f>Aprendizaje!$B$22:$B$35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Aprendizaje!$C$22:$C$35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1-4F56-B448-9772950ED4BD}"/>
            </c:ext>
          </c:extLst>
        </c:ser>
        <c:ser>
          <c:idx val="1"/>
          <c:order val="1"/>
          <c:tx>
            <c:strRef>
              <c:f>Aprendizaje!$D$21</c:f>
              <c:strCache>
                <c:ptCount val="1"/>
                <c:pt idx="0">
                  <c:v>Nada (ya conocía todo)</c:v>
                </c:pt>
              </c:strCache>
            </c:strRef>
          </c:tx>
          <c:spPr>
            <a:solidFill>
              <a:schemeClr val="accent5">
                <a:tint val="100000"/>
                <a:shade val="100000"/>
                <a:satMod val="100000"/>
              </a:schemeClr>
            </a:solidFill>
            <a:ln>
              <a:noFill/>
            </a:ln>
            <a:effectLst/>
          </c:spPr>
          <c:invertIfNegative val="0"/>
          <c:cat>
            <c:strRef>
              <c:f>Aprendizaje!$B$22:$B$35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Aprendizaje!$D$22:$D$35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1-4F56-B448-9772950ED4BD}"/>
            </c:ext>
          </c:extLst>
        </c:ser>
        <c:ser>
          <c:idx val="2"/>
          <c:order val="2"/>
          <c:tx>
            <c:strRef>
              <c:f>Aprendizaje!$E$21</c:f>
              <c:strCache>
                <c:ptCount val="1"/>
                <c:pt idx="0">
                  <c:v>Poco (complementó lo que ya conocía)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41-4F56-B448-9772950ED4B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41-4F56-B448-9772950ED4B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41-4F56-B448-9772950ED4B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41-4F56-B448-9772950ED4B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41-4F56-B448-9772950ED4B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41-4F56-B448-9772950ED4B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41-4F56-B448-9772950ED4B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41-4F56-B448-9772950ED4B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41-4F56-B448-9772950ED4B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41-4F56-B448-9772950ED4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Aprendizaje!$B$22:$B$35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Aprendizaje!$E$22:$E$35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6.8965517241379309E-2</c:v>
                </c:pt>
                <c:pt idx="3">
                  <c:v>3.5714285714285712E-2</c:v>
                </c:pt>
                <c:pt idx="4">
                  <c:v>4.5454545454545456E-2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1.1548796031554651E-2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641-4F56-B448-9772950ED4BD}"/>
            </c:ext>
          </c:extLst>
        </c:ser>
        <c:ser>
          <c:idx val="3"/>
          <c:order val="3"/>
          <c:tx>
            <c:strRef>
              <c:f>Aprendizaje!$F$21</c:f>
              <c:strCache>
                <c:ptCount val="1"/>
                <c:pt idx="0">
                  <c:v>Lo suficiente (es lo que esperaba)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839550532436141E-3"/>
                  <c:y val="-1.76389063878039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41-4F56-B448-9772950ED4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Aprendizaje!$B$22:$B$35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Aprendizaje!$F$22:$F$35</c:f>
              <c:numCache>
                <c:formatCode>0%</c:formatCode>
                <c:ptCount val="14"/>
                <c:pt idx="0">
                  <c:v>0.4642857142857143</c:v>
                </c:pt>
                <c:pt idx="1">
                  <c:v>0.5</c:v>
                </c:pt>
                <c:pt idx="2">
                  <c:v>0.51724137931034486</c:v>
                </c:pt>
                <c:pt idx="3">
                  <c:v>0.5357142857142857</c:v>
                </c:pt>
                <c:pt idx="4">
                  <c:v>0.31818181818181818</c:v>
                </c:pt>
                <c:pt idx="5">
                  <c:v>0.31818181818181818</c:v>
                </c:pt>
                <c:pt idx="6">
                  <c:v>0.27272727272727271</c:v>
                </c:pt>
                <c:pt idx="7">
                  <c:v>0.38095238095238093</c:v>
                </c:pt>
                <c:pt idx="8">
                  <c:v>0.22727272727272727</c:v>
                </c:pt>
                <c:pt idx="9">
                  <c:v>0.5</c:v>
                </c:pt>
                <c:pt idx="10">
                  <c:v>0.33333333333333331</c:v>
                </c:pt>
                <c:pt idx="11">
                  <c:v>0.46666666666666667</c:v>
                </c:pt>
                <c:pt idx="12">
                  <c:v>0.21428571428571427</c:v>
                </c:pt>
                <c:pt idx="13">
                  <c:v>0.38837254699323664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641-4F56-B448-9772950ED4BD}"/>
            </c:ext>
          </c:extLst>
        </c:ser>
        <c:ser>
          <c:idx val="4"/>
          <c:order val="4"/>
          <c:tx>
            <c:strRef>
              <c:f>Aprendizaje!$G$21</c:f>
              <c:strCache>
                <c:ptCount val="1"/>
                <c:pt idx="0">
                  <c:v>Bastante ( más de lo que esperaba)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Aprendizaje!$B$22:$B$35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Aprendizaje!$G$22:$G$35</c:f>
              <c:numCache>
                <c:formatCode>0%</c:formatCode>
                <c:ptCount val="14"/>
                <c:pt idx="0">
                  <c:v>0.5357142857142857</c:v>
                </c:pt>
                <c:pt idx="1">
                  <c:v>0.5</c:v>
                </c:pt>
                <c:pt idx="2">
                  <c:v>0.41379310344827586</c:v>
                </c:pt>
                <c:pt idx="3">
                  <c:v>0.42857142857142855</c:v>
                </c:pt>
                <c:pt idx="4">
                  <c:v>0.63636363636363635</c:v>
                </c:pt>
                <c:pt idx="5">
                  <c:v>0.68181818181818177</c:v>
                </c:pt>
                <c:pt idx="6">
                  <c:v>0.72727272727272729</c:v>
                </c:pt>
                <c:pt idx="7">
                  <c:v>0.61904761904761907</c:v>
                </c:pt>
                <c:pt idx="8">
                  <c:v>0.77272727272727271</c:v>
                </c:pt>
                <c:pt idx="9">
                  <c:v>0.5</c:v>
                </c:pt>
                <c:pt idx="10">
                  <c:v>0.66666666666666663</c:v>
                </c:pt>
                <c:pt idx="11">
                  <c:v>0.53333333333333333</c:v>
                </c:pt>
                <c:pt idx="12">
                  <c:v>0.7857142857142857</c:v>
                </c:pt>
                <c:pt idx="13">
                  <c:v>0.60007865697520868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641-4F56-B448-9772950ED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716895"/>
        <c:axId val="29580975"/>
      </c:barChart>
      <c:catAx>
        <c:axId val="255716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29580975"/>
        <c:crosses val="autoZero"/>
        <c:auto val="1"/>
        <c:lblAlgn val="ctr"/>
        <c:lblOffset val="100"/>
        <c:noMultiLvlLbl val="0"/>
      </c:catAx>
      <c:valAx>
        <c:axId val="29580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255716895"/>
        <c:crosses val="autoZero"/>
        <c:crossBetween val="between"/>
        <c:minorUnit val="0.5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6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2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sz="1000" dirty="0"/>
              <a:t>¿QUÉ TANTO CREES QUE HAZ APRENDIDO EN LA SESIÓN?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2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'2C. Encuesta Alumno'!$I$363</c:f>
              <c:strCache>
                <c:ptCount val="1"/>
                <c:pt idx="0">
                  <c:v>Nada (no entendí el tema)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84-4758-A73B-2FBDA3DA75C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84-4758-A73B-2FBDA3DA75C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84-4758-A73B-2FBDA3DA75C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84-4758-A73B-2FBDA3DA75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84-4758-A73B-2FBDA3DA75CD}"/>
                </c:ext>
              </c:extLst>
            </c:dLbl>
            <c:dLbl>
              <c:idx val="5"/>
              <c:layout>
                <c:manualLayout>
                  <c:x val="-3.9197752662180705E-3"/>
                  <c:y val="1.0079375078745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84-4758-A73B-2FBDA3DA75C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584-4758-A73B-2FBDA3DA75C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84-4758-A73B-2FBDA3DA75C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584-4758-A73B-2FBDA3DA75C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584-4758-A73B-2FBDA3DA75C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584-4758-A73B-2FBDA3DA75C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584-4758-A73B-2FBDA3DA7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'2C. Encuesta Alumno'!$H$364:$H$377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'2C. Encuesta Alumno'!$I$364:$I$377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3.8461538461538464E-2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5.5555555555555552E-2</c:v>
                </c:pt>
                <c:pt idx="11">
                  <c:v>0</c:v>
                </c:pt>
                <c:pt idx="12">
                  <c:v>0</c:v>
                </c:pt>
                <c:pt idx="13">
                  <c:v>6.993006993006993E-3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584-4758-A73B-2FBDA3DA75CD}"/>
            </c:ext>
          </c:extLst>
        </c:ser>
        <c:ser>
          <c:idx val="1"/>
          <c:order val="1"/>
          <c:tx>
            <c:strRef>
              <c:f>'2C. Encuesta Alumno'!$J$363</c:f>
              <c:strCache>
                <c:ptCount val="1"/>
                <c:pt idx="0">
                  <c:v>Poco (complementó lo que ya conocía)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584-4758-A73B-2FBDA3DA75C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584-4758-A73B-2FBDA3DA75C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584-4758-A73B-2FBDA3DA75C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584-4758-A73B-2FBDA3DA75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584-4758-A73B-2FBDA3DA75C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584-4758-A73B-2FBDA3DA75C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584-4758-A73B-2FBDA3DA75C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584-4758-A73B-2FBDA3DA75C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584-4758-A73B-2FBDA3DA75C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584-4758-A73B-2FBDA3DA75C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584-4758-A73B-2FBDA3DA7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'2C. Encuesta Alumno'!$H$364:$H$377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'2C. Encuesta Alumno'!$J$364:$J$377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7.6923076923076927E-2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5.5555555555555552E-2</c:v>
                </c:pt>
                <c:pt idx="12">
                  <c:v>0</c:v>
                </c:pt>
                <c:pt idx="13">
                  <c:v>1.048951048951049E-2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584-4758-A73B-2FBDA3DA75CD}"/>
            </c:ext>
          </c:extLst>
        </c:ser>
        <c:ser>
          <c:idx val="2"/>
          <c:order val="2"/>
          <c:tx>
            <c:strRef>
              <c:f>'2C. Encuesta Alumno'!$K$363</c:f>
              <c:strCache>
                <c:ptCount val="1"/>
                <c:pt idx="0">
                  <c:v>Lo suficiente (es lo que esperaba)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'2C. Encuesta Alumno'!$H$364:$H$377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'2C. Encuesta Alumno'!$K$364:$K$377</c:f>
              <c:numCache>
                <c:formatCode>0%</c:formatCode>
                <c:ptCount val="14"/>
                <c:pt idx="0">
                  <c:v>0.36363636363636365</c:v>
                </c:pt>
                <c:pt idx="1">
                  <c:v>0.47826086956521741</c:v>
                </c:pt>
                <c:pt idx="2">
                  <c:v>0.45833333333333331</c:v>
                </c:pt>
                <c:pt idx="3">
                  <c:v>0.45833333333333331</c:v>
                </c:pt>
                <c:pt idx="4">
                  <c:v>0.42857142857142855</c:v>
                </c:pt>
                <c:pt idx="5">
                  <c:v>0.42307692307692307</c:v>
                </c:pt>
                <c:pt idx="6">
                  <c:v>0.44</c:v>
                </c:pt>
                <c:pt idx="7">
                  <c:v>0.35294117647058826</c:v>
                </c:pt>
                <c:pt idx="8">
                  <c:v>0.42105263157894735</c:v>
                </c:pt>
                <c:pt idx="9">
                  <c:v>0.4</c:v>
                </c:pt>
                <c:pt idx="10">
                  <c:v>0.3888888888888889</c:v>
                </c:pt>
                <c:pt idx="11">
                  <c:v>0.33333333333333331</c:v>
                </c:pt>
                <c:pt idx="12">
                  <c:v>0.13636363636363635</c:v>
                </c:pt>
                <c:pt idx="13">
                  <c:v>0.3951048951048951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4584-4758-A73B-2FBDA3DA75CD}"/>
            </c:ext>
          </c:extLst>
        </c:ser>
        <c:ser>
          <c:idx val="3"/>
          <c:order val="3"/>
          <c:tx>
            <c:strRef>
              <c:f>'2C. Encuesta Alumno'!$L$363</c:f>
              <c:strCache>
                <c:ptCount val="1"/>
                <c:pt idx="0">
                  <c:v>Bastante ( más de lo que esperaba)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'2C. Encuesta Alumno'!$H$364:$H$377</c:f>
              <c:strCache>
                <c:ptCount val="14"/>
                <c:pt idx="0">
                  <c:v>Sesión 1. Idea de negocio y necesidades del cliente</c:v>
                </c:pt>
                <c:pt idx="1">
                  <c:v>Sesión 2. Elaboración de Lienzo Canva</c:v>
                </c:pt>
                <c:pt idx="2">
                  <c:v>Sesión 3. Formalización de negocios</c:v>
                </c:pt>
                <c:pt idx="3">
                  <c:v>Sesión 4. Costos del negocio</c:v>
                </c:pt>
                <c:pt idx="4">
                  <c:v>Sesión 5. Tributación</c:v>
                </c:pt>
                <c:pt idx="5">
                  <c:v>Sesión 6. Introducción a la agroecología y Diseño de parcela agroecológica</c:v>
                </c:pt>
                <c:pt idx="6">
                  <c:v>Sesión 7. Manejo y/o conservación de suelos y agua</c:v>
                </c:pt>
                <c:pt idx="7">
                  <c:v>Sesión 8. Manejo agroecológico de cultivos principales</c:v>
                </c:pt>
                <c:pt idx="8">
                  <c:v>Sesión 9. Manejo de plagas y enfermedades de cultivos principales</c:v>
                </c:pt>
                <c:pt idx="9">
                  <c:v>Sesión 10. Post cosecha y empaquetado de productos agroecológicos</c:v>
                </c:pt>
                <c:pt idx="10">
                  <c:v>Sesión 12. Autoconocimiento y autodentificación y Sesión 13. Inteligencia emocional</c:v>
                </c:pt>
                <c:pt idx="11">
                  <c:v>Sesión 14. Habilidades de liderazgo y trabajo en equipo y Sesión 15. Comunicación efectiva y resolución de conflictos</c:v>
                </c:pt>
                <c:pt idx="12">
                  <c:v>Sesión 16. Bosquejando "Mi plan de liderazgo"</c:v>
                </c:pt>
                <c:pt idx="13">
                  <c:v>Total general</c:v>
                </c:pt>
              </c:strCache>
            </c:strRef>
          </c:cat>
          <c:val>
            <c:numRef>
              <c:f>'2C. Encuesta Alumno'!$L$364:$L$377</c:f>
              <c:numCache>
                <c:formatCode>0%</c:formatCode>
                <c:ptCount val="14"/>
                <c:pt idx="0">
                  <c:v>0.63636363636363635</c:v>
                </c:pt>
                <c:pt idx="1">
                  <c:v>0.52173913043478259</c:v>
                </c:pt>
                <c:pt idx="2">
                  <c:v>0.54166666666666663</c:v>
                </c:pt>
                <c:pt idx="3">
                  <c:v>0.54166666666666663</c:v>
                </c:pt>
                <c:pt idx="4">
                  <c:v>0.5714285714285714</c:v>
                </c:pt>
                <c:pt idx="5">
                  <c:v>0.46153846153846156</c:v>
                </c:pt>
                <c:pt idx="6">
                  <c:v>0.56000000000000005</c:v>
                </c:pt>
                <c:pt idx="7">
                  <c:v>0.6470588235294118</c:v>
                </c:pt>
                <c:pt idx="8">
                  <c:v>0.57894736842105265</c:v>
                </c:pt>
                <c:pt idx="9">
                  <c:v>0.6</c:v>
                </c:pt>
                <c:pt idx="10">
                  <c:v>0.55555555555555558</c:v>
                </c:pt>
                <c:pt idx="11">
                  <c:v>0.61111111111111116</c:v>
                </c:pt>
                <c:pt idx="12">
                  <c:v>0.86363636363636365</c:v>
                </c:pt>
                <c:pt idx="13">
                  <c:v>0.58741258741258739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584-4758-A73B-2FBDA3DA7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2662368"/>
        <c:axId val="542656968"/>
      </c:barChart>
      <c:catAx>
        <c:axId val="54266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542656968"/>
        <c:crosses val="autoZero"/>
        <c:auto val="1"/>
        <c:lblAlgn val="ctr"/>
        <c:lblOffset val="100"/>
        <c:noMultiLvlLbl val="0"/>
      </c:catAx>
      <c:valAx>
        <c:axId val="5426569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542662368"/>
        <c:crosses val="autoZero"/>
        <c:crossBetween val="between"/>
        <c:minorUnit val="0.5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6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6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b="1"/>
              <a:t>% DEL ALUMANDO EN FORTALECIMIENTO DE HABILIDADES LIDERAZGO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'Cuadros Ind 3 Ayacucho Prueb'!$AJ$25</c:f>
              <c:strCache>
                <c:ptCount val="1"/>
                <c:pt idx="0">
                  <c:v>No se fortaleció la habilidades de Liderazgo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3 Ayacucho Prueb'!$AI$26:$AI$32</c:f>
              <c:strCache>
                <c:ptCount val="7"/>
                <c:pt idx="0">
                  <c:v>Compromiso</c:v>
                </c:pt>
                <c:pt idx="1">
                  <c:v>Organización</c:v>
                </c:pt>
                <c:pt idx="2">
                  <c:v>Gestión</c:v>
                </c:pt>
                <c:pt idx="3">
                  <c:v>Adaptabilidad</c:v>
                </c:pt>
                <c:pt idx="4">
                  <c:v>Trabajo en Equipo</c:v>
                </c:pt>
                <c:pt idx="5">
                  <c:v>Comunicación asertiva y efectiva</c:v>
                </c:pt>
                <c:pt idx="6">
                  <c:v>Liderazgo</c:v>
                </c:pt>
              </c:strCache>
            </c:strRef>
          </c:cat>
          <c:val>
            <c:numRef>
              <c:f>'Cuadros Ind 3 Ayacucho Prueb'!$AJ$26:$AJ$32</c:f>
              <c:numCache>
                <c:formatCode>0%</c:formatCode>
                <c:ptCount val="7"/>
                <c:pt idx="0">
                  <c:v>0.45833333333333337</c:v>
                </c:pt>
                <c:pt idx="1">
                  <c:v>0.45833333333333337</c:v>
                </c:pt>
                <c:pt idx="2">
                  <c:v>0.33333333333333337</c:v>
                </c:pt>
                <c:pt idx="3">
                  <c:v>0.45833333333333337</c:v>
                </c:pt>
                <c:pt idx="4">
                  <c:v>0.58333333333333337</c:v>
                </c:pt>
                <c:pt idx="5">
                  <c:v>0.5</c:v>
                </c:pt>
                <c:pt idx="6">
                  <c:v>0.66666666666666674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0-455C-9EC8-5759147436AA}"/>
            </c:ext>
          </c:extLst>
        </c:ser>
        <c:ser>
          <c:idx val="1"/>
          <c:order val="1"/>
          <c:tx>
            <c:strRef>
              <c:f>'Cuadros Ind 3 Ayacucho Prueb'!$AK$25</c:f>
              <c:strCache>
                <c:ptCount val="1"/>
                <c:pt idx="0">
                  <c:v>Se fortaleció en habilidades de Liderazgo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3 Ayacucho Prueb'!$AI$26:$AI$32</c:f>
              <c:strCache>
                <c:ptCount val="7"/>
                <c:pt idx="0">
                  <c:v>Compromiso</c:v>
                </c:pt>
                <c:pt idx="1">
                  <c:v>Organización</c:v>
                </c:pt>
                <c:pt idx="2">
                  <c:v>Gestión</c:v>
                </c:pt>
                <c:pt idx="3">
                  <c:v>Adaptabilidad</c:v>
                </c:pt>
                <c:pt idx="4">
                  <c:v>Trabajo en Equipo</c:v>
                </c:pt>
                <c:pt idx="5">
                  <c:v>Comunicación asertiva y efectiva</c:v>
                </c:pt>
                <c:pt idx="6">
                  <c:v>Liderazgo</c:v>
                </c:pt>
              </c:strCache>
            </c:strRef>
          </c:cat>
          <c:val>
            <c:numRef>
              <c:f>'Cuadros Ind 3 Ayacucho Prueb'!$AK$26:$AK$32</c:f>
              <c:numCache>
                <c:formatCode>0%</c:formatCode>
                <c:ptCount val="7"/>
                <c:pt idx="0">
                  <c:v>0.54166666666666674</c:v>
                </c:pt>
                <c:pt idx="1">
                  <c:v>0.54166666666666663</c:v>
                </c:pt>
                <c:pt idx="2">
                  <c:v>0.66666666666666674</c:v>
                </c:pt>
                <c:pt idx="3">
                  <c:v>0.54166666666666663</c:v>
                </c:pt>
                <c:pt idx="4">
                  <c:v>0.41666666666666669</c:v>
                </c:pt>
                <c:pt idx="5">
                  <c:v>0.5</c:v>
                </c:pt>
                <c:pt idx="6">
                  <c:v>0.33333333333333337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50-455C-9EC8-5759147436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72396383"/>
        <c:axId val="110326399"/>
      </c:barChart>
      <c:catAx>
        <c:axId val="2072396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110326399"/>
        <c:crosses val="autoZero"/>
        <c:auto val="1"/>
        <c:lblAlgn val="ctr"/>
        <c:lblOffset val="100"/>
        <c:noMultiLvlLbl val="0"/>
      </c:catAx>
      <c:valAx>
        <c:axId val="11032639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72396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r>
              <a:rPr lang="es-PE" b="1"/>
              <a:t>% DEL ALUMANDO EN FORTALECIMIENTO DE HABILIDADES LIDERAZGO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'Cuadros Ind 3'!$AJ$25</c:f>
              <c:strCache>
                <c:ptCount val="1"/>
                <c:pt idx="0">
                  <c:v>No se fortaleció la habilidades de Liderazgo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3'!$AI$26:$AI$32</c:f>
              <c:strCache>
                <c:ptCount val="7"/>
                <c:pt idx="0">
                  <c:v>Compromiso</c:v>
                </c:pt>
                <c:pt idx="1">
                  <c:v>Organización</c:v>
                </c:pt>
                <c:pt idx="2">
                  <c:v>Gestión</c:v>
                </c:pt>
                <c:pt idx="3">
                  <c:v>Adaptabilidad</c:v>
                </c:pt>
                <c:pt idx="4">
                  <c:v>Trabajo en Equipo</c:v>
                </c:pt>
                <c:pt idx="5">
                  <c:v>Comunicación asertiva y efectiva</c:v>
                </c:pt>
                <c:pt idx="6">
                  <c:v>Liderazgo</c:v>
                </c:pt>
              </c:strCache>
            </c:strRef>
          </c:cat>
          <c:val>
            <c:numRef>
              <c:f>'Cuadros Ind 3'!$AJ$26:$AJ$32</c:f>
              <c:numCache>
                <c:formatCode>0%</c:formatCode>
                <c:ptCount val="7"/>
                <c:pt idx="0">
                  <c:v>0.33333333333333337</c:v>
                </c:pt>
                <c:pt idx="1">
                  <c:v>0.45833333333333331</c:v>
                </c:pt>
                <c:pt idx="2">
                  <c:v>0.625</c:v>
                </c:pt>
                <c:pt idx="3">
                  <c:v>0.5</c:v>
                </c:pt>
                <c:pt idx="4">
                  <c:v>0.5</c:v>
                </c:pt>
                <c:pt idx="5">
                  <c:v>0.54166666666666674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9-4EE3-8356-0CCA1B4A91C3}"/>
            </c:ext>
          </c:extLst>
        </c:ser>
        <c:ser>
          <c:idx val="1"/>
          <c:order val="1"/>
          <c:tx>
            <c:strRef>
              <c:f>'Cuadros Ind 3'!$AK$25</c:f>
              <c:strCache>
                <c:ptCount val="1"/>
                <c:pt idx="0">
                  <c:v>Se fortaleció en habilidades de Liderazgo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rutiger LT Std 55 Roman" panose="020B0602020204020204" pitchFamily="34" charset="0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'Cuadros Ind 3'!$AI$26:$AI$32</c:f>
              <c:strCache>
                <c:ptCount val="7"/>
                <c:pt idx="0">
                  <c:v>Compromiso</c:v>
                </c:pt>
                <c:pt idx="1">
                  <c:v>Organización</c:v>
                </c:pt>
                <c:pt idx="2">
                  <c:v>Gestión</c:v>
                </c:pt>
                <c:pt idx="3">
                  <c:v>Adaptabilidad</c:v>
                </c:pt>
                <c:pt idx="4">
                  <c:v>Trabajo en Equipo</c:v>
                </c:pt>
                <c:pt idx="5">
                  <c:v>Comunicación asertiva y efectiva</c:v>
                </c:pt>
                <c:pt idx="6">
                  <c:v>Liderazgo</c:v>
                </c:pt>
              </c:strCache>
            </c:strRef>
          </c:cat>
          <c:val>
            <c:numRef>
              <c:f>'Cuadros Ind 3'!$AK$26:$AK$32</c:f>
              <c:numCache>
                <c:formatCode>0%</c:formatCode>
                <c:ptCount val="7"/>
                <c:pt idx="0">
                  <c:v>0.66666666666666674</c:v>
                </c:pt>
                <c:pt idx="1">
                  <c:v>0.54166666666666663</c:v>
                </c:pt>
                <c:pt idx="2">
                  <c:v>0.375</c:v>
                </c:pt>
                <c:pt idx="3">
                  <c:v>0.5</c:v>
                </c:pt>
                <c:pt idx="4">
                  <c:v>0.5</c:v>
                </c:pt>
                <c:pt idx="5">
                  <c:v>0.45833333333333331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89-4EE3-8356-0CCA1B4A91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72396383"/>
        <c:axId val="110326399"/>
      </c:barChart>
      <c:catAx>
        <c:axId val="2072396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pPr>
            <a:endParaRPr lang="es-PE"/>
          </a:p>
        </c:txPr>
        <c:crossAx val="110326399"/>
        <c:crosses val="autoZero"/>
        <c:auto val="1"/>
        <c:lblAlgn val="ctr"/>
        <c:lblOffset val="100"/>
        <c:noMultiLvlLbl val="0"/>
      </c:catAx>
      <c:valAx>
        <c:axId val="11032639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72396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Frutiger LT Std 55 Roman" panose="020B0602020204020204" pitchFamily="34" charset="0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Frutiger LT Std 55 Roman" panose="020B0602020204020204" pitchFamily="34" charset="0"/>
        </a:defRPr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9649F-BF8E-4D40-BD3D-EC397DD52D15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7F3BDD1-436B-4890-B774-D949340BD1A9}">
      <dgm:prSet phldrT="[Texto]" custT="1"/>
      <dgm:spPr/>
      <dgm:t>
        <a:bodyPr/>
        <a:lstStyle/>
        <a:p>
          <a:r>
            <a:rPr lang="es-ES" sz="2200" b="1" dirty="0"/>
            <a:t>Objetivo</a:t>
          </a:r>
        </a:p>
      </dgm:t>
    </dgm:pt>
    <dgm:pt modelId="{73100503-E753-47CF-AA90-C92250A8A696}" type="parTrans" cxnId="{220B82B1-DCAF-4EFC-9576-4D6EF03B3E38}">
      <dgm:prSet/>
      <dgm:spPr/>
      <dgm:t>
        <a:bodyPr/>
        <a:lstStyle/>
        <a:p>
          <a:endParaRPr lang="es-ES"/>
        </a:p>
      </dgm:t>
    </dgm:pt>
    <dgm:pt modelId="{DDD6B404-4BBA-4B8C-8FDC-430D73C30240}" type="sibTrans" cxnId="{220B82B1-DCAF-4EFC-9576-4D6EF03B3E38}">
      <dgm:prSet/>
      <dgm:spPr/>
      <dgm:t>
        <a:bodyPr/>
        <a:lstStyle/>
        <a:p>
          <a:endParaRPr lang="es-ES"/>
        </a:p>
      </dgm:t>
    </dgm:pt>
    <dgm:pt modelId="{28DE8B02-EA12-42CB-9A9F-DCC892D99F30}">
      <dgm:prSet phldrT="[Texto]" custT="1"/>
      <dgm:spPr/>
      <dgm:t>
        <a:bodyPr/>
        <a:lstStyle/>
        <a:p>
          <a:r>
            <a:rPr lang="es-ES" sz="2200" dirty="0"/>
            <a:t>Analizar de qué manera los jóvenes rurales de Amazonas y Ayacucho incorporan la agroecología en sus proyectos de vida</a:t>
          </a:r>
        </a:p>
      </dgm:t>
    </dgm:pt>
    <dgm:pt modelId="{CF3449E7-2CBC-4307-9109-F7E60D598B70}" type="parTrans" cxnId="{5AA18402-CDF6-43A0-8C2A-8000D4D57827}">
      <dgm:prSet/>
      <dgm:spPr/>
      <dgm:t>
        <a:bodyPr/>
        <a:lstStyle/>
        <a:p>
          <a:endParaRPr lang="es-ES"/>
        </a:p>
      </dgm:t>
    </dgm:pt>
    <dgm:pt modelId="{797F0E93-6872-46DD-8FC4-691CA38C4040}" type="sibTrans" cxnId="{5AA18402-CDF6-43A0-8C2A-8000D4D57827}">
      <dgm:prSet/>
      <dgm:spPr/>
      <dgm:t>
        <a:bodyPr/>
        <a:lstStyle/>
        <a:p>
          <a:endParaRPr lang="es-ES"/>
        </a:p>
      </dgm:t>
    </dgm:pt>
    <dgm:pt modelId="{5DEC2770-E989-4F5C-BCF7-3B08E59D48D3}">
      <dgm:prSet phldrT="[Texto]" custT="1"/>
      <dgm:spPr/>
      <dgm:t>
        <a:bodyPr/>
        <a:lstStyle/>
        <a:p>
          <a:r>
            <a:rPr lang="es-ES" sz="2200" dirty="0"/>
            <a:t>Aproximación cualitativa a través de la realización de 21 entrevistas semiestructuradas a jóvenes participantes de la Escuela </a:t>
          </a:r>
          <a:r>
            <a:rPr lang="es-ES" sz="2200" dirty="0" err="1"/>
            <a:t>Yachay</a:t>
          </a:r>
          <a:r>
            <a:rPr lang="es-ES" sz="2200" dirty="0"/>
            <a:t> </a:t>
          </a:r>
          <a:r>
            <a:rPr lang="es-ES" sz="2200" dirty="0" err="1"/>
            <a:t>Wasi</a:t>
          </a:r>
          <a:endParaRPr lang="es-ES" sz="2200" dirty="0"/>
        </a:p>
      </dgm:t>
    </dgm:pt>
    <dgm:pt modelId="{3A0783C9-EDA5-4AAE-ACA6-D3EF2C2DC485}" type="parTrans" cxnId="{38DA5405-75F3-4385-BFD8-872E0E5DBFB1}">
      <dgm:prSet/>
      <dgm:spPr/>
      <dgm:t>
        <a:bodyPr/>
        <a:lstStyle/>
        <a:p>
          <a:endParaRPr lang="es-ES"/>
        </a:p>
      </dgm:t>
    </dgm:pt>
    <dgm:pt modelId="{F1336703-4B8C-4AEA-9828-468EB3B59194}" type="sibTrans" cxnId="{38DA5405-75F3-4385-BFD8-872E0E5DBFB1}">
      <dgm:prSet/>
      <dgm:spPr/>
      <dgm:t>
        <a:bodyPr/>
        <a:lstStyle/>
        <a:p>
          <a:endParaRPr lang="es-ES"/>
        </a:p>
      </dgm:t>
    </dgm:pt>
    <dgm:pt modelId="{20A452BB-7C49-44A3-8987-CFED8A55D0F9}">
      <dgm:prSet phldrT="[Texto]"/>
      <dgm:spPr/>
      <dgm:t>
        <a:bodyPr/>
        <a:lstStyle/>
        <a:p>
          <a:r>
            <a:rPr lang="es-ES" b="1" dirty="0"/>
            <a:t>Dimensiones analizadas</a:t>
          </a:r>
        </a:p>
        <a:p>
          <a:r>
            <a:rPr lang="es-ES" dirty="0"/>
            <a:t>1. Perfil sociodemográfico, 2. Trayectoria (formación, laboral y participación política), 3. Representaciones sobre agroecología y 4. Percepción sobre ANPE y </a:t>
          </a:r>
          <a:r>
            <a:rPr lang="es-ES" dirty="0" err="1"/>
            <a:t>Yachay</a:t>
          </a:r>
          <a:r>
            <a:rPr lang="es-ES" dirty="0"/>
            <a:t> </a:t>
          </a:r>
          <a:r>
            <a:rPr lang="es-ES" dirty="0" err="1"/>
            <a:t>Wasi</a:t>
          </a:r>
          <a:endParaRPr lang="es-ES" dirty="0"/>
        </a:p>
      </dgm:t>
    </dgm:pt>
    <dgm:pt modelId="{9462A546-DA5A-4155-B2BC-6C0D456F45EA}" type="parTrans" cxnId="{3790E60E-59C0-4C69-AD49-0442633C894E}">
      <dgm:prSet/>
      <dgm:spPr/>
      <dgm:t>
        <a:bodyPr/>
        <a:lstStyle/>
        <a:p>
          <a:endParaRPr lang="es-ES"/>
        </a:p>
      </dgm:t>
    </dgm:pt>
    <dgm:pt modelId="{AA3D27E3-B32F-443B-887A-83B7716A102E}" type="sibTrans" cxnId="{3790E60E-59C0-4C69-AD49-0442633C894E}">
      <dgm:prSet/>
      <dgm:spPr/>
      <dgm:t>
        <a:bodyPr/>
        <a:lstStyle/>
        <a:p>
          <a:endParaRPr lang="es-ES"/>
        </a:p>
      </dgm:t>
    </dgm:pt>
    <dgm:pt modelId="{5E3C8189-6010-4E0B-99CD-353530104DDA}">
      <dgm:prSet phldrT="[Texto]" custT="1"/>
      <dgm:spPr/>
      <dgm:t>
        <a:bodyPr/>
        <a:lstStyle/>
        <a:p>
          <a:r>
            <a:rPr lang="es-ES" sz="2200" b="1" dirty="0"/>
            <a:t>Metodología</a:t>
          </a:r>
        </a:p>
      </dgm:t>
    </dgm:pt>
    <dgm:pt modelId="{B7A509E7-14D0-4923-95F6-E5B726BDEA2E}" type="sibTrans" cxnId="{1B2FADAA-03B7-4462-A1FA-B057D67E7075}">
      <dgm:prSet/>
      <dgm:spPr/>
      <dgm:t>
        <a:bodyPr/>
        <a:lstStyle/>
        <a:p>
          <a:endParaRPr lang="es-ES"/>
        </a:p>
      </dgm:t>
    </dgm:pt>
    <dgm:pt modelId="{B82F2F6E-0BD3-4E32-B33D-B1DF416EA59F}" type="parTrans" cxnId="{1B2FADAA-03B7-4462-A1FA-B057D67E7075}">
      <dgm:prSet/>
      <dgm:spPr/>
      <dgm:t>
        <a:bodyPr/>
        <a:lstStyle/>
        <a:p>
          <a:endParaRPr lang="es-ES"/>
        </a:p>
      </dgm:t>
    </dgm:pt>
    <dgm:pt modelId="{07EE4926-6E96-4E35-9DFF-F310EFB8E7B4}" type="pres">
      <dgm:prSet presAssocID="{4AB9649F-BF8E-4D40-BD3D-EC397DD52D15}" presName="linear" presStyleCnt="0">
        <dgm:presLayoutVars>
          <dgm:dir/>
          <dgm:resizeHandles val="exact"/>
        </dgm:presLayoutVars>
      </dgm:prSet>
      <dgm:spPr/>
    </dgm:pt>
    <dgm:pt modelId="{5438FF95-8BD0-4D36-8D91-1C9E89AD1FEB}" type="pres">
      <dgm:prSet presAssocID="{47F3BDD1-436B-4890-B774-D949340BD1A9}" presName="comp" presStyleCnt="0"/>
      <dgm:spPr/>
    </dgm:pt>
    <dgm:pt modelId="{8D84EEC9-44E7-4B58-BC4C-6A5B22CD36B9}" type="pres">
      <dgm:prSet presAssocID="{47F3BDD1-436B-4890-B774-D949340BD1A9}" presName="box" presStyleLbl="node1" presStyleIdx="0" presStyleCnt="3" custLinFactNeighborY="-12633"/>
      <dgm:spPr/>
    </dgm:pt>
    <dgm:pt modelId="{B1CCCEAD-0E31-45A9-BB46-BBE91F784872}" type="pres">
      <dgm:prSet presAssocID="{47F3BDD1-436B-4890-B774-D949340BD1A9}" presName="img" presStyleLbl="fgImgPlace1" presStyleIdx="0" presStyleCnt="3" custLinFactNeighborY="-164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4DDEBC8-ECFE-4721-962C-F53E996909C5}" type="pres">
      <dgm:prSet presAssocID="{47F3BDD1-436B-4890-B774-D949340BD1A9}" presName="text" presStyleLbl="node1" presStyleIdx="0" presStyleCnt="3">
        <dgm:presLayoutVars>
          <dgm:bulletEnabled val="1"/>
        </dgm:presLayoutVars>
      </dgm:prSet>
      <dgm:spPr/>
    </dgm:pt>
    <dgm:pt modelId="{203C013B-E995-43DE-8562-9A93244A39E0}" type="pres">
      <dgm:prSet presAssocID="{DDD6B404-4BBA-4B8C-8FDC-430D73C30240}" presName="spacer" presStyleCnt="0"/>
      <dgm:spPr/>
    </dgm:pt>
    <dgm:pt modelId="{8FA7B17C-588B-472B-8FA9-261F65ACFFEF}" type="pres">
      <dgm:prSet presAssocID="{5E3C8189-6010-4E0B-99CD-353530104DDA}" presName="comp" presStyleCnt="0"/>
      <dgm:spPr/>
    </dgm:pt>
    <dgm:pt modelId="{172157F1-69E6-4315-A119-4E55FB56A48D}" type="pres">
      <dgm:prSet presAssocID="{5E3C8189-6010-4E0B-99CD-353530104DDA}" presName="box" presStyleLbl="node1" presStyleIdx="1" presStyleCnt="3"/>
      <dgm:spPr/>
    </dgm:pt>
    <dgm:pt modelId="{243DD6A6-FDFE-424E-B1A5-50B76F9C2DAD}" type="pres">
      <dgm:prSet presAssocID="{5E3C8189-6010-4E0B-99CD-353530104DDA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542332D-4DBF-4DEF-BAA4-EDB7ED0497EA}" type="pres">
      <dgm:prSet presAssocID="{5E3C8189-6010-4E0B-99CD-353530104DDA}" presName="text" presStyleLbl="node1" presStyleIdx="1" presStyleCnt="3">
        <dgm:presLayoutVars>
          <dgm:bulletEnabled val="1"/>
        </dgm:presLayoutVars>
      </dgm:prSet>
      <dgm:spPr/>
    </dgm:pt>
    <dgm:pt modelId="{BE4D12CA-18AE-4529-8820-2989254CE2A1}" type="pres">
      <dgm:prSet presAssocID="{B7A509E7-14D0-4923-95F6-E5B726BDEA2E}" presName="spacer" presStyleCnt="0"/>
      <dgm:spPr/>
    </dgm:pt>
    <dgm:pt modelId="{BDAFBA78-F2AE-4BB0-8AAD-3C7A8D7B38DE}" type="pres">
      <dgm:prSet presAssocID="{20A452BB-7C49-44A3-8987-CFED8A55D0F9}" presName="comp" presStyleCnt="0"/>
      <dgm:spPr/>
    </dgm:pt>
    <dgm:pt modelId="{ECEBE624-A8A9-4C06-BB88-0298D6EBA30A}" type="pres">
      <dgm:prSet presAssocID="{20A452BB-7C49-44A3-8987-CFED8A55D0F9}" presName="box" presStyleLbl="node1" presStyleIdx="2" presStyleCnt="3"/>
      <dgm:spPr/>
    </dgm:pt>
    <dgm:pt modelId="{DBB71C93-A9AF-4594-A283-0A817F5F55D6}" type="pres">
      <dgm:prSet presAssocID="{20A452BB-7C49-44A3-8987-CFED8A55D0F9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843592C-0D88-4FBA-ABD0-E9C2A1C6737C}" type="pres">
      <dgm:prSet presAssocID="{20A452BB-7C49-44A3-8987-CFED8A55D0F9}" presName="text" presStyleLbl="node1" presStyleIdx="2" presStyleCnt="3">
        <dgm:presLayoutVars>
          <dgm:bulletEnabled val="1"/>
        </dgm:presLayoutVars>
      </dgm:prSet>
      <dgm:spPr/>
    </dgm:pt>
  </dgm:ptLst>
  <dgm:cxnLst>
    <dgm:cxn modelId="{5AA18402-CDF6-43A0-8C2A-8000D4D57827}" srcId="{47F3BDD1-436B-4890-B774-D949340BD1A9}" destId="{28DE8B02-EA12-42CB-9A9F-DCC892D99F30}" srcOrd="0" destOrd="0" parTransId="{CF3449E7-2CBC-4307-9109-F7E60D598B70}" sibTransId="{797F0E93-6872-46DD-8FC4-691CA38C4040}"/>
    <dgm:cxn modelId="{38DA5405-75F3-4385-BFD8-872E0E5DBFB1}" srcId="{5E3C8189-6010-4E0B-99CD-353530104DDA}" destId="{5DEC2770-E989-4F5C-BCF7-3B08E59D48D3}" srcOrd="0" destOrd="0" parTransId="{3A0783C9-EDA5-4AAE-ACA6-D3EF2C2DC485}" sibTransId="{F1336703-4B8C-4AEA-9828-468EB3B59194}"/>
    <dgm:cxn modelId="{3790E60E-59C0-4C69-AD49-0442633C894E}" srcId="{4AB9649F-BF8E-4D40-BD3D-EC397DD52D15}" destId="{20A452BB-7C49-44A3-8987-CFED8A55D0F9}" srcOrd="2" destOrd="0" parTransId="{9462A546-DA5A-4155-B2BC-6C0D456F45EA}" sibTransId="{AA3D27E3-B32F-443B-887A-83B7716A102E}"/>
    <dgm:cxn modelId="{047C8022-A5BA-4522-986C-71AC4034FA52}" type="presOf" srcId="{20A452BB-7C49-44A3-8987-CFED8A55D0F9}" destId="{3843592C-0D88-4FBA-ABD0-E9C2A1C6737C}" srcOrd="1" destOrd="0" presId="urn:microsoft.com/office/officeart/2005/8/layout/vList4"/>
    <dgm:cxn modelId="{A090B137-5485-4694-AD16-4A3607BA57D9}" type="presOf" srcId="{5E3C8189-6010-4E0B-99CD-353530104DDA}" destId="{B542332D-4DBF-4DEF-BAA4-EDB7ED0497EA}" srcOrd="1" destOrd="0" presId="urn:microsoft.com/office/officeart/2005/8/layout/vList4"/>
    <dgm:cxn modelId="{F483C972-B3E9-48FC-AA51-254974BA22E6}" type="presOf" srcId="{28DE8B02-EA12-42CB-9A9F-DCC892D99F30}" destId="{8D84EEC9-44E7-4B58-BC4C-6A5B22CD36B9}" srcOrd="0" destOrd="1" presId="urn:microsoft.com/office/officeart/2005/8/layout/vList4"/>
    <dgm:cxn modelId="{59A04555-F021-4664-AB5B-81CB43A6A0AA}" type="presOf" srcId="{28DE8B02-EA12-42CB-9A9F-DCC892D99F30}" destId="{04DDEBC8-ECFE-4721-962C-F53E996909C5}" srcOrd="1" destOrd="1" presId="urn:microsoft.com/office/officeart/2005/8/layout/vList4"/>
    <dgm:cxn modelId="{31CB1C77-7B9F-40B0-B4E9-F8BA7D911E86}" type="presOf" srcId="{47F3BDD1-436B-4890-B774-D949340BD1A9}" destId="{8D84EEC9-44E7-4B58-BC4C-6A5B22CD36B9}" srcOrd="0" destOrd="0" presId="urn:microsoft.com/office/officeart/2005/8/layout/vList4"/>
    <dgm:cxn modelId="{768EE87C-716B-432E-A46B-75314321E33B}" type="presOf" srcId="{20A452BB-7C49-44A3-8987-CFED8A55D0F9}" destId="{ECEBE624-A8A9-4C06-BB88-0298D6EBA30A}" srcOrd="0" destOrd="0" presId="urn:microsoft.com/office/officeart/2005/8/layout/vList4"/>
    <dgm:cxn modelId="{1B2FADAA-03B7-4462-A1FA-B057D67E7075}" srcId="{4AB9649F-BF8E-4D40-BD3D-EC397DD52D15}" destId="{5E3C8189-6010-4E0B-99CD-353530104DDA}" srcOrd="1" destOrd="0" parTransId="{B82F2F6E-0BD3-4E32-B33D-B1DF416EA59F}" sibTransId="{B7A509E7-14D0-4923-95F6-E5B726BDEA2E}"/>
    <dgm:cxn modelId="{3B8ED6B0-70A0-48C3-940B-BE6B771D6F29}" type="presOf" srcId="{5DEC2770-E989-4F5C-BCF7-3B08E59D48D3}" destId="{B542332D-4DBF-4DEF-BAA4-EDB7ED0497EA}" srcOrd="1" destOrd="1" presId="urn:microsoft.com/office/officeart/2005/8/layout/vList4"/>
    <dgm:cxn modelId="{220B82B1-DCAF-4EFC-9576-4D6EF03B3E38}" srcId="{4AB9649F-BF8E-4D40-BD3D-EC397DD52D15}" destId="{47F3BDD1-436B-4890-B774-D949340BD1A9}" srcOrd="0" destOrd="0" parTransId="{73100503-E753-47CF-AA90-C92250A8A696}" sibTransId="{DDD6B404-4BBA-4B8C-8FDC-430D73C30240}"/>
    <dgm:cxn modelId="{6695E6C9-2A6E-479B-A8FC-974026AF8B33}" type="presOf" srcId="{5DEC2770-E989-4F5C-BCF7-3B08E59D48D3}" destId="{172157F1-69E6-4315-A119-4E55FB56A48D}" srcOrd="0" destOrd="1" presId="urn:microsoft.com/office/officeart/2005/8/layout/vList4"/>
    <dgm:cxn modelId="{F4C130D5-C1BB-47AF-B6AB-ABBF2997AFDA}" type="presOf" srcId="{47F3BDD1-436B-4890-B774-D949340BD1A9}" destId="{04DDEBC8-ECFE-4721-962C-F53E996909C5}" srcOrd="1" destOrd="0" presId="urn:microsoft.com/office/officeart/2005/8/layout/vList4"/>
    <dgm:cxn modelId="{8D9E4CDB-D51E-4EA7-BA9E-289E373C7351}" type="presOf" srcId="{5E3C8189-6010-4E0B-99CD-353530104DDA}" destId="{172157F1-69E6-4315-A119-4E55FB56A48D}" srcOrd="0" destOrd="0" presId="urn:microsoft.com/office/officeart/2005/8/layout/vList4"/>
    <dgm:cxn modelId="{CAE8E5F8-CB1C-4404-A221-33FF0382838D}" type="presOf" srcId="{4AB9649F-BF8E-4D40-BD3D-EC397DD52D15}" destId="{07EE4926-6E96-4E35-9DFF-F310EFB8E7B4}" srcOrd="0" destOrd="0" presId="urn:microsoft.com/office/officeart/2005/8/layout/vList4"/>
    <dgm:cxn modelId="{306C1FD6-DC8A-43F1-9640-51C25853FD5F}" type="presParOf" srcId="{07EE4926-6E96-4E35-9DFF-F310EFB8E7B4}" destId="{5438FF95-8BD0-4D36-8D91-1C9E89AD1FEB}" srcOrd="0" destOrd="0" presId="urn:microsoft.com/office/officeart/2005/8/layout/vList4"/>
    <dgm:cxn modelId="{23FA16B8-7B9B-4EB4-A33D-D2DC517AE24A}" type="presParOf" srcId="{5438FF95-8BD0-4D36-8D91-1C9E89AD1FEB}" destId="{8D84EEC9-44E7-4B58-BC4C-6A5B22CD36B9}" srcOrd="0" destOrd="0" presId="urn:microsoft.com/office/officeart/2005/8/layout/vList4"/>
    <dgm:cxn modelId="{BEDD62D4-00D1-4F59-9341-870AC97A7513}" type="presParOf" srcId="{5438FF95-8BD0-4D36-8D91-1C9E89AD1FEB}" destId="{B1CCCEAD-0E31-45A9-BB46-BBE91F784872}" srcOrd="1" destOrd="0" presId="urn:microsoft.com/office/officeart/2005/8/layout/vList4"/>
    <dgm:cxn modelId="{A25CA1A6-E350-4F10-8513-3845BAFE2064}" type="presParOf" srcId="{5438FF95-8BD0-4D36-8D91-1C9E89AD1FEB}" destId="{04DDEBC8-ECFE-4721-962C-F53E996909C5}" srcOrd="2" destOrd="0" presId="urn:microsoft.com/office/officeart/2005/8/layout/vList4"/>
    <dgm:cxn modelId="{75C868C7-2446-48ED-97F6-7D3448F883F9}" type="presParOf" srcId="{07EE4926-6E96-4E35-9DFF-F310EFB8E7B4}" destId="{203C013B-E995-43DE-8562-9A93244A39E0}" srcOrd="1" destOrd="0" presId="urn:microsoft.com/office/officeart/2005/8/layout/vList4"/>
    <dgm:cxn modelId="{1FA1AB4D-0581-45D7-884C-E83A14747B20}" type="presParOf" srcId="{07EE4926-6E96-4E35-9DFF-F310EFB8E7B4}" destId="{8FA7B17C-588B-472B-8FA9-261F65ACFFEF}" srcOrd="2" destOrd="0" presId="urn:microsoft.com/office/officeart/2005/8/layout/vList4"/>
    <dgm:cxn modelId="{9CA2E464-34C5-4F14-BA93-94BF61A9DF96}" type="presParOf" srcId="{8FA7B17C-588B-472B-8FA9-261F65ACFFEF}" destId="{172157F1-69E6-4315-A119-4E55FB56A48D}" srcOrd="0" destOrd="0" presId="urn:microsoft.com/office/officeart/2005/8/layout/vList4"/>
    <dgm:cxn modelId="{94589C81-0829-45A0-8164-5BCDE826A0EB}" type="presParOf" srcId="{8FA7B17C-588B-472B-8FA9-261F65ACFFEF}" destId="{243DD6A6-FDFE-424E-B1A5-50B76F9C2DAD}" srcOrd="1" destOrd="0" presId="urn:microsoft.com/office/officeart/2005/8/layout/vList4"/>
    <dgm:cxn modelId="{A8A61B55-1388-4F5A-AE24-65CD4D7DB2C0}" type="presParOf" srcId="{8FA7B17C-588B-472B-8FA9-261F65ACFFEF}" destId="{B542332D-4DBF-4DEF-BAA4-EDB7ED0497EA}" srcOrd="2" destOrd="0" presId="urn:microsoft.com/office/officeart/2005/8/layout/vList4"/>
    <dgm:cxn modelId="{1CE06D0D-4E9E-4A4B-A91B-6B60F01AFE62}" type="presParOf" srcId="{07EE4926-6E96-4E35-9DFF-F310EFB8E7B4}" destId="{BE4D12CA-18AE-4529-8820-2989254CE2A1}" srcOrd="3" destOrd="0" presId="urn:microsoft.com/office/officeart/2005/8/layout/vList4"/>
    <dgm:cxn modelId="{0AC36FD9-7B22-44EB-B411-BCECFD1778AE}" type="presParOf" srcId="{07EE4926-6E96-4E35-9DFF-F310EFB8E7B4}" destId="{BDAFBA78-F2AE-4BB0-8AAD-3C7A8D7B38DE}" srcOrd="4" destOrd="0" presId="urn:microsoft.com/office/officeart/2005/8/layout/vList4"/>
    <dgm:cxn modelId="{702DA445-5F12-4AB3-B320-77D8460A380A}" type="presParOf" srcId="{BDAFBA78-F2AE-4BB0-8AAD-3C7A8D7B38DE}" destId="{ECEBE624-A8A9-4C06-BB88-0298D6EBA30A}" srcOrd="0" destOrd="0" presId="urn:microsoft.com/office/officeart/2005/8/layout/vList4"/>
    <dgm:cxn modelId="{5A27FEB7-FDDE-4282-89C0-4CFD251B828D}" type="presParOf" srcId="{BDAFBA78-F2AE-4BB0-8AAD-3C7A8D7B38DE}" destId="{DBB71C93-A9AF-4594-A283-0A817F5F55D6}" srcOrd="1" destOrd="0" presId="urn:microsoft.com/office/officeart/2005/8/layout/vList4"/>
    <dgm:cxn modelId="{E1E418B1-81D3-4410-839D-69646140821E}" type="presParOf" srcId="{BDAFBA78-F2AE-4BB0-8AAD-3C7A8D7B38DE}" destId="{3843592C-0D88-4FBA-ABD0-E9C2A1C6737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4EEC9-44E7-4B58-BC4C-6A5B22CD36B9}">
      <dsp:nvSpPr>
        <dsp:cNvPr id="0" name=""/>
        <dsp:cNvSpPr/>
      </dsp:nvSpPr>
      <dsp:spPr>
        <a:xfrm>
          <a:off x="0" y="0"/>
          <a:ext cx="8794378" cy="11856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Objetivo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dirty="0"/>
            <a:t>Analizar de qué manera los jóvenes rurales de Amazonas y Ayacucho incorporan la agroecología en sus proyectos de vida</a:t>
          </a:r>
        </a:p>
      </dsp:txBody>
      <dsp:txXfrm>
        <a:off x="1877439" y="0"/>
        <a:ext cx="6916938" cy="1185637"/>
      </dsp:txXfrm>
    </dsp:sp>
    <dsp:sp modelId="{B1CCCEAD-0E31-45A9-BB46-BBE91F784872}">
      <dsp:nvSpPr>
        <dsp:cNvPr id="0" name=""/>
        <dsp:cNvSpPr/>
      </dsp:nvSpPr>
      <dsp:spPr>
        <a:xfrm>
          <a:off x="118563" y="102922"/>
          <a:ext cx="1758875" cy="9485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157F1-69E6-4315-A119-4E55FB56A48D}">
      <dsp:nvSpPr>
        <dsp:cNvPr id="0" name=""/>
        <dsp:cNvSpPr/>
      </dsp:nvSpPr>
      <dsp:spPr>
        <a:xfrm>
          <a:off x="0" y="1304201"/>
          <a:ext cx="8794378" cy="1185637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Metodología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dirty="0"/>
            <a:t>Aproximación cualitativa a través de la realización de 21 entrevistas semiestructuradas a jóvenes participantes de la Escuela </a:t>
          </a:r>
          <a:r>
            <a:rPr lang="es-ES" sz="2200" kern="1200" dirty="0" err="1"/>
            <a:t>Yachay</a:t>
          </a:r>
          <a:r>
            <a:rPr lang="es-ES" sz="2200" kern="1200" dirty="0"/>
            <a:t> </a:t>
          </a:r>
          <a:r>
            <a:rPr lang="es-ES" sz="2200" kern="1200" dirty="0" err="1"/>
            <a:t>Wasi</a:t>
          </a:r>
          <a:endParaRPr lang="es-ES" sz="2200" kern="1200" dirty="0"/>
        </a:p>
      </dsp:txBody>
      <dsp:txXfrm>
        <a:off x="1877439" y="1304201"/>
        <a:ext cx="6916938" cy="1185637"/>
      </dsp:txXfrm>
    </dsp:sp>
    <dsp:sp modelId="{243DD6A6-FDFE-424E-B1A5-50B76F9C2DAD}">
      <dsp:nvSpPr>
        <dsp:cNvPr id="0" name=""/>
        <dsp:cNvSpPr/>
      </dsp:nvSpPr>
      <dsp:spPr>
        <a:xfrm>
          <a:off x="118563" y="1422765"/>
          <a:ext cx="1758875" cy="9485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BE624-A8A9-4C06-BB88-0298D6EBA30A}">
      <dsp:nvSpPr>
        <dsp:cNvPr id="0" name=""/>
        <dsp:cNvSpPr/>
      </dsp:nvSpPr>
      <dsp:spPr>
        <a:xfrm>
          <a:off x="0" y="2608402"/>
          <a:ext cx="8794378" cy="1185637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Dimensiones analizadas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1. Perfil sociodemográfico, 2. Trayectoria (formación, laboral y participación política), 3. Representaciones sobre agroecología y 4. Percepción sobre ANPE y </a:t>
          </a:r>
          <a:r>
            <a:rPr lang="es-ES" sz="1700" kern="1200" dirty="0" err="1"/>
            <a:t>Yachay</a:t>
          </a:r>
          <a:r>
            <a:rPr lang="es-ES" sz="1700" kern="1200" dirty="0"/>
            <a:t> </a:t>
          </a:r>
          <a:r>
            <a:rPr lang="es-ES" sz="1700" kern="1200" dirty="0" err="1"/>
            <a:t>Wasi</a:t>
          </a:r>
          <a:endParaRPr lang="es-ES" sz="1700" kern="1200" dirty="0"/>
        </a:p>
      </dsp:txBody>
      <dsp:txXfrm>
        <a:off x="1877439" y="2608402"/>
        <a:ext cx="6916938" cy="1185637"/>
      </dsp:txXfrm>
    </dsp:sp>
    <dsp:sp modelId="{DBB71C93-A9AF-4594-A283-0A817F5F55D6}">
      <dsp:nvSpPr>
        <dsp:cNvPr id="0" name=""/>
        <dsp:cNvSpPr/>
      </dsp:nvSpPr>
      <dsp:spPr>
        <a:xfrm>
          <a:off x="118563" y="2726966"/>
          <a:ext cx="1758875" cy="9485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0.92814</cdr:x>
      <cdr:y>0.04284</cdr:y>
    </cdr:from>
    <cdr:to>
      <cdr:x>0.99771</cdr:x>
      <cdr:y>0.99748</cdr:y>
    </cdr:to>
    <cdr:sp macro="" textlink="">
      <cdr:nvSpPr>
        <cdr:cNvPr id="3" name="Rectángulo: esquinas redondeadas 2"/>
        <cdr:cNvSpPr/>
      </cdr:nvSpPr>
      <cdr:spPr>
        <a:xfrm xmlns:a="http://schemas.openxmlformats.org/drawingml/2006/main">
          <a:off x="9021445" y="215900"/>
          <a:ext cx="676275" cy="481139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5050">
            <a:alpha val="14000"/>
          </a:srgbClr>
        </a:solidFill>
        <a:ln xmlns:a="http://schemas.openxmlformats.org/drawingml/2006/main" w="38100">
          <a:solidFill>
            <a:srgbClr val="FF5050"/>
          </a:solidFill>
          <a:prstDash val="sysDash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PE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0.92291</cdr:x>
      <cdr:y>0.03276</cdr:y>
    </cdr:from>
    <cdr:to>
      <cdr:x>0.99249</cdr:x>
      <cdr:y>0.9874</cdr:y>
    </cdr:to>
    <cdr:sp macro="" textlink="">
      <cdr:nvSpPr>
        <cdr:cNvPr id="3" name="Rectángulo: esquinas redondeadas 2"/>
        <cdr:cNvSpPr/>
      </cdr:nvSpPr>
      <cdr:spPr>
        <a:xfrm xmlns:a="http://schemas.openxmlformats.org/drawingml/2006/main">
          <a:off x="8970645" y="165100"/>
          <a:ext cx="676275" cy="481139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5050">
            <a:alpha val="14000"/>
          </a:srgbClr>
        </a:solidFill>
        <a:ln xmlns:a="http://schemas.openxmlformats.org/drawingml/2006/main" w="38100">
          <a:solidFill>
            <a:srgbClr val="FF5050"/>
          </a:solidFill>
          <a:prstDash val="sysDash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PE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D62EB-878E-4A34-B103-8299B8802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CD8D6B-3803-4EB2-8818-5140E0B48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458FA8-9EB7-4681-8195-797985A4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90D3AC-28BF-4BDE-BEB5-0CE103FF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1765A4-44FA-4565-A241-0C165645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F7E7DD-2181-47FD-9549-FAD04456F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9499" y="5088681"/>
            <a:ext cx="1737092" cy="17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2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A35DB-4C6F-4B63-8F95-8BFCB5FDF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70B4E5-42D8-40F8-BF03-B80ABA81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E1C683-DBB3-4AEE-8EB8-48C01608C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B7BAA2-D16E-4073-A47B-D5CBE3F7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5E7A48-9455-4EC8-9530-5CBBA7A3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67438F-7194-46E0-80C5-1FB7DF66C5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9499" y="5088681"/>
            <a:ext cx="1737092" cy="17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9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CD0D2-5608-46F0-AAB9-A35A69D4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E026D0-75D9-4D7B-A1B4-80EEC07CE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7516F0-821C-4829-A3DB-BACA32DD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B6F548-6FE5-496A-BC2A-57F0CFBA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ECACE-0A5E-4A81-9D48-7B75E267B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893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93236-81E8-4BE7-A7FB-D832A402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10D0E1-8057-4562-BFD6-90C151873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803271-A0F6-4985-B0D0-EA6E96190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1485F-D6BF-4A1A-94B5-ACDFAA34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34C605-3F23-4B44-80EA-78D6EE7D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321607-B379-4908-869F-0B599471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4669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C1063-452C-4104-9E52-729F856A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454BEE-9710-4230-A6B0-7FEDBA7D5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4D713D-D638-4B89-A798-6C27642DD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DAFE25-2D30-4EF9-A615-F0F5EDAD6B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1EE294-7F99-4D31-B3C4-8E95B47C0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06AD95-D5B7-4D8A-833D-41B58DAA1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9DF79A-2B97-4E62-BCAD-54FFA38A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F13D7C-9003-40B1-80CE-2720E39BE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566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E722A-8D23-470C-8D3E-F54172B7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4A0664C-79FC-454A-AE51-06D152D2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0532F8-A4D1-470C-A6D1-ECD34A88C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948E57-094F-400B-A9E7-2812CD537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690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C00937-9976-4B66-A139-F020BCE9C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35408E-E263-4695-86D2-3FA4D8B2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DFC682-461C-4FC1-B095-5B608151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7863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67BF6-108D-45C7-8A76-3E9C9704A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C8D57B-7DBD-4C94-93AD-DC908549A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D26392-68BB-4F36-8373-E7529EE22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5C0F0F-D2EB-4C35-81EC-DD68FEA6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E7953C-A845-4BC0-8EF4-CBBB441B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384F8C-14CF-41FD-8490-7FED2DFC8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746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A19E1-2D5C-4C47-B291-D12CA264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8531AC-F70D-4ECE-A2E4-21DF261AA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CA2930-3DB7-4E26-BA76-C28A00CF0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F9595A-69F5-43A3-AEBC-7D7F1BD2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3137EC-90E1-4FC1-A6B6-8025EE3E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402564-E739-47DD-B212-23EB82A1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7823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2BF7A-B5AF-4E3D-8FE3-CCBC25996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56E449-4E8A-4E35-8787-DCB7D214D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BAA619-44F9-40C8-91CD-C04A9F86D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7E0496-B7CE-4F08-BF91-C81B18730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CA1BA6-9DC5-42EB-BEEE-8421A594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887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322D2E-1795-4251-8D0E-15694C323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8C801C-F4F6-4FC3-9211-8E66FBBEE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F8783A-E993-444A-A33F-2030B7D4E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C4054-5561-43A1-9AC8-D218A6B9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88ABE6-85C4-4246-8201-784C0256F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11991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1E5976A-225D-4352-A24F-AE505DF17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B741D0-78A6-4C69-8BDB-DD19CF74A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55074-DF0C-4256-A16A-6061BBD5D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D5B11-969F-4EE2-ACEB-43D82BC4A551}" type="datetimeFigureOut">
              <a:rPr lang="es-PE" smtClean="0"/>
              <a:t>22/10/2025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44334E-0B57-4AE1-9315-6E469C6BA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CCA689-9A8E-42E9-A0DE-479965D8B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0ED20-E179-45B7-B381-E41ACD514A7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2888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.png"/><Relationship Id="rId7" Type="http://schemas.openxmlformats.org/officeDocument/2006/relationships/diagramData" Target="../diagrams/data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diagramDrawing" Target="../diagrams/drawing1.xml"/><Relationship Id="rId5" Type="http://schemas.openxmlformats.org/officeDocument/2006/relationships/image" Target="../media/image6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4.png"/><Relationship Id="rId7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858B4CA-0D0A-4638-9FD9-16EB414FE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7C26A8B-CB34-4462-A786-0DEDFFC8B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416" y="1768848"/>
            <a:ext cx="9144000" cy="2387600"/>
          </a:xfrm>
        </p:spPr>
        <p:txBody>
          <a:bodyPr>
            <a:normAutofit/>
          </a:bodyPr>
          <a:lstStyle/>
          <a:p>
            <a:r>
              <a:rPr lang="es-MX" b="1" dirty="0"/>
              <a:t>JOVENES AGROECOLÓGICOS EN ACCION POR EL PERÚ</a:t>
            </a:r>
            <a:endParaRPr lang="es-PE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B3302A-2240-42E6-AE7E-F459CB0F1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8847" y="4439637"/>
            <a:ext cx="9144000" cy="1655762"/>
          </a:xfrm>
        </p:spPr>
        <p:txBody>
          <a:bodyPr>
            <a:noAutofit/>
          </a:bodyPr>
          <a:lstStyle/>
          <a:p>
            <a:r>
              <a:rPr lang="es-MX" sz="4500" dirty="0"/>
              <a:t>“Los jóvenes frente a la agroecología y la asociatividad”</a:t>
            </a:r>
            <a:endParaRPr lang="es-PE" sz="4500" dirty="0"/>
          </a:p>
        </p:txBody>
      </p:sp>
    </p:spTree>
    <p:extLst>
      <p:ext uri="{BB962C8B-B14F-4D97-AF65-F5344CB8AC3E}">
        <p14:creationId xmlns:p14="http://schemas.microsoft.com/office/powerpoint/2010/main" val="2815447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9DCCE-7212-40CC-8050-3B7A88CA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Marco general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40470D-F2A9-4BA4-88C1-51353BF5A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Video de presentación – 2 minutos</a:t>
            </a:r>
            <a:endParaRPr lang="es-PE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807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9DCCE-7212-40CC-8050-3B7A88CA9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812" y="176616"/>
            <a:ext cx="8942294" cy="1325563"/>
          </a:xfrm>
        </p:spPr>
        <p:txBody>
          <a:bodyPr>
            <a:noAutofit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¿Quiénes son los jóvenes con los que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 hemos trabajado? –</a:t>
            </a:r>
            <a:r>
              <a:rPr lang="es-MX" sz="15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s-PE" sz="15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003C0F06-FBF8-45EC-9BFE-DC6428CEA6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9815327"/>
              </p:ext>
            </p:extLst>
          </p:nvPr>
        </p:nvGraphicFramePr>
        <p:xfrm>
          <a:off x="1390680" y="1798564"/>
          <a:ext cx="8794378" cy="379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D8D21BA0-D24C-455E-A70F-4BB3582F8957}"/>
              </a:ext>
            </a:extLst>
          </p:cNvPr>
          <p:cNvSpPr txBox="1"/>
          <p:nvPr/>
        </p:nvSpPr>
        <p:spPr>
          <a:xfrm>
            <a:off x="1109382" y="1412949"/>
            <a:ext cx="612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6">
                    <a:lumMod val="50000"/>
                  </a:schemeClr>
                </a:solidFill>
              </a:rPr>
              <a:t>Presenta: María Fernanda Barrios - PUCP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94694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sp>
        <p:nvSpPr>
          <p:cNvPr id="12" name="Título 1">
            <a:extLst>
              <a:ext uri="{FF2B5EF4-FFF2-40B4-BE49-F238E27FC236}">
                <a16:creationId xmlns:a16="http://schemas.microsoft.com/office/drawing/2014/main" id="{A74D5751-7280-4505-8AA0-1482E786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812" y="331826"/>
            <a:ext cx="8942294" cy="1325563"/>
          </a:xfrm>
        </p:spPr>
        <p:txBody>
          <a:bodyPr>
            <a:noAutofit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¿Quiénes son los jóvenes con los que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 hemos trabajado?</a:t>
            </a:r>
            <a:endParaRPr lang="es-PE" sz="45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Marcador de contenido 9">
            <a:extLst>
              <a:ext uri="{FF2B5EF4-FFF2-40B4-BE49-F238E27FC236}">
                <a16:creationId xmlns:a16="http://schemas.microsoft.com/office/drawing/2014/main" id="{8EE4D807-E30A-4B53-9E9E-4E184A137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139" t="18604" r="13607" b="6700"/>
          <a:stretch/>
        </p:blipFill>
        <p:spPr>
          <a:xfrm>
            <a:off x="1873623" y="1649709"/>
            <a:ext cx="7333130" cy="392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7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sp>
        <p:nvSpPr>
          <p:cNvPr id="12" name="Título 1">
            <a:extLst>
              <a:ext uri="{FF2B5EF4-FFF2-40B4-BE49-F238E27FC236}">
                <a16:creationId xmlns:a16="http://schemas.microsoft.com/office/drawing/2014/main" id="{9B88CEEA-2C5A-4D71-A586-E6430C1A8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812" y="331826"/>
            <a:ext cx="8942294" cy="1325563"/>
          </a:xfrm>
        </p:spPr>
        <p:txBody>
          <a:bodyPr>
            <a:noAutofit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¿Quiénes son los jóvenes con los que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 hemos trabajado?</a:t>
            </a:r>
            <a:endParaRPr lang="es-PE" sz="45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Marcador de contenido 9">
            <a:extLst>
              <a:ext uri="{FF2B5EF4-FFF2-40B4-BE49-F238E27FC236}">
                <a16:creationId xmlns:a16="http://schemas.microsoft.com/office/drawing/2014/main" id="{FA972149-E03D-4531-90E6-0454FAA71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568" t="14018" r="12963" b="28287"/>
          <a:stretch/>
        </p:blipFill>
        <p:spPr>
          <a:xfrm>
            <a:off x="1458759" y="1657389"/>
            <a:ext cx="8125111" cy="354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45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9DCCE-7212-40CC-8050-3B7A88CA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¿Cuánto saben/han aprendido los 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jóvenes? </a:t>
            </a:r>
            <a:endParaRPr lang="es-PE" sz="45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A1058C-7806-4EB3-BE29-063757487EB8}"/>
              </a:ext>
            </a:extLst>
          </p:cNvPr>
          <p:cNvSpPr txBox="1"/>
          <p:nvPr/>
        </p:nvSpPr>
        <p:spPr>
          <a:xfrm>
            <a:off x="819023" y="1598842"/>
            <a:ext cx="612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1800" b="1" dirty="0">
                <a:solidFill>
                  <a:schemeClr val="accent6">
                    <a:lumMod val="50000"/>
                  </a:schemeClr>
                </a:solidFill>
              </a:rPr>
              <a:t>Presenta: Liliana Quispe </a:t>
            </a:r>
            <a:r>
              <a:rPr lang="es-MX" sz="1800" b="1" dirty="0" err="1">
                <a:solidFill>
                  <a:schemeClr val="accent6">
                    <a:lumMod val="50000"/>
                  </a:schemeClr>
                </a:solidFill>
              </a:rPr>
              <a:t>Ccoyllo</a:t>
            </a:r>
            <a:r>
              <a:rPr lang="es-MX" sz="1800" b="1" dirty="0">
                <a:solidFill>
                  <a:schemeClr val="accent6">
                    <a:lumMod val="50000"/>
                  </a:schemeClr>
                </a:solidFill>
              </a:rPr>
              <a:t> - YPARD</a:t>
            </a:r>
            <a:endParaRPr lang="es-PE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2" name="Marcador de contenido 14">
            <a:extLst>
              <a:ext uri="{FF2B5EF4-FFF2-40B4-BE49-F238E27FC236}">
                <a16:creationId xmlns:a16="http://schemas.microsoft.com/office/drawing/2014/main" id="{9B55CCED-3090-4C0D-BA2F-1B14D141A8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9230660"/>
              </p:ext>
            </p:extLst>
          </p:nvPr>
        </p:nvGraphicFramePr>
        <p:xfrm>
          <a:off x="5455490" y="1968174"/>
          <a:ext cx="4943568" cy="3207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Marcador de contenido 13">
            <a:extLst>
              <a:ext uri="{FF2B5EF4-FFF2-40B4-BE49-F238E27FC236}">
                <a16:creationId xmlns:a16="http://schemas.microsoft.com/office/drawing/2014/main" id="{926141ED-A1A6-46D1-826E-A74DF82DE4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788745"/>
              </p:ext>
            </p:extLst>
          </p:nvPr>
        </p:nvGraphicFramePr>
        <p:xfrm>
          <a:off x="500277" y="1968175"/>
          <a:ext cx="4943568" cy="3304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80C47E6E-BC0B-49D9-ACE1-53EFECE8B379}"/>
              </a:ext>
            </a:extLst>
          </p:cNvPr>
          <p:cNvSpPr txBox="1"/>
          <p:nvPr/>
        </p:nvSpPr>
        <p:spPr>
          <a:xfrm>
            <a:off x="1745830" y="5464408"/>
            <a:ext cx="3193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1" dirty="0">
                <a:latin typeface="+mj-lt"/>
              </a:rPr>
              <a:t>Escuela Yachay Wasi</a:t>
            </a:r>
          </a:p>
          <a:p>
            <a:r>
              <a:rPr lang="es-PE" sz="1400" dirty="0">
                <a:latin typeface="+mj-lt"/>
              </a:rPr>
              <a:t>Módulo I: Negocios Rurales</a:t>
            </a:r>
          </a:p>
          <a:p>
            <a:r>
              <a:rPr lang="es-PE" sz="1400" dirty="0">
                <a:latin typeface="+mj-lt"/>
              </a:rPr>
              <a:t>Módulo II: Agroecología</a:t>
            </a:r>
          </a:p>
          <a:p>
            <a:r>
              <a:rPr lang="es-PE" sz="1400" dirty="0">
                <a:latin typeface="+mj-lt"/>
              </a:rPr>
              <a:t>Módulo III: Liderazgo Juvenil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6469B93-11BC-4F98-B9C2-CD34B1EC7A21}"/>
              </a:ext>
            </a:extLst>
          </p:cNvPr>
          <p:cNvSpPr txBox="1"/>
          <p:nvPr/>
        </p:nvSpPr>
        <p:spPr>
          <a:xfrm>
            <a:off x="7527299" y="5473210"/>
            <a:ext cx="3193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1" dirty="0">
                <a:latin typeface="+mj-lt"/>
              </a:rPr>
              <a:t>Escuela Yachay Wasi</a:t>
            </a:r>
          </a:p>
          <a:p>
            <a:r>
              <a:rPr lang="es-PE" sz="1400" dirty="0">
                <a:latin typeface="+mj-lt"/>
              </a:rPr>
              <a:t>Módulo I: Negocios Rurales</a:t>
            </a:r>
          </a:p>
          <a:p>
            <a:r>
              <a:rPr lang="es-PE" sz="1400" dirty="0">
                <a:latin typeface="+mj-lt"/>
              </a:rPr>
              <a:t>Módulo II: Agroecología</a:t>
            </a:r>
          </a:p>
          <a:p>
            <a:r>
              <a:rPr lang="es-PE" sz="1400" dirty="0">
                <a:latin typeface="+mj-lt"/>
              </a:rPr>
              <a:t>Módulo III: Liderazgo Juvenil</a:t>
            </a:r>
          </a:p>
        </p:txBody>
      </p:sp>
    </p:spTree>
    <p:extLst>
      <p:ext uri="{BB962C8B-B14F-4D97-AF65-F5344CB8AC3E}">
        <p14:creationId xmlns:p14="http://schemas.microsoft.com/office/powerpoint/2010/main" val="444888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graphicFrame>
        <p:nvGraphicFramePr>
          <p:cNvPr id="10" name="Marcador de contenido 19">
            <a:extLst>
              <a:ext uri="{FF2B5EF4-FFF2-40B4-BE49-F238E27FC236}">
                <a16:creationId xmlns:a16="http://schemas.microsoft.com/office/drawing/2014/main" id="{5A3F428A-C290-4E73-8B9B-33E16093A6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166600"/>
              </p:ext>
            </p:extLst>
          </p:nvPr>
        </p:nvGraphicFramePr>
        <p:xfrm>
          <a:off x="12038" y="1367848"/>
          <a:ext cx="5157787" cy="4082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Marcador de contenido 20">
            <a:extLst>
              <a:ext uri="{FF2B5EF4-FFF2-40B4-BE49-F238E27FC236}">
                <a16:creationId xmlns:a16="http://schemas.microsoft.com/office/drawing/2014/main" id="{CCFBD73C-D6B3-45C4-84D2-2F23CD6524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208906"/>
              </p:ext>
            </p:extLst>
          </p:nvPr>
        </p:nvGraphicFramePr>
        <p:xfrm>
          <a:off x="5317588" y="1506607"/>
          <a:ext cx="5057383" cy="391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B5A71126-54CE-4ED7-A813-4EF55609EE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481" y="5555933"/>
            <a:ext cx="2512335" cy="1196976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02744238-EF8C-40B1-89F0-71925D18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61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¿Cuánto saben/han aprendido los 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jóvenes? </a:t>
            </a:r>
            <a:endParaRPr lang="es-PE" sz="45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4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  <p:graphicFrame>
        <p:nvGraphicFramePr>
          <p:cNvPr id="10" name="Marcador de contenido 14">
            <a:extLst>
              <a:ext uri="{FF2B5EF4-FFF2-40B4-BE49-F238E27FC236}">
                <a16:creationId xmlns:a16="http://schemas.microsoft.com/office/drawing/2014/main" id="{278DB688-21FA-402F-B96D-9E3A54BDCF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062186"/>
              </p:ext>
            </p:extLst>
          </p:nvPr>
        </p:nvGraphicFramePr>
        <p:xfrm>
          <a:off x="5355382" y="2115842"/>
          <a:ext cx="4821052" cy="3779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Marcador de contenido 13">
            <a:extLst>
              <a:ext uri="{FF2B5EF4-FFF2-40B4-BE49-F238E27FC236}">
                <a16:creationId xmlns:a16="http://schemas.microsoft.com/office/drawing/2014/main" id="{179925DE-8405-41D0-9B94-3C4A1D8ABE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654681"/>
              </p:ext>
            </p:extLst>
          </p:nvPr>
        </p:nvGraphicFramePr>
        <p:xfrm>
          <a:off x="459530" y="2083836"/>
          <a:ext cx="4821052" cy="3811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8A9BD3A6-7CB1-44DD-89A8-2FB90DBE02FA}"/>
              </a:ext>
            </a:extLst>
          </p:cNvPr>
          <p:cNvSpPr txBox="1">
            <a:spLocks/>
          </p:cNvSpPr>
          <p:nvPr/>
        </p:nvSpPr>
        <p:spPr>
          <a:xfrm>
            <a:off x="2269607" y="1657389"/>
            <a:ext cx="5157787" cy="4445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/>
              <a:t>Amazonas</a:t>
            </a:r>
            <a:endParaRPr lang="es-PE" dirty="0"/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DD0076EE-C029-4B99-A959-D1B406FC67D3}"/>
              </a:ext>
            </a:extLst>
          </p:cNvPr>
          <p:cNvSpPr txBox="1">
            <a:spLocks/>
          </p:cNvSpPr>
          <p:nvPr/>
        </p:nvSpPr>
        <p:spPr>
          <a:xfrm>
            <a:off x="7181932" y="1643455"/>
            <a:ext cx="5183188" cy="444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/>
              <a:t>Ayacucho</a:t>
            </a:r>
            <a:endParaRPr lang="es-PE" dirty="0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A9DA164-1D5C-4366-A10E-4DEBB11E8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¿Cuánto saben/han aprendido los </a:t>
            </a:r>
            <a:b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MX" sz="4500" b="1" dirty="0">
                <a:solidFill>
                  <a:schemeClr val="accent6">
                    <a:lumMod val="50000"/>
                  </a:schemeClr>
                </a:solidFill>
              </a:rPr>
              <a:t>jóvenes? </a:t>
            </a:r>
            <a:endParaRPr lang="es-PE" sz="45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40470D-F2A9-4BA4-88C1-51353BF5A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88" y="97369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6000" dirty="0"/>
              <a:t>A nombre de nuestra alianza. </a:t>
            </a:r>
          </a:p>
          <a:p>
            <a:pPr marL="0" indent="0">
              <a:buNone/>
            </a:pPr>
            <a:endParaRPr lang="es-MX" sz="6000" dirty="0"/>
          </a:p>
          <a:p>
            <a:pPr marL="0" indent="0">
              <a:buNone/>
            </a:pPr>
            <a:r>
              <a:rPr lang="es-MX" sz="6000" dirty="0"/>
              <a:t>Muchas gracias por su atención¡¡¡</a:t>
            </a:r>
            <a:endParaRPr lang="es-PE" sz="600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1EEAB7B-A8A4-4C9B-9735-EA01F7973AC0}"/>
              </a:ext>
            </a:extLst>
          </p:cNvPr>
          <p:cNvGrpSpPr/>
          <p:nvPr/>
        </p:nvGrpSpPr>
        <p:grpSpPr>
          <a:xfrm>
            <a:off x="179287" y="176616"/>
            <a:ext cx="12078648" cy="6555577"/>
            <a:chOff x="63676" y="456243"/>
            <a:chExt cx="12078648" cy="65555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900AAEC-C800-444D-B688-E1C2DCDE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2258" y="6013406"/>
              <a:ext cx="998414" cy="99841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E490E5-22E5-4CC1-A293-395EA52CD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600" b="26599"/>
            <a:stretch/>
          </p:blipFill>
          <p:spPr>
            <a:xfrm>
              <a:off x="9905342" y="3369370"/>
              <a:ext cx="2236982" cy="104693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2C31A40-61F8-4DBB-8826-B5877149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3168" y="2525287"/>
              <a:ext cx="1801330" cy="77928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C2934F-A0DA-407C-8948-7F8650F28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447" y="456243"/>
              <a:ext cx="1480773" cy="1480773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AAFE37-E747-468A-BCAB-08D4A100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76" y="5604662"/>
              <a:ext cx="1279472" cy="1407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50431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287</Words>
  <Application>Microsoft Office PowerPoint</Application>
  <PresentationFormat>Panorámica</PresentationFormat>
  <Paragraphs>39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Frutiger LT Std 55 Roman</vt:lpstr>
      <vt:lpstr>Tema de Office</vt:lpstr>
      <vt:lpstr>JOVENES AGROECOLÓGICOS EN ACCION POR EL PERÚ</vt:lpstr>
      <vt:lpstr>Marco general</vt:lpstr>
      <vt:lpstr>¿Quiénes son los jóvenes con los que  hemos trabajado? – </vt:lpstr>
      <vt:lpstr>¿Quiénes son los jóvenes con los que  hemos trabajado?</vt:lpstr>
      <vt:lpstr>¿Quiénes son los jóvenes con los que  hemos trabajado?</vt:lpstr>
      <vt:lpstr>¿Cuánto saben/han aprendido los  jóvenes? </vt:lpstr>
      <vt:lpstr>¿Cuánto saben/han aprendido los  jóvenes? </vt:lpstr>
      <vt:lpstr>¿Cuánto saben/han aprendido los  jóvenes?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JOVENES AGROECOLÓGICOS EN ACCION POR EL PERÚ</dc:title>
  <dc:creator>usuario</dc:creator>
  <cp:lastModifiedBy>usuario</cp:lastModifiedBy>
  <cp:revision>7</cp:revision>
  <dcterms:created xsi:type="dcterms:W3CDTF">2025-10-07T16:23:42Z</dcterms:created>
  <dcterms:modified xsi:type="dcterms:W3CDTF">2025-10-22T19:20:38Z</dcterms:modified>
</cp:coreProperties>
</file>