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hGxklZ3aQfcgZvLxlXB/KAxae3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381F36E-1EEA-45DD-950D-2437E56D7A91}">
  <a:tblStyle styleId="{5381F36E-1EEA-45DD-950D-2437E56D7A9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DC4F664C-7C68-4BE2-869E-0DB8585C170D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9c524e1742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9c524e1742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39c524e1742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9c524e1742_0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9c524e1742_0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9c524e1742_0_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9c524e1742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9c524e1742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9c524e1742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9c524e1742_0_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9c524e1742_0_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9c524e1742_0_6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9c524e1742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9c524e1742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9c524e1742_0_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9c524e1742_0_1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9c524e1742_0_1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9c524e1742_0_1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9c524e1742_0_2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9c524e1742_0_2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9c524e1742_0_2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9c524e1742_0_2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9c524e1742_0_2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9c524e1742_0_2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9c524e1742_0_2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9c524e1742_0_2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9c524e1742_0_2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9c524e1742_0_2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9c524e1742_0_2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9c524e1742_0_2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9c524e1742_0_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9c524e1742_0_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39c524e1742_0_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9c524e1742_0_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9c524e1742_0_1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9c524e1742_0_1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9c524e1742_0_1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9c524e1742_0_1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39c524e1742_0_1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c6510c2c8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9c6510c2c8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39c6510c2c8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9c6510c2c8_0_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9c6510c2c8_0_1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9c6510c2c8_0_1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9c6510c2c8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9c6510c2c8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9c6510c2c8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9c6510c2c8_0_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9c6510c2c8_0_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39c6510c2c8_0_7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9c6510c2c8_0_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9c6510c2c8_0_1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39c6510c2c8_0_1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9c6510c2c8_0_1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9c6510c2c8_0_1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9c6510c2c8_0_1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9c6510c2c8_0_1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9c6510c2c8_0_1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39c6510c2c8_0_1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9c6510c2c8_0_1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9c6510c2c8_0_1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39c6510c2c8_0_1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9c6510c2c8_0_1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9c6510c2c8_0_1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39c6510c2c8_0_1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9c6510c2c8_0_2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9c6510c2c8_0_2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39c6510c2c8_0_2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9c6510c2c8_0_2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9c6510c2c8_0_2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g39c6510c2c8_0_2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9c6510c2c8_0_2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9c6510c2c8_0_2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39c6510c2c8_0_2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9c6510c2c8_0_20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9c6510c2c8_0_20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g39c6510c2c8_0_20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9c6510c2c8_0_1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9c6510c2c8_0_1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39c6510c2c8_0_1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9c6510c2c8_0_1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9c6510c2c8_0_1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39c6510c2c8_0_1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5" name="Google Shape;5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>
    <mc:Choice Requires="p14">
      <p:transition spd="slow" p14:dur="26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11" Type="http://schemas.openxmlformats.org/officeDocument/2006/relationships/image" Target="../media/image1.gif"/><Relationship Id="rId10" Type="http://schemas.openxmlformats.org/officeDocument/2006/relationships/image" Target="../media/image8.jpg"/><Relationship Id="rId13" Type="http://schemas.openxmlformats.org/officeDocument/2006/relationships/image" Target="../media/image12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9" Type="http://schemas.openxmlformats.org/officeDocument/2006/relationships/image" Target="../media/image9.png"/><Relationship Id="rId15" Type="http://schemas.openxmlformats.org/officeDocument/2006/relationships/image" Target="../media/image32.png"/><Relationship Id="rId14" Type="http://schemas.openxmlformats.org/officeDocument/2006/relationships/image" Target="../media/image16.png"/><Relationship Id="rId17" Type="http://schemas.openxmlformats.org/officeDocument/2006/relationships/image" Target="../media/image14.png"/><Relationship Id="rId16" Type="http://schemas.openxmlformats.org/officeDocument/2006/relationships/image" Target="../media/image13.png"/><Relationship Id="rId5" Type="http://schemas.openxmlformats.org/officeDocument/2006/relationships/image" Target="../media/image3.png"/><Relationship Id="rId19" Type="http://schemas.openxmlformats.org/officeDocument/2006/relationships/image" Target="../media/image10.png"/><Relationship Id="rId6" Type="http://schemas.openxmlformats.org/officeDocument/2006/relationships/image" Target="../media/image7.png"/><Relationship Id="rId18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2.png"/><Relationship Id="rId5" Type="http://schemas.openxmlformats.org/officeDocument/2006/relationships/image" Target="../media/image3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7.png"/><Relationship Id="rId5" Type="http://schemas.openxmlformats.org/officeDocument/2006/relationships/image" Target="../media/image23.png"/><Relationship Id="rId6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21.png"/><Relationship Id="rId5" Type="http://schemas.openxmlformats.org/officeDocument/2006/relationships/image" Target="../media/image20.png"/><Relationship Id="rId6" Type="http://schemas.openxmlformats.org/officeDocument/2006/relationships/image" Target="../media/image24.png"/><Relationship Id="rId7" Type="http://schemas.openxmlformats.org/officeDocument/2006/relationships/image" Target="../media/image26.png"/><Relationship Id="rId8" Type="http://schemas.openxmlformats.org/officeDocument/2006/relationships/image" Target="../media/image5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9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9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69.jpg"/><Relationship Id="rId10" Type="http://schemas.openxmlformats.org/officeDocument/2006/relationships/image" Target="../media/image59.jpg"/><Relationship Id="rId13" Type="http://schemas.openxmlformats.org/officeDocument/2006/relationships/image" Target="../media/image45.jpg"/><Relationship Id="rId1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71.jpg"/><Relationship Id="rId9" Type="http://schemas.openxmlformats.org/officeDocument/2006/relationships/image" Target="../media/image41.jpg"/><Relationship Id="rId5" Type="http://schemas.openxmlformats.org/officeDocument/2006/relationships/image" Target="../media/image38.jpg"/><Relationship Id="rId6" Type="http://schemas.openxmlformats.org/officeDocument/2006/relationships/image" Target="../media/image40.jpg"/><Relationship Id="rId7" Type="http://schemas.openxmlformats.org/officeDocument/2006/relationships/image" Target="../media/image42.jpg"/><Relationship Id="rId8" Type="http://schemas.openxmlformats.org/officeDocument/2006/relationships/image" Target="../media/image43.jp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84.jpg"/><Relationship Id="rId10" Type="http://schemas.openxmlformats.org/officeDocument/2006/relationships/image" Target="../media/image6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46.png"/><Relationship Id="rId9" Type="http://schemas.openxmlformats.org/officeDocument/2006/relationships/image" Target="../media/image49.jpg"/><Relationship Id="rId5" Type="http://schemas.openxmlformats.org/officeDocument/2006/relationships/image" Target="../media/image48.png"/><Relationship Id="rId6" Type="http://schemas.openxmlformats.org/officeDocument/2006/relationships/image" Target="../media/image47.jpg"/><Relationship Id="rId7" Type="http://schemas.openxmlformats.org/officeDocument/2006/relationships/image" Target="../media/image51.png"/><Relationship Id="rId8" Type="http://schemas.openxmlformats.org/officeDocument/2006/relationships/image" Target="../media/image5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s/_rels/slide23.xml.rels><?xml version="1.0" encoding="UTF-8" standalone="yes"?><Relationships xmlns="http://schemas.openxmlformats.org/package/2006/relationships"><Relationship Id="rId11" Type="http://schemas.openxmlformats.org/officeDocument/2006/relationships/image" Target="../media/image64.jpg"/><Relationship Id="rId10" Type="http://schemas.openxmlformats.org/officeDocument/2006/relationships/image" Target="../media/image8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Relationship Id="rId4" Type="http://schemas.openxmlformats.org/officeDocument/2006/relationships/image" Target="../media/image68.jpg"/><Relationship Id="rId9" Type="http://schemas.openxmlformats.org/officeDocument/2006/relationships/image" Target="../media/image63.jpg"/><Relationship Id="rId5" Type="http://schemas.openxmlformats.org/officeDocument/2006/relationships/image" Target="../media/image50.jpg"/><Relationship Id="rId6" Type="http://schemas.openxmlformats.org/officeDocument/2006/relationships/image" Target="../media/image60.jpg"/><Relationship Id="rId7" Type="http://schemas.openxmlformats.org/officeDocument/2006/relationships/image" Target="../media/image88.jpg"/><Relationship Id="rId8" Type="http://schemas.openxmlformats.org/officeDocument/2006/relationships/image" Target="../media/image6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65.jpg"/><Relationship Id="rId9" Type="http://schemas.openxmlformats.org/officeDocument/2006/relationships/image" Target="../media/image86.jpg"/><Relationship Id="rId5" Type="http://schemas.openxmlformats.org/officeDocument/2006/relationships/image" Target="../media/image79.jpg"/><Relationship Id="rId6" Type="http://schemas.openxmlformats.org/officeDocument/2006/relationships/image" Target="../media/image66.jpg"/><Relationship Id="rId7" Type="http://schemas.openxmlformats.org/officeDocument/2006/relationships/image" Target="../media/image78.jpg"/><Relationship Id="rId8" Type="http://schemas.openxmlformats.org/officeDocument/2006/relationships/image" Target="../media/image8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Relationship Id="rId4" Type="http://schemas.openxmlformats.org/officeDocument/2006/relationships/image" Target="../media/image70.jpg"/><Relationship Id="rId9" Type="http://schemas.openxmlformats.org/officeDocument/2006/relationships/image" Target="../media/image76.jpg"/><Relationship Id="rId5" Type="http://schemas.openxmlformats.org/officeDocument/2006/relationships/image" Target="../media/image73.jpg"/><Relationship Id="rId6" Type="http://schemas.openxmlformats.org/officeDocument/2006/relationships/image" Target="../media/image74.jpg"/><Relationship Id="rId7" Type="http://schemas.openxmlformats.org/officeDocument/2006/relationships/image" Target="../media/image75.jpg"/><Relationship Id="rId8" Type="http://schemas.openxmlformats.org/officeDocument/2006/relationships/image" Target="../media/image8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1.png"/></Relationships>
</file>

<file path=ppt/slides/_rels/slide28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jpg"/><Relationship Id="rId10" Type="http://schemas.openxmlformats.org/officeDocument/2006/relationships/image" Target="../media/image9.png"/><Relationship Id="rId13" Type="http://schemas.openxmlformats.org/officeDocument/2006/relationships/image" Target="../media/image2.png"/><Relationship Id="rId1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4.png"/><Relationship Id="rId15" Type="http://schemas.openxmlformats.org/officeDocument/2006/relationships/image" Target="../media/image80.jpg"/><Relationship Id="rId14" Type="http://schemas.openxmlformats.org/officeDocument/2006/relationships/image" Target="../media/image12.png"/><Relationship Id="rId16" Type="http://schemas.openxmlformats.org/officeDocument/2006/relationships/image" Target="../media/image83.jpg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g39c524e1742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oogle Shape;83;g39c524e1742_0_4"/>
          <p:cNvGrpSpPr/>
          <p:nvPr/>
        </p:nvGrpSpPr>
        <p:grpSpPr>
          <a:xfrm>
            <a:off x="299832" y="132906"/>
            <a:ext cx="6831455" cy="905903"/>
            <a:chOff x="350586" y="419685"/>
            <a:chExt cx="8288589" cy="1123950"/>
          </a:xfrm>
        </p:grpSpPr>
        <p:pic>
          <p:nvPicPr>
            <p:cNvPr descr="http://www.lamolina.edu.pe/Investigacion/programa/maiz/ESCUDO.GIF" id="84" name="Google Shape;84;g39c524e1742_0_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0586" y="419685"/>
              <a:ext cx="971550" cy="1123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g39c524e1742_0_4"/>
            <p:cNvPicPr preferRelativeResize="0"/>
            <p:nvPr/>
          </p:nvPicPr>
          <p:blipFill rotWithShape="1">
            <a:blip r:embed="rId5">
              <a:alphaModFix/>
            </a:blip>
            <a:srcRect b="30903" l="18842" r="59015" t="52755"/>
            <a:stretch/>
          </p:blipFill>
          <p:spPr>
            <a:xfrm>
              <a:off x="1520825" y="627063"/>
              <a:ext cx="1179514" cy="48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g39c524e1742_0_4"/>
            <p:cNvPicPr preferRelativeResize="0"/>
            <p:nvPr/>
          </p:nvPicPr>
          <p:blipFill rotWithShape="1">
            <a:blip r:embed="rId6">
              <a:alphaModFix/>
            </a:blip>
            <a:srcRect b="32922" l="21970" r="61977" t="55362"/>
            <a:stretch/>
          </p:blipFill>
          <p:spPr>
            <a:xfrm>
              <a:off x="2921000" y="671513"/>
              <a:ext cx="1154113" cy="473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g39c524e1742_0_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275138" y="500063"/>
              <a:ext cx="1079500" cy="844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g39c524e1742_0_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705475" y="552450"/>
              <a:ext cx="1416049" cy="7000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g39c524e1742_0_4"/>
            <p:cNvPicPr preferRelativeResize="0"/>
            <p:nvPr/>
          </p:nvPicPr>
          <p:blipFill rotWithShape="1">
            <a:blip r:embed="rId9">
              <a:alphaModFix/>
            </a:blip>
            <a:srcRect b="71702" l="13888" r="72049" t="11958"/>
            <a:stretch/>
          </p:blipFill>
          <p:spPr>
            <a:xfrm>
              <a:off x="7429500" y="471488"/>
              <a:ext cx="1209675" cy="793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Agroecology Support | Institute for Agroecology | The University of Vermont" id="90" name="Google Shape;90;g39c524e1742_0_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158152" y="121324"/>
            <a:ext cx="1061449" cy="6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39c524e1742_0_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433636" y="121323"/>
            <a:ext cx="672413" cy="6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39c524e1742_0_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088072" y="150450"/>
            <a:ext cx="1569452" cy="62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39c524e1742_0_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337688" y="150462"/>
            <a:ext cx="1518725" cy="625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39c524e1742_0_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57063" y="1038824"/>
            <a:ext cx="10077876" cy="11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39c524e1742_0_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93838" y="2089150"/>
            <a:ext cx="6804349" cy="267968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39c524e1742_0_4"/>
          <p:cNvSpPr txBox="1"/>
          <p:nvPr/>
        </p:nvSpPr>
        <p:spPr>
          <a:xfrm>
            <a:off x="4009300" y="4682250"/>
            <a:ext cx="40920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 de octubre de 2025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g39c524e1742_0_4"/>
          <p:cNvPicPr preferRelativeResize="0"/>
          <p:nvPr/>
        </p:nvPicPr>
        <p:blipFill rotWithShape="1">
          <a:blip r:embed="rId16">
            <a:alphaModFix/>
          </a:blip>
          <a:srcRect b="0" l="10793" r="0" t="22648"/>
          <a:stretch/>
        </p:blipFill>
        <p:spPr>
          <a:xfrm>
            <a:off x="-49834" y="5076060"/>
            <a:ext cx="2599553" cy="1781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39c524e1742_0_4"/>
          <p:cNvPicPr preferRelativeResize="0"/>
          <p:nvPr/>
        </p:nvPicPr>
        <p:blipFill rotWithShape="1">
          <a:blip r:embed="rId17">
            <a:alphaModFix/>
          </a:blip>
          <a:srcRect b="24009" l="24581" r="24377" t="22434"/>
          <a:stretch/>
        </p:blipFill>
        <p:spPr>
          <a:xfrm>
            <a:off x="4330517" y="5118369"/>
            <a:ext cx="3171343" cy="1773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39c524e1742_0_4"/>
          <p:cNvPicPr preferRelativeResize="0"/>
          <p:nvPr/>
        </p:nvPicPr>
        <p:blipFill rotWithShape="1">
          <a:blip r:embed="rId18">
            <a:alphaModFix/>
          </a:blip>
          <a:srcRect b="21068" l="27397" r="27392" t="22052"/>
          <a:stretch/>
        </p:blipFill>
        <p:spPr>
          <a:xfrm>
            <a:off x="2549718" y="5095520"/>
            <a:ext cx="2327083" cy="174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39c524e1742_0_4"/>
          <p:cNvPicPr preferRelativeResize="0"/>
          <p:nvPr/>
        </p:nvPicPr>
        <p:blipFill rotWithShape="1">
          <a:blip r:embed="rId19">
            <a:alphaModFix/>
          </a:blip>
          <a:srcRect b="19309" l="30101" r="29997" t="21658"/>
          <a:stretch/>
        </p:blipFill>
        <p:spPr>
          <a:xfrm>
            <a:off x="7200714" y="5119716"/>
            <a:ext cx="2210516" cy="174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g39c524e1742_0_4"/>
          <p:cNvPicPr preferRelativeResize="0"/>
          <p:nvPr/>
        </p:nvPicPr>
        <p:blipFill rotWithShape="1">
          <a:blip r:embed="rId20">
            <a:alphaModFix/>
          </a:blip>
          <a:srcRect b="15991" l="24167" r="24996" t="22598"/>
          <a:stretch/>
        </p:blipFill>
        <p:spPr>
          <a:xfrm>
            <a:off x="9414276" y="5114982"/>
            <a:ext cx="2759668" cy="177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39c524e1742_0_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39c524e1742_0_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39c524e1742_0_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92525" y="485725"/>
            <a:ext cx="2699474" cy="2699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g39c524e1742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39c524e1742_0_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39c524e1742_0_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9850" y="2671900"/>
            <a:ext cx="1898125" cy="24035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118" name="Google Shape;118;g39c524e1742_0_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03225" y="976175"/>
            <a:ext cx="7314225" cy="94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39c524e1742_0_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9c524e1742_0_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39c524e1742_0_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39c524e1742_0_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9c524e1742_0_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6950" y="1887725"/>
            <a:ext cx="1648775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9c524e1742_0_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1223" y="3281375"/>
            <a:ext cx="1648775" cy="1343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39c524e1742_0_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5794375"/>
            <a:ext cx="5936374" cy="106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39c524e1742_0_80"/>
          <p:cNvPicPr preferRelativeResize="0"/>
          <p:nvPr/>
        </p:nvPicPr>
        <p:blipFill rotWithShape="1">
          <a:blip r:embed="rId8">
            <a:alphaModFix/>
          </a:blip>
          <a:srcRect b="7330" l="0" r="0" t="0"/>
          <a:stretch/>
        </p:blipFill>
        <p:spPr>
          <a:xfrm>
            <a:off x="5663175" y="5726988"/>
            <a:ext cx="6589250" cy="11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39c524e1742_0_80"/>
          <p:cNvSpPr txBox="1"/>
          <p:nvPr/>
        </p:nvSpPr>
        <p:spPr>
          <a:xfrm>
            <a:off x="1884875" y="176800"/>
            <a:ext cx="8597400" cy="998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experiencia “Semillas y Escuelas”</a:t>
            </a:r>
            <a:endParaRPr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39c524e1742_0_80"/>
          <p:cNvSpPr txBox="1"/>
          <p:nvPr/>
        </p:nvSpPr>
        <p:spPr>
          <a:xfrm>
            <a:off x="8129800" y="2458013"/>
            <a:ext cx="1169100" cy="42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Objetivo</a:t>
            </a:r>
            <a:endParaRPr b="1"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g39c524e1742_0_1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39c524e1742_0_1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39c524e1742_0_198"/>
          <p:cNvSpPr txBox="1"/>
          <p:nvPr/>
        </p:nvSpPr>
        <p:spPr>
          <a:xfrm>
            <a:off x="1984675" y="162550"/>
            <a:ext cx="8226900" cy="641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Hipótesis de trabajo</a:t>
            </a:r>
            <a:endParaRPr sz="3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9c524e1742_0_220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9c524e1742_0_220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g39c524e1742_0_2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9c524e1742_0_220"/>
          <p:cNvSpPr txBox="1"/>
          <p:nvPr/>
        </p:nvSpPr>
        <p:spPr>
          <a:xfrm>
            <a:off x="1870625" y="91250"/>
            <a:ext cx="8483400" cy="741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¿Cómo lo hicimos?</a:t>
            </a:r>
            <a:endParaRPr sz="3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g39c524e1742_0_2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39c524e1742_0_254"/>
          <p:cNvSpPr txBox="1"/>
          <p:nvPr/>
        </p:nvSpPr>
        <p:spPr>
          <a:xfrm>
            <a:off x="1976435" y="145258"/>
            <a:ext cx="8238900" cy="675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161275" spcFirstLastPara="1" rIns="161275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es-E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proyecto Semillas y Escuelas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3" name="Google Shape;163;g39c524e1742_0_254"/>
          <p:cNvGraphicFramePr/>
          <p:nvPr/>
        </p:nvGraphicFramePr>
        <p:xfrm>
          <a:off x="329925" y="997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{5381F36E-1EEA-45DD-950D-2437E56D7A91}</a:tableStyleId>
              </a:tblPr>
              <a:tblGrid>
                <a:gridCol w="1922025"/>
                <a:gridCol w="1922025"/>
                <a:gridCol w="1922025"/>
                <a:gridCol w="1922025"/>
                <a:gridCol w="1922025"/>
                <a:gridCol w="1922025"/>
              </a:tblGrid>
              <a:tr h="59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Características /Año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2018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2019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2022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2024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2025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</a:tr>
              <a:tr h="2068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Título del curso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sz="1400" u="none" cap="none" strike="noStrike">
                          <a:solidFill>
                            <a:schemeClr val="dk1"/>
                          </a:solidFill>
                        </a:rPr>
                        <a:t>1er curso semipresencial para docentes de educación primaria “Las Montañas, los Climas y los Cultivos andinos: la ciencia y el conocimiento tradicional”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2do curso virtual para docentes de educación primaria “Las Montañas, los Climas y los Cultivos andinos: la ciencia y el conocimiento tradicional”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Semillas y Escuelas un impulso al diálogo intercultural entre docentes y agricultores de los cultivos nativos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“Las Montañas, los Climas y los cultivos andinos: curso de formación docente en educación intercultural, dirigido a profesores del nivel primaria del área rural andina”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“Las Montañas, los Climas y los cultivos andinos</a:t>
                      </a:r>
                      <a:r>
                        <a:rPr lang="es-ES"/>
                        <a:t>: semillas y mercados de la biodiversidad</a:t>
                      </a:r>
                      <a:r>
                        <a:rPr lang="es-ES" sz="1400" u="none" cap="none" strike="noStrike"/>
                        <a:t>”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59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Tema Central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Cambio Climático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Agricultura Familiar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Enfoque Intercultural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Semillas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Semillas</a:t>
                      </a:r>
                      <a:r>
                        <a:rPr lang="es-ES"/>
                        <a:t> y Mercados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57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Modalidad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Semipresencial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Semipresencial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Semipresencial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Virtual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Semipresencial y virtua</a:t>
                      </a:r>
                      <a:r>
                        <a:rPr lang="es-ES"/>
                        <a:t>l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1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Regiones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Piura, Huánuco y Apurímac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Piura, Huánuco y Apurímac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Piura, Huánuco y Apurímac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Huánuco, Apurímac, Puno, Cusco, Cajamarca, Piura, Lambayeque, Huancavelica, Madre de Dios y Arequipa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Junín, Huancavelica y Lima (Huarochirí)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38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N° docentes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52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35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22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58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112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9c524e1742_0_230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9c524e1742_0_230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g39c524e1742_0_2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9c524e1742_0_230"/>
          <p:cNvSpPr txBox="1"/>
          <p:nvPr/>
        </p:nvSpPr>
        <p:spPr>
          <a:xfrm>
            <a:off x="1856375" y="91250"/>
            <a:ext cx="8497500" cy="729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161275" spcFirstLastPara="1" rIns="161275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es-E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proyecto Semillas y Escuelas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9c524e1742_0_237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9c524e1742_0_237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g39c524e1742_0_2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9c524e1742_0_237"/>
          <p:cNvSpPr txBox="1"/>
          <p:nvPr/>
        </p:nvSpPr>
        <p:spPr>
          <a:xfrm>
            <a:off x="1856375" y="91250"/>
            <a:ext cx="8497500" cy="827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161275" spcFirstLastPara="1" rIns="161275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es-E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proyecto Semillas y Escuelas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g39c524e1742_0_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39c524e1742_0_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39c524e1742_0_92"/>
          <p:cNvSpPr txBox="1"/>
          <p:nvPr/>
        </p:nvSpPr>
        <p:spPr>
          <a:xfrm>
            <a:off x="1114975" y="176800"/>
            <a:ext cx="9296100" cy="812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161275" spcFirstLastPara="1" rIns="161275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es-E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proyecto Semillas y Escuelas: </a:t>
            </a:r>
            <a:r>
              <a:rPr lang="es-E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g39c524e1742_0_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g39c524e1742_0_104"/>
          <p:cNvGrpSpPr/>
          <p:nvPr/>
        </p:nvGrpSpPr>
        <p:grpSpPr>
          <a:xfrm>
            <a:off x="783203" y="169462"/>
            <a:ext cx="7845149" cy="1040328"/>
            <a:chOff x="350586" y="419685"/>
            <a:chExt cx="8288589" cy="1123950"/>
          </a:xfrm>
        </p:grpSpPr>
        <p:pic>
          <p:nvPicPr>
            <p:cNvPr descr="http://www.lamolina.edu.pe/Investigacion/programa/maiz/ESCUDO.GIF" id="197" name="Google Shape;197;g39c524e1742_0_10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0586" y="419685"/>
              <a:ext cx="971550" cy="1123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g39c524e1742_0_104"/>
            <p:cNvPicPr preferRelativeResize="0"/>
            <p:nvPr/>
          </p:nvPicPr>
          <p:blipFill rotWithShape="1">
            <a:blip r:embed="rId5">
              <a:alphaModFix/>
            </a:blip>
            <a:srcRect b="30903" l="18842" r="59015" t="52755"/>
            <a:stretch/>
          </p:blipFill>
          <p:spPr>
            <a:xfrm>
              <a:off x="1520825" y="627063"/>
              <a:ext cx="1179514" cy="48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g39c524e1742_0_104"/>
            <p:cNvPicPr preferRelativeResize="0"/>
            <p:nvPr/>
          </p:nvPicPr>
          <p:blipFill rotWithShape="1">
            <a:blip r:embed="rId6">
              <a:alphaModFix/>
            </a:blip>
            <a:srcRect b="32922" l="21970" r="61977" t="55362"/>
            <a:stretch/>
          </p:blipFill>
          <p:spPr>
            <a:xfrm>
              <a:off x="2921000" y="671513"/>
              <a:ext cx="1154113" cy="473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g39c524e1742_0_10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275138" y="500063"/>
              <a:ext cx="1079500" cy="844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g39c524e1742_0_10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705475" y="552450"/>
              <a:ext cx="1416049" cy="7000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g39c524e1742_0_104"/>
            <p:cNvPicPr preferRelativeResize="0"/>
            <p:nvPr/>
          </p:nvPicPr>
          <p:blipFill rotWithShape="1">
            <a:blip r:embed="rId9">
              <a:alphaModFix/>
            </a:blip>
            <a:srcRect b="71702" l="13888" r="72049" t="11958"/>
            <a:stretch/>
          </p:blipFill>
          <p:spPr>
            <a:xfrm>
              <a:off x="7429500" y="471488"/>
              <a:ext cx="1209675" cy="793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3" name="Google Shape;203;g39c524e1742_0_10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g39c524e1742_0_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0" name="Google Shape;210;g39c524e1742_0_116"/>
          <p:cNvGrpSpPr/>
          <p:nvPr/>
        </p:nvGrpSpPr>
        <p:grpSpPr>
          <a:xfrm>
            <a:off x="783203" y="169462"/>
            <a:ext cx="7845149" cy="1040328"/>
            <a:chOff x="350586" y="419685"/>
            <a:chExt cx="8288589" cy="1123950"/>
          </a:xfrm>
        </p:grpSpPr>
        <p:pic>
          <p:nvPicPr>
            <p:cNvPr descr="http://www.lamolina.edu.pe/Investigacion/programa/maiz/ESCUDO.GIF" id="211" name="Google Shape;211;g39c524e1742_0_1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0586" y="419685"/>
              <a:ext cx="971550" cy="1123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212;g39c524e1742_0_116"/>
            <p:cNvPicPr preferRelativeResize="0"/>
            <p:nvPr/>
          </p:nvPicPr>
          <p:blipFill rotWithShape="1">
            <a:blip r:embed="rId5">
              <a:alphaModFix/>
            </a:blip>
            <a:srcRect b="30903" l="18842" r="59015" t="52755"/>
            <a:stretch/>
          </p:blipFill>
          <p:spPr>
            <a:xfrm>
              <a:off x="1520825" y="627063"/>
              <a:ext cx="1179514" cy="48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Google Shape;213;g39c524e1742_0_116"/>
            <p:cNvPicPr preferRelativeResize="0"/>
            <p:nvPr/>
          </p:nvPicPr>
          <p:blipFill rotWithShape="1">
            <a:blip r:embed="rId6">
              <a:alphaModFix/>
            </a:blip>
            <a:srcRect b="32922" l="21970" r="61977" t="55362"/>
            <a:stretch/>
          </p:blipFill>
          <p:spPr>
            <a:xfrm>
              <a:off x="2921000" y="671513"/>
              <a:ext cx="1154113" cy="473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g39c524e1742_0_11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275138" y="500063"/>
              <a:ext cx="1079500" cy="844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g39c524e1742_0_11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705475" y="552450"/>
              <a:ext cx="1416049" cy="7000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g39c524e1742_0_116"/>
            <p:cNvPicPr preferRelativeResize="0"/>
            <p:nvPr/>
          </p:nvPicPr>
          <p:blipFill rotWithShape="1">
            <a:blip r:embed="rId9">
              <a:alphaModFix/>
            </a:blip>
            <a:srcRect b="71702" l="13888" r="72049" t="11958"/>
            <a:stretch/>
          </p:blipFill>
          <p:spPr>
            <a:xfrm>
              <a:off x="7429500" y="471488"/>
              <a:ext cx="1209675" cy="793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7" name="Google Shape;217;g39c524e1742_0_1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39c524e1742_0_1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8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g39c6510c2c8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39c6510c2c8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9c6510c2c8_0_104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39c6510c2c8_0_104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3" name="Google Shape;233;g39c6510c2c8_0_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g39c6510c2c8_0_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39c6510c2c8_0_39"/>
          <p:cNvSpPr txBox="1"/>
          <p:nvPr/>
        </p:nvSpPr>
        <p:spPr>
          <a:xfrm>
            <a:off x="969800" y="362150"/>
            <a:ext cx="33408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Taller con el Consejo Consultivo y la socia Local YANAPAI - enero - febrero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g39c6510c2c8_0_39" title="WhatsApp Image 2025-10-23 at 6.21.54 AM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1074950"/>
            <a:ext cx="3340800" cy="188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39c6510c2c8_0_39" title="WhatsApp Image 2025-10-23 at 6.21.55 AM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9410" y="1074950"/>
            <a:ext cx="2512115" cy="188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g39c6510c2c8_0_39"/>
          <p:cNvSpPr txBox="1"/>
          <p:nvPr/>
        </p:nvSpPr>
        <p:spPr>
          <a:xfrm>
            <a:off x="6349875" y="162550"/>
            <a:ext cx="56034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Visitas iniciales de presentación del curso, incidencia con directores de escuelas, directores de UGELes, el Gobierno Regional de </a:t>
            </a: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Junín, director de SERNANP-RPNYC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g39c6510c2c8_0_39" title="WhatsApp Image 2025-10-23 at 6.14.50 AM (4)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76950" y="1074950"/>
            <a:ext cx="2915060" cy="163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g39c6510c2c8_0_39" title="WhatsApp Image 2025-10-23 at 6.14.50 AM.jpe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1875" y="1074950"/>
            <a:ext cx="2915076" cy="163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39c6510c2c8_0_39" title="WhatsApp Image 2025-10-23 at 6.14.21 AM (1).jpe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61888" y="2714675"/>
            <a:ext cx="2915049" cy="1638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9c6510c2c8_0_39" title="WhatsApp Image 2025-10-23 at 6.09.51 AM (1)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276975" y="2714675"/>
            <a:ext cx="2915025" cy="163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39c6510c2c8_0_39" title="WhatsApp Image 2025-10-23 at 6.11.43 AM (1).jpe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9749" y="4145429"/>
            <a:ext cx="3805476" cy="246164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39c6510c2c8_0_39"/>
          <p:cNvSpPr txBox="1"/>
          <p:nvPr/>
        </p:nvSpPr>
        <p:spPr>
          <a:xfrm>
            <a:off x="369625" y="3275725"/>
            <a:ext cx="38055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Inicio virtual del curso (12/04/25)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 9 regiones del </a:t>
            </a: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país</a:t>
            </a: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modalidad semipresencial y virtual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g39c6510c2c8_0_39" title="WhatsApp Image 2025-10-23 at 6.07.08 AM (4).jpe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15263" y="4262483"/>
            <a:ext cx="1946638" cy="259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39c6510c2c8_0_39" title="WhatsApp Image 2025-10-23 at 6.07.08 AM (1).jpe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276963" y="5219104"/>
            <a:ext cx="2915025" cy="163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39c6510c2c8_0_39" title="WhatsApp Image 2025-10-23 at 6.07.08 AM.jpe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61888" y="5219100"/>
            <a:ext cx="2915045" cy="163889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g39c6510c2c8_0_39"/>
          <p:cNvSpPr txBox="1"/>
          <p:nvPr/>
        </p:nvSpPr>
        <p:spPr>
          <a:xfrm>
            <a:off x="7481175" y="4506300"/>
            <a:ext cx="33408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Encuentro Interregional con docentes de la modalidad semipresencial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g39c6510c2c8_0_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39c6510c2c8_0_74"/>
          <p:cNvSpPr txBox="1"/>
          <p:nvPr/>
        </p:nvSpPr>
        <p:spPr>
          <a:xfrm>
            <a:off x="0" y="362050"/>
            <a:ext cx="52794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Avance del curso - modalidad virtual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39c6510c2c8_0_74"/>
          <p:cNvSpPr txBox="1"/>
          <p:nvPr/>
        </p:nvSpPr>
        <p:spPr>
          <a:xfrm>
            <a:off x="6349875" y="65475"/>
            <a:ext cx="56034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articipación de padres y madres en experiencias educativas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 la Chacra escolar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g39c6510c2c8_0_74"/>
          <p:cNvSpPr txBox="1"/>
          <p:nvPr/>
        </p:nvSpPr>
        <p:spPr>
          <a:xfrm>
            <a:off x="736950" y="3275725"/>
            <a:ext cx="38055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Clausura del curso en la ciudad de Huancayo (18/10/25)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39c6510c2c8_0_74"/>
          <p:cNvSpPr txBox="1"/>
          <p:nvPr/>
        </p:nvSpPr>
        <p:spPr>
          <a:xfrm>
            <a:off x="7481175" y="3602875"/>
            <a:ext cx="33408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Alcance de la experiencia SP  339 estudiantes y 230 familias aprox.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g39c6510c2c8_0_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82375" y="662888"/>
            <a:ext cx="2153201" cy="1456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39c6510c2c8_0_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82375" y="2119555"/>
            <a:ext cx="2153200" cy="1327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g39c6510c2c8_0_74" title="WhatsApp Image 2025-10-23 at 7.02.13 AM (2)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" y="778275"/>
            <a:ext cx="2911100" cy="163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g39c6510c2c8_0_74"/>
          <p:cNvPicPr preferRelativeResize="0"/>
          <p:nvPr/>
        </p:nvPicPr>
        <p:blipFill rotWithShape="1">
          <a:blip r:embed="rId7">
            <a:alphaModFix/>
          </a:blip>
          <a:srcRect b="0" l="17170" r="0" t="0"/>
          <a:stretch/>
        </p:blipFill>
        <p:spPr>
          <a:xfrm>
            <a:off x="2127275" y="1437650"/>
            <a:ext cx="3152127" cy="183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39c6510c2c8_0_74" title="WhatsApp Image 2025-10-23 at 7.02.13 AM (1).jpe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2725" y="875350"/>
            <a:ext cx="1928622" cy="257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39c6510c2c8_0_74" title="WhatsApp Image 2025-10-23 at 7.02.12 AM (5)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91350" y="875325"/>
            <a:ext cx="1928625" cy="2571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39c6510c2c8_0_74" title="WhatsApp Image 2025-10-18 at 11.10.00 AM.jpe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53675" y="3994934"/>
            <a:ext cx="3018450" cy="2263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39c6510c2c8_0_74" title="WhatsApp Image 2025-10-18 at 11.02.58 AM.jpeg"/>
          <p:cNvPicPr preferRelativeResize="0"/>
          <p:nvPr/>
        </p:nvPicPr>
        <p:blipFill rotWithShape="1">
          <a:blip r:embed="rId11">
            <a:alphaModFix/>
          </a:blip>
          <a:srcRect b="27354" l="4857" r="4857" t="17338"/>
          <a:stretch/>
        </p:blipFill>
        <p:spPr>
          <a:xfrm>
            <a:off x="2127275" y="5221300"/>
            <a:ext cx="3562307" cy="1636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2" name="Google Shape;272;g39c6510c2c8_0_74"/>
          <p:cNvGraphicFramePr/>
          <p:nvPr/>
        </p:nvGraphicFramePr>
        <p:xfrm>
          <a:off x="5923950" y="4315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{DC4F664C-7C68-4BE2-869E-0DB8585C170D}</a:tableStyleId>
              </a:tblPr>
              <a:tblGrid>
                <a:gridCol w="400050"/>
                <a:gridCol w="2771775"/>
                <a:gridCol w="952500"/>
                <a:gridCol w="952500"/>
                <a:gridCol w="952500"/>
              </a:tblGrid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000"/>
                        <a:t>N°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000"/>
                        <a:t>Escuela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000"/>
                        <a:t>Nivel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000"/>
                        <a:t>Región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000"/>
                        <a:t>N° estudiantes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1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IE N° 36749 Santa Cruz de Paccho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primaria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Huancavelica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33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2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I.E. N° 36353 Pacccho Molinos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primaria y secundaria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Huancavelica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65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3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I.E. N° 30424 Marcelo Colca Barrera de Curicaca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primaria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Junín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16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4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I.E. N° 30234 "ROBERTO QUISPE POMALAZA"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primaria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Junín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195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5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I.E. N° 20745 Apóstol Santiago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primaria y secundaria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Lima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30</a:t>
                      </a:r>
                      <a:endParaRPr sz="1000"/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c6510c2c8_0_11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39c6510c2c8_0_11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0" name="Google Shape;280;g39c6510c2c8_0_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9c6510c2c8_0_118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39c6510c2c8_0_118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8" name="Google Shape;288;g39c6510c2c8_0_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9c6510c2c8_0_124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39c6510c2c8_0_124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6" name="Google Shape;296;g39c6510c2c8_0_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9c6510c2c8_0_132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g39c6510c2c8_0_132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4" name="Google Shape;304;g39c6510c2c8_0_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9c6510c2c8_0_146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39c6510c2c8_0_146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g39c6510c2c8_0_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39c6510c2c8_0_1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g39c6510c2c8_0_146"/>
          <p:cNvSpPr txBox="1"/>
          <p:nvPr/>
        </p:nvSpPr>
        <p:spPr>
          <a:xfrm>
            <a:off x="1685275" y="6453075"/>
            <a:ext cx="884100" cy="405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2017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g39c6510c2c8_0_146"/>
          <p:cNvSpPr txBox="1"/>
          <p:nvPr/>
        </p:nvSpPr>
        <p:spPr>
          <a:xfrm>
            <a:off x="10934150" y="6453075"/>
            <a:ext cx="884100" cy="405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2025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9c6510c2c8_0_217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39c6510c2c8_0_217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3" name="Google Shape;323;g39c6510c2c8_0_2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g39c6510c2c8_0_217" title="WhatsApp Image 2025-07-11 at 1.29.32 PM (1)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0150" y="-8"/>
            <a:ext cx="2441949" cy="3255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g39c6510c2c8_0_217" title="WhatsApp Image 2025-07-11 at 1.29.36 PM (4)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8200" y="-8"/>
            <a:ext cx="2441949" cy="3255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g39c6510c2c8_0_217" title="WhatsApp Image 2025-07-11 at 1.29.37 PM (2)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250" y="-8"/>
            <a:ext cx="2441949" cy="3255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39c6510c2c8_0_217" title="IMG_2380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25363" y="3602044"/>
            <a:ext cx="4341274" cy="3255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g39c6510c2c8_0_217" title="WhatsApp Image 2025-07-28 at 12.22.09 PM (2).jpe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6250" y="3602050"/>
            <a:ext cx="2441961" cy="3255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g39c6510c2c8_0_217" title="WhatsApp Image 2021-02-13 at 6.40.34 PM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42100" y="0"/>
            <a:ext cx="4341275" cy="325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g39c6510c2c8_0_217" title="IMG_2382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50725" y="3602046"/>
            <a:ext cx="4341274" cy="325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39c6510c2c8_0_217" title="WhatsApp Image 2025-07-28 at 12.22.09 PM (3).jpe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758200" y="3602054"/>
            <a:ext cx="2441949" cy="3255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9c6510c2c8_0_239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39c6510c2c8_0_239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9" name="Google Shape;339;g39c6510c2c8_0_2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39c6510c2c8_0_239" title="WhatsApp Image 2023-10-11 at 10.22.28 PM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7625" y="3341050"/>
            <a:ext cx="3909101" cy="294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g39c6510c2c8_0_239" title="WhatsApp Image 2023-10-11 at 10.06.46 PM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8525" y="3312275"/>
            <a:ext cx="3909101" cy="294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g39c6510c2c8_0_239" title="WhatsApp Image 2023-10-11 at 9.34.13 PM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9425" y="3316863"/>
            <a:ext cx="3909107" cy="2931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g39c6510c2c8_0_239" title="IMG_4191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9425" y="409225"/>
            <a:ext cx="5221202" cy="293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g39c6510c2c8_0_239" title="IMG_4118.JPG"/>
          <p:cNvPicPr preferRelativeResize="0"/>
          <p:nvPr/>
        </p:nvPicPr>
        <p:blipFill rotWithShape="1">
          <a:blip r:embed="rId8">
            <a:alphaModFix/>
          </a:blip>
          <a:srcRect b="0" l="0" r="0" t="12334"/>
          <a:stretch/>
        </p:blipFill>
        <p:spPr>
          <a:xfrm>
            <a:off x="5520625" y="380450"/>
            <a:ext cx="2299951" cy="293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39c6510c2c8_0_239" title="IMG_4076.JPG"/>
          <p:cNvPicPr preferRelativeResize="0"/>
          <p:nvPr/>
        </p:nvPicPr>
        <p:blipFill rotWithShape="1">
          <a:blip r:embed="rId9">
            <a:alphaModFix/>
          </a:blip>
          <a:srcRect b="0" l="9057" r="11841" t="0"/>
          <a:stretch/>
        </p:blipFill>
        <p:spPr>
          <a:xfrm>
            <a:off x="7820575" y="409224"/>
            <a:ext cx="4129741" cy="2931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9c6510c2c8_0_267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39c6510c2c8_0_267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3" name="Google Shape;353;g39c6510c2c8_0_2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39c6510c2c8_0_267" title="WhatsApp Image 2019-05-09 at 6.30.18 AM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3975" y="194513"/>
            <a:ext cx="4317050" cy="323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39c6510c2c8_0_267" title="WhatsApp Image 2019-05-09 at 6.28.40 AM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6926" y="194500"/>
            <a:ext cx="4317050" cy="323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g39c6510c2c8_0_267" title="WhatsApp Image 2019-05-08 at 5.02.47 PM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8575" y="194500"/>
            <a:ext cx="2428351" cy="323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g39c6510c2c8_0_267" title="WhatsApp Image 2023-11-07 at 12.23.10 AM.jpe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88650" y="3693950"/>
            <a:ext cx="3649626" cy="273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g39c6510c2c8_0_267" title="WhatsApp Image 2023-11-07 at 12.20.31 AM (1).jpe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38275" y="3693950"/>
            <a:ext cx="2737224" cy="273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g39c6510c2c8_0_267" title="WhatsApp Image 2023-11-07 at 12.20.30 AM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0250" y="3693950"/>
            <a:ext cx="4968393" cy="27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9c6510c2c8_0_209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g39c6510c2c8_0_209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7" name="Google Shape;367;g39c6510c2c8_0_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9c6510c2c8_0_167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g39c6510c2c8_0_167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5" name="Google Shape;375;g39c6510c2c8_0_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g39c6510c2c8_0_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g39c6510c2c8_0_1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7063" y="1038824"/>
            <a:ext cx="10077876" cy="1146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3" name="Google Shape;383;g39c6510c2c8_0_181"/>
          <p:cNvGrpSpPr/>
          <p:nvPr/>
        </p:nvGrpSpPr>
        <p:grpSpPr>
          <a:xfrm>
            <a:off x="299832" y="132906"/>
            <a:ext cx="6831455" cy="905903"/>
            <a:chOff x="350586" y="419685"/>
            <a:chExt cx="8288589" cy="1123950"/>
          </a:xfrm>
        </p:grpSpPr>
        <p:pic>
          <p:nvPicPr>
            <p:cNvPr descr="http://www.lamolina.edu.pe/Investigacion/programa/maiz/ESCUDO.GIF" id="384" name="Google Shape;384;g39c6510c2c8_0_18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50586" y="419685"/>
              <a:ext cx="971550" cy="1123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g39c6510c2c8_0_181"/>
            <p:cNvPicPr preferRelativeResize="0"/>
            <p:nvPr/>
          </p:nvPicPr>
          <p:blipFill rotWithShape="1">
            <a:blip r:embed="rId6">
              <a:alphaModFix/>
            </a:blip>
            <a:srcRect b="30903" l="18842" r="59015" t="52755"/>
            <a:stretch/>
          </p:blipFill>
          <p:spPr>
            <a:xfrm>
              <a:off x="1520825" y="627063"/>
              <a:ext cx="1179514" cy="48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g39c6510c2c8_0_181"/>
            <p:cNvPicPr preferRelativeResize="0"/>
            <p:nvPr/>
          </p:nvPicPr>
          <p:blipFill rotWithShape="1">
            <a:blip r:embed="rId7">
              <a:alphaModFix/>
            </a:blip>
            <a:srcRect b="32922" l="21970" r="61977" t="55362"/>
            <a:stretch/>
          </p:blipFill>
          <p:spPr>
            <a:xfrm>
              <a:off x="2921000" y="671513"/>
              <a:ext cx="1154113" cy="473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7" name="Google Shape;387;g39c6510c2c8_0_18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275138" y="500063"/>
              <a:ext cx="1079500" cy="844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8" name="Google Shape;388;g39c6510c2c8_0_18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705475" y="552450"/>
              <a:ext cx="1416049" cy="7000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9" name="Google Shape;389;g39c6510c2c8_0_181"/>
            <p:cNvPicPr preferRelativeResize="0"/>
            <p:nvPr/>
          </p:nvPicPr>
          <p:blipFill rotWithShape="1">
            <a:blip r:embed="rId10">
              <a:alphaModFix/>
            </a:blip>
            <a:srcRect b="71702" l="13888" r="72049" t="11958"/>
            <a:stretch/>
          </p:blipFill>
          <p:spPr>
            <a:xfrm>
              <a:off x="7429500" y="471488"/>
              <a:ext cx="1209675" cy="793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Agroecology Support | Institute for Agroecology | The University of Vermont" id="390" name="Google Shape;390;g39c6510c2c8_0_18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158152" y="121324"/>
            <a:ext cx="1061449" cy="6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g39c6510c2c8_0_18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433636" y="121323"/>
            <a:ext cx="672413" cy="68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g39c6510c2c8_0_18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088072" y="150450"/>
            <a:ext cx="1569452" cy="62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g39c6510c2c8_0_18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337688" y="150462"/>
            <a:ext cx="1518725" cy="625366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g39c6510c2c8_0_181"/>
          <p:cNvSpPr txBox="1"/>
          <p:nvPr/>
        </p:nvSpPr>
        <p:spPr>
          <a:xfrm>
            <a:off x="715750" y="2185400"/>
            <a:ext cx="10941900" cy="9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-E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Homenaje a Santos Alejandrino Pacco Martínez de la I.E. N° 50634 "José María Arguedas", de Haquira - Apurímac</a:t>
            </a:r>
            <a:endParaRPr i="1"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5" name="Google Shape;395;g39c6510c2c8_0_181" title="WhatsApp Image 2025-10-23 at 6.29.30 AM.jpeg"/>
          <p:cNvPicPr preferRelativeResize="0"/>
          <p:nvPr/>
        </p:nvPicPr>
        <p:blipFill rotWithShape="1">
          <a:blip r:embed="rId15">
            <a:alphaModFix/>
          </a:blip>
          <a:srcRect b="0" l="7871" r="45772" t="0"/>
          <a:stretch/>
        </p:blipFill>
        <p:spPr>
          <a:xfrm>
            <a:off x="6041185" y="3351800"/>
            <a:ext cx="3207016" cy="311195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9c6510c2c8_0_181"/>
          <p:cNvSpPr txBox="1"/>
          <p:nvPr/>
        </p:nvSpPr>
        <p:spPr>
          <a:xfrm>
            <a:off x="9098100" y="4129350"/>
            <a:ext cx="30939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¡Hasta siempre querido director!</a:t>
            </a:r>
            <a:endParaRPr i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7" name="Google Shape;397;g39c6510c2c8_0_181" title="DocentesyAlumnos.jp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9825" y="3351790"/>
            <a:ext cx="5532374" cy="3111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2023-04-24T23:07:56Z</dcterms:created>
  <dc:creator>erik cordova ramos</dc:creator>
</cp:coreProperties>
</file>