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391" r:id="rId5"/>
    <p:sldId id="393" r:id="rId6"/>
    <p:sldId id="261" r:id="rId7"/>
    <p:sldId id="396" r:id="rId8"/>
    <p:sldId id="262" r:id="rId9"/>
    <p:sldId id="263" r:id="rId10"/>
    <p:sldId id="395" r:id="rId11"/>
    <p:sldId id="268" r:id="rId12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UPO YANAPAI" initials="GY" lastIdx="1" clrIdx="0">
    <p:extLst>
      <p:ext uri="{19B8F6BF-5375-455C-9EA6-DF929625EA0E}">
        <p15:presenceInfo xmlns:p15="http://schemas.microsoft.com/office/powerpoint/2012/main" userId="GRUPO YANAPA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598" autoAdjust="0"/>
  </p:normalViewPr>
  <p:slideViewPr>
    <p:cSldViewPr snapToGrid="0">
      <p:cViewPr varScale="1">
        <p:scale>
          <a:sx n="81" d="100"/>
          <a:sy n="81" d="100"/>
        </p:scale>
        <p:origin x="754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5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7F1BB5-F638-4923-8FFE-C395785DF598}" type="datetimeFigureOut">
              <a:rPr lang="es-PE" smtClean="0"/>
              <a:t>20/10/2025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17C5A-8570-4AE7-BED9-53796C26447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75901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F17C5A-8570-4AE7-BED9-53796C264473}" type="slidenum">
              <a:rPr lang="es-PE" smtClean="0"/>
              <a:t>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04134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F17C5A-8570-4AE7-BED9-53796C264473}" type="slidenum">
              <a:rPr lang="es-PE" smtClean="0"/>
              <a:t>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80724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3D10A5-204A-4D0E-B922-F741D76AA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4C2E88D-4B90-46BB-874D-FD3C3376BA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05E117-4AF9-46D1-836B-192605A4F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6180-592C-45B8-92E4-547B99687C2B}" type="datetimeFigureOut">
              <a:rPr lang="es-PE" smtClean="0"/>
              <a:t>20/10/2025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49A318-AEE6-4EBD-914D-D7624D35E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7BF5DA-98B2-4ADC-9CB8-016137F82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3E33-6C1F-42ED-82F3-1446BDB7111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6716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C792B9-D85F-4BF0-A3CF-3ADC05148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6073F7-9A02-4F3D-90D5-B9905CD56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7DA5DD-85E5-4336-B9BF-FEC583B81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6180-592C-45B8-92E4-547B99687C2B}" type="datetimeFigureOut">
              <a:rPr lang="es-PE" smtClean="0"/>
              <a:t>20/10/2025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B7CE9-6C40-4444-B47A-FD17C2712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E20292-A534-476F-8D68-8021D5E01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3E33-6C1F-42ED-82F3-1446BDB7111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08692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088C43-5A7C-477F-B248-F822F90DA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AEB97B-0AE8-428F-B146-F1ECE7107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14C0DF-D1C3-447A-8EB1-743ED8B23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6180-592C-45B8-92E4-547B99687C2B}" type="datetimeFigureOut">
              <a:rPr lang="es-PE" smtClean="0"/>
              <a:t>20/10/2025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4051B1-66B4-4D73-9E83-DC3DAE88F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BB64C2-76E8-45D2-99D9-333688F68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3E33-6C1F-42ED-82F3-1446BDB7111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0618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8707CA-21C0-42C1-8348-8A890231B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806B22-4147-4A92-9DA4-23A96756FD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E4C06E6-D18D-4469-A57E-C050C29039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D496E4E-0FC2-43EB-9920-E6673D5ED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6180-592C-45B8-92E4-547B99687C2B}" type="datetimeFigureOut">
              <a:rPr lang="es-PE" smtClean="0"/>
              <a:t>20/10/2025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57F830F-E19C-42CD-9B32-CEB58D26C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302602-6216-42B1-A82F-C69E660F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3E33-6C1F-42ED-82F3-1446BDB7111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26832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808AE1-4FC8-4711-BDB5-AE13335F5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3D8A93-A22B-45AC-B0B1-6FA21D5C7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FC4DE9C-E0B1-4E61-880A-B93515DD2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BA6E82-7337-42B1-A7D1-B3732A3B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BA7485A-4B15-47EC-87A8-E8D632680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F592DDA-13C4-4293-9F2C-C807CD34C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6180-592C-45B8-92E4-547B99687C2B}" type="datetimeFigureOut">
              <a:rPr lang="es-PE" smtClean="0"/>
              <a:t>20/10/2025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699F44D-B0A3-4224-8AC7-A65D0EDC1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91E21D1-F5B7-4DA2-A137-950554627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3E33-6C1F-42ED-82F3-1446BDB7111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96509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2C4064-11E0-4D33-8913-F0DA62599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6E9E9C-0879-488A-9B4F-C78D2BDA2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6180-592C-45B8-92E4-547B99687C2B}" type="datetimeFigureOut">
              <a:rPr lang="es-PE" smtClean="0"/>
              <a:t>20/10/2025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30252C9-B676-4099-A27F-634D15C82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1A698B6-87D6-4861-8961-7B63947E2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3E33-6C1F-42ED-82F3-1446BDB7111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7896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F73B04D-AA9A-4BD2-8B2F-2F2FDA9F9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6180-592C-45B8-92E4-547B99687C2B}" type="datetimeFigureOut">
              <a:rPr lang="es-PE" smtClean="0"/>
              <a:t>20/10/2025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9D1DC30-5539-469D-8380-4CAD5439C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9FFB9FC-B140-4477-B5EC-5AD8FF3D8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3E33-6C1F-42ED-82F3-1446BDB7111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29742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098FBF-212D-4072-BAA9-26B2153C4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5B6A0A-E2D4-4AF2-BEAD-90A1AB9D4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CDA7626-022E-416C-9B62-2567D3A45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3DCE47-D518-4379-9537-34C7089EA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6180-592C-45B8-92E4-547B99687C2B}" type="datetimeFigureOut">
              <a:rPr lang="es-PE" smtClean="0"/>
              <a:t>20/10/2025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C617B3-5CBE-4965-B34C-091763EA7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F0D5E3-F436-4515-A98A-68203C36B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3E33-6C1F-42ED-82F3-1446BDB7111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33262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91BC8D-A849-4C4F-8587-CA62FF463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FB673B9-B490-494A-85BD-858474D6BA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B3D05B-CAE0-4EFA-A87A-24AC7E0CC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91057D-4F43-4E92-97BB-37ED7C5D8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6180-592C-45B8-92E4-547B99687C2B}" type="datetimeFigureOut">
              <a:rPr lang="es-PE" smtClean="0"/>
              <a:t>20/10/2025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CCE06C-1E8E-4ADF-8C6D-6D503FA55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0EF6D1-8227-4BD5-8E38-FA9D45CBE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3E33-6C1F-42ED-82F3-1446BDB7111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62592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62DC56-F1B5-4A9D-8F1B-39817288F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805259F-4871-4AA0-A735-C03E1F3EA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A86DD7-628F-4C47-BF05-EB934DF1E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6180-592C-45B8-92E4-547B99687C2B}" type="datetimeFigureOut">
              <a:rPr lang="es-PE" smtClean="0"/>
              <a:t>20/10/2025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E3184E-3706-4C13-88CD-ADD8FBAD9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71B7F1-340A-4117-AE46-A6931CC22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3E33-6C1F-42ED-82F3-1446BDB7111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45138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BE288FD-057A-4CE3-BF2A-87AEE511C6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A354404-2213-4DE6-93D7-A869064EF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0CFA77-2A70-4B95-B297-E60056C6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6180-592C-45B8-92E4-547B99687C2B}" type="datetimeFigureOut">
              <a:rPr lang="es-PE" smtClean="0"/>
              <a:t>20/10/2025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532612-B785-4242-8A60-80C8757FC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81D0F5-8078-47B5-BFE1-7DE8188BE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A3E33-6C1F-42ED-82F3-1446BDB7111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87860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76B2235-B63F-476B-A0B2-5DAC139D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574FC9-7D31-4B11-B97F-D0E5D6ACC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8C2B87-3512-4466-AC12-132A1B40E6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C6180-592C-45B8-92E4-547B99687C2B}" type="datetimeFigureOut">
              <a:rPr lang="es-PE" smtClean="0"/>
              <a:t>20/10/2025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3751F5-97AB-4BBE-A760-F1D20C38C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B99813-DA7F-4623-9ABF-3097D263D8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A3E33-6C1F-42ED-82F3-1446BDB7111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43227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reddejovenes.jora@gmail.com" TargetMode="External"/><Relationship Id="rId4" Type="http://schemas.openxmlformats.org/officeDocument/2006/relationships/hyperlink" Target="mailto:Aguapan20.22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14C7110-EF3B-4EE9-BC39-3C10AD728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815" y="5578829"/>
            <a:ext cx="1219199" cy="114895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A1F1318-1B48-4188-B6D3-1463B0B6372D}"/>
              </a:ext>
            </a:extLst>
          </p:cNvPr>
          <p:cNvSpPr txBox="1"/>
          <p:nvPr/>
        </p:nvSpPr>
        <p:spPr>
          <a:xfrm>
            <a:off x="1204596" y="776550"/>
            <a:ext cx="9422444" cy="878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8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ROL DE LOS JOVENES EN LA CONSERVACION DE LA AGROBIODIVERSIDAD DE PAPA NATIVA – CASO “JOVENES ORGANIZADOS RESILIENTES DE AGUAPAN”- JORA</a:t>
            </a:r>
            <a:endParaRPr lang="es-PE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DC91C07-C8E9-47D7-8825-2DE9EC58BF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5" b="7698"/>
          <a:stretch/>
        </p:blipFill>
        <p:spPr>
          <a:xfrm>
            <a:off x="2432114" y="1655123"/>
            <a:ext cx="7329369" cy="4212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A7F0D058-412E-4FD9-9B53-DB37E5845FBB}"/>
              </a:ext>
            </a:extLst>
          </p:cNvPr>
          <p:cNvSpPr/>
          <p:nvPr/>
        </p:nvSpPr>
        <p:spPr>
          <a:xfrm>
            <a:off x="5399148" y="6273578"/>
            <a:ext cx="1393703" cy="3274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i="1" dirty="0"/>
              <a:t>23 de octubre 2025</a:t>
            </a:r>
            <a:endParaRPr lang="es-PE" sz="1200" i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B64FC13-E66B-4B7F-9BBF-A4A00D60132B}"/>
              </a:ext>
            </a:extLst>
          </p:cNvPr>
          <p:cNvSpPr txBox="1"/>
          <p:nvPr/>
        </p:nvSpPr>
        <p:spPr>
          <a:xfrm>
            <a:off x="612742" y="130219"/>
            <a:ext cx="11227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100" b="1" dirty="0"/>
              <a:t>IV SEMINARIO VIRTUAL</a:t>
            </a:r>
          </a:p>
          <a:p>
            <a:pPr algn="ctr"/>
            <a:r>
              <a:rPr lang="es-PE" sz="1200" b="1" dirty="0"/>
              <a:t>AGRICULTURA Y GANADERIA FAMILIAR ALTOANDINA</a:t>
            </a:r>
          </a:p>
          <a:p>
            <a:pPr algn="ctr"/>
            <a:r>
              <a:rPr lang="es-PE" sz="1200" b="1" dirty="0"/>
              <a:t>EVIDENCIA DESDE LA AGROECOLOGIA PARA LA INCIDENCIA PÚBLICA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8CD4973-1679-4BC9-A5E2-AFC22A26E7A4}"/>
              </a:ext>
            </a:extLst>
          </p:cNvPr>
          <p:cNvSpPr txBox="1"/>
          <p:nvPr/>
        </p:nvSpPr>
        <p:spPr>
          <a:xfrm>
            <a:off x="4383464" y="5901179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 err="1"/>
              <a:t>Yover</a:t>
            </a:r>
            <a:r>
              <a:rPr lang="es-PE" sz="1600" dirty="0"/>
              <a:t> Carrera – Tatiana Fernández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F113BC7-556D-4C0A-8559-E54731B74B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83" y="6020143"/>
            <a:ext cx="3066049" cy="83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9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5061BCC2-53DC-4D9F-9843-4D0C5DDB0D16}"/>
              </a:ext>
            </a:extLst>
          </p:cNvPr>
          <p:cNvSpPr txBox="1"/>
          <p:nvPr/>
        </p:nvSpPr>
        <p:spPr>
          <a:xfrm>
            <a:off x="2524259" y="233378"/>
            <a:ext cx="78249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2000" b="1" u="sng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Asociación de Guardianes de Papa Nativa del Perú </a:t>
            </a:r>
            <a:endParaRPr lang="es-PE" sz="2000" b="1" u="sng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A33A3D9-6854-463F-A227-61E5DCA45A93}"/>
              </a:ext>
            </a:extLst>
          </p:cNvPr>
          <p:cNvSpPr txBox="1"/>
          <p:nvPr/>
        </p:nvSpPr>
        <p:spPr>
          <a:xfrm>
            <a:off x="433840" y="988944"/>
            <a:ext cx="647567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PE" sz="1600" dirty="0">
                <a:solidFill>
                  <a:srgbClr val="222222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Somos una </a:t>
            </a:r>
            <a:r>
              <a:rPr lang="es-PE" sz="1600" dirty="0">
                <a:solidFill>
                  <a:srgbClr val="22222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organización </a:t>
            </a:r>
            <a:r>
              <a:rPr lang="es-PE" sz="1600" dirty="0">
                <a:solidFill>
                  <a:srgbClr val="222222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integrada por </a:t>
            </a:r>
            <a:r>
              <a:rPr lang="es-PE" sz="1600" dirty="0">
                <a:solidFill>
                  <a:srgbClr val="22222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101 pequeños agricultores de 9 regiones del Perú. </a:t>
            </a:r>
          </a:p>
          <a:p>
            <a:pPr algn="just"/>
            <a:r>
              <a:rPr lang="es-PE" sz="1600" dirty="0">
                <a:solidFill>
                  <a:srgbClr val="22222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PE" sz="1600" dirty="0">
                <a:solidFill>
                  <a:srgbClr val="22222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El 74% varones y 26% mujeres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s-PE" sz="1600" dirty="0">
              <a:solidFill>
                <a:srgbClr val="222222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es-PE" sz="1600" dirty="0">
                <a:solidFill>
                  <a:srgbClr val="222222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Conservan</a:t>
            </a:r>
            <a:r>
              <a:rPr lang="es-PE" sz="1600" dirty="0">
                <a:solidFill>
                  <a:srgbClr val="22222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más de 50 variedades de papa nativa por familia y 1067 variedades únicas como Asociación.</a:t>
            </a:r>
          </a:p>
          <a:p>
            <a:pPr algn="just"/>
            <a:endParaRPr lang="es-PE" sz="1600" dirty="0">
              <a:solidFill>
                <a:srgbClr val="222222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es-PE" sz="1600" dirty="0">
                <a:solidFill>
                  <a:srgbClr val="22222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Cultivamos con principios y practicas agroecológicas.</a:t>
            </a:r>
          </a:p>
          <a:p>
            <a:pPr algn="just"/>
            <a:endParaRPr lang="es-PE" sz="1600" dirty="0">
              <a:solidFill>
                <a:srgbClr val="222222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es-PE" sz="1600" dirty="0">
              <a:solidFill>
                <a:srgbClr val="222222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es-PE" sz="1600" dirty="0">
              <a:solidFill>
                <a:srgbClr val="222222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es-PE" sz="1600" dirty="0">
              <a:solidFill>
                <a:srgbClr val="222222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048FB9D-C9FC-4A91-AA27-40F369FFB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1" b="14745"/>
          <a:stretch/>
        </p:blipFill>
        <p:spPr>
          <a:xfrm>
            <a:off x="-109763" y="3975854"/>
            <a:ext cx="12411525" cy="3091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C7DB4793-A9BE-4B47-9D50-5C7D0ECE1E6C}"/>
              </a:ext>
            </a:extLst>
          </p:cNvPr>
          <p:cNvSpPr txBox="1"/>
          <p:nvPr/>
        </p:nvSpPr>
        <p:spPr>
          <a:xfrm>
            <a:off x="4520833" y="4252133"/>
            <a:ext cx="1313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2014-2025</a:t>
            </a:r>
            <a:endParaRPr lang="es-PE" b="1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AE004F66-C7DE-47CB-A5E0-62A4FAD7D254}"/>
              </a:ext>
            </a:extLst>
          </p:cNvPr>
          <p:cNvSpPr/>
          <p:nvPr/>
        </p:nvSpPr>
        <p:spPr>
          <a:xfrm>
            <a:off x="772732" y="2279561"/>
            <a:ext cx="3503054" cy="3477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F16D106-1353-4E08-9EF2-E2F3603765E3}"/>
              </a:ext>
            </a:extLst>
          </p:cNvPr>
          <p:cNvSpPr txBox="1"/>
          <p:nvPr/>
        </p:nvSpPr>
        <p:spPr>
          <a:xfrm>
            <a:off x="348216" y="3343565"/>
            <a:ext cx="59324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PE" sz="1600" dirty="0">
                <a:solidFill>
                  <a:srgbClr val="222222"/>
                </a:solidFill>
                <a:cs typeface="Arial" panose="020B0604020202020204" pitchFamily="34" charset="0"/>
              </a:rPr>
              <a:t>En el fortalecimiento de su autogobierno enfrentan múltiples problemas y desafíos.</a:t>
            </a:r>
          </a:p>
        </p:txBody>
      </p:sp>
      <p:pic>
        <p:nvPicPr>
          <p:cNvPr id="10" name="Marcador de contenido 5" descr="Mapa&#10;&#10;Descripción generada automáticamente">
            <a:extLst>
              <a:ext uri="{FF2B5EF4-FFF2-40B4-BE49-F238E27FC236}">
                <a16:creationId xmlns:a16="http://schemas.microsoft.com/office/drawing/2014/main" id="{CA3E2024-79DA-477B-AFE9-1E0A0532C8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2" t="15473" r="33763" b="12991"/>
          <a:stretch/>
        </p:blipFill>
        <p:spPr>
          <a:xfrm>
            <a:off x="6975835" y="829340"/>
            <a:ext cx="2633727" cy="312535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AC634E3-2BB5-4B4F-8AFB-ACC57E86BE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341390" y="1154456"/>
            <a:ext cx="3125356" cy="245636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AECA436-28E6-42BC-BEF8-E2050BEC46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33"/>
            <a:ext cx="3066049" cy="83427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DA51B1F-AC74-4124-9377-5F6F52C60380}"/>
              </a:ext>
            </a:extLst>
          </p:cNvPr>
          <p:cNvSpPr txBox="1"/>
          <p:nvPr/>
        </p:nvSpPr>
        <p:spPr>
          <a:xfrm>
            <a:off x="2686680" y="623842"/>
            <a:ext cx="2490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/>
              <a:t>¿Quiénes somos?</a:t>
            </a:r>
          </a:p>
        </p:txBody>
      </p:sp>
    </p:spTree>
    <p:extLst>
      <p:ext uri="{BB962C8B-B14F-4D97-AF65-F5344CB8AC3E}">
        <p14:creationId xmlns:p14="http://schemas.microsoft.com/office/powerpoint/2010/main" val="2753166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942F4D-7A5B-45A4-94BD-2CE97764B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8445" y="131575"/>
            <a:ext cx="3604181" cy="518875"/>
          </a:xfrm>
        </p:spPr>
        <p:txBody>
          <a:bodyPr>
            <a:normAutofit fontScale="90000"/>
          </a:bodyPr>
          <a:lstStyle/>
          <a:p>
            <a:r>
              <a:rPr lang="es-ES" sz="2800" b="1" u="sng" dirty="0">
                <a:latin typeface="+mn-lt"/>
                <a:cs typeface="Arial" panose="020B0604020202020204" pitchFamily="34" charset="0"/>
              </a:rPr>
              <a:t>Problemas y Desafíos</a:t>
            </a:r>
            <a:r>
              <a:rPr lang="es-ES" sz="3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PE" sz="3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8650F38-EC44-4BFF-88FD-BF098CA2F2FC}"/>
              </a:ext>
            </a:extLst>
          </p:cNvPr>
          <p:cNvSpPr txBox="1"/>
          <p:nvPr/>
        </p:nvSpPr>
        <p:spPr>
          <a:xfrm>
            <a:off x="1418445" y="1434020"/>
            <a:ext cx="3843687" cy="4611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1800" dirty="0">
                <a:solidFill>
                  <a:srgbClr val="22222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Envejecimiento de sus asociados.</a:t>
            </a:r>
            <a:endParaRPr lang="es-PE" dirty="0">
              <a:solidFill>
                <a:srgbClr val="222222"/>
              </a:solidFill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dirty="0">
                <a:solidFill>
                  <a:srgbClr val="222222"/>
                </a:solidFill>
                <a:cs typeface="Arial" panose="020B0604020202020204" pitchFamily="34" charset="0"/>
              </a:rPr>
              <a:t>Mayor inclusión de mujeres.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dirty="0">
                <a:solidFill>
                  <a:srgbClr val="222222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es-PE" sz="1800" dirty="0">
                <a:solidFill>
                  <a:srgbClr val="22222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ormación de nuevos liderazgos.</a:t>
            </a:r>
            <a:endParaRPr lang="es-PE" dirty="0">
              <a:solidFill>
                <a:srgbClr val="222222"/>
              </a:solidFill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1800" dirty="0">
                <a:ea typeface="Times New Roman" panose="02020603050405020304" pitchFamily="18" charset="0"/>
                <a:cs typeface="Arial" panose="020B0604020202020204" pitchFamily="34" charset="0"/>
              </a:rPr>
              <a:t>Mayor </a:t>
            </a:r>
            <a:r>
              <a:rPr lang="es-PE" sz="1800" dirty="0" err="1">
                <a:ea typeface="Times New Roman" panose="02020603050405020304" pitchFamily="18" charset="0"/>
                <a:cs typeface="Arial" panose="020B0604020202020204" pitchFamily="34" charset="0"/>
              </a:rPr>
              <a:t>visibilización</a:t>
            </a:r>
            <a:r>
              <a:rPr lang="es-PE" sz="1800" dirty="0">
                <a:ea typeface="Times New Roman" panose="02020603050405020304" pitchFamily="18" charset="0"/>
                <a:cs typeface="Arial" panose="020B0604020202020204" pitchFamily="34" charset="0"/>
              </a:rPr>
              <a:t> de la organización a nivel nacional.</a:t>
            </a:r>
            <a:endParaRPr lang="es-PE" sz="18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dirty="0">
                <a:ea typeface="Times New Roman" panose="02020603050405020304" pitchFamily="18" charset="0"/>
                <a:cs typeface="Arial" panose="020B0604020202020204" pitchFamily="34" charset="0"/>
              </a:rPr>
              <a:t>Escaso manejo de tecnología.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PE" sz="1800" dirty="0">
                <a:solidFill>
                  <a:srgbClr val="22222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Promoción de Circuitos</a:t>
            </a:r>
            <a:r>
              <a:rPr lang="es-PE" dirty="0">
                <a:solidFill>
                  <a:srgbClr val="222222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Cortos de Comercialización</a:t>
            </a:r>
            <a:r>
              <a:rPr lang="es-PE" sz="1800" dirty="0">
                <a:solidFill>
                  <a:srgbClr val="22222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para la papa nativa y derivados.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PE" sz="180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PE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EEE5260F-14FE-416C-8AD5-02C8BA7A6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15598"/>
            <a:ext cx="5112275" cy="2870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B531717-3B40-4BFA-868E-42B882CC9A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3" r="14945"/>
          <a:stretch/>
        </p:blipFill>
        <p:spPr>
          <a:xfrm>
            <a:off x="6196345" y="3337089"/>
            <a:ext cx="5002698" cy="3547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1741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E4899-A099-4D0D-96D5-CCB9C246B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42" y="930414"/>
            <a:ext cx="4994690" cy="630918"/>
          </a:xfrm>
        </p:spPr>
        <p:txBody>
          <a:bodyPr>
            <a:normAutofit/>
          </a:bodyPr>
          <a:lstStyle/>
          <a:p>
            <a:r>
              <a:rPr lang="es-ES" sz="1600" b="1" dirty="0">
                <a:latin typeface="+mn-lt"/>
                <a:cs typeface="Arial" panose="020B0604020202020204" pitchFamily="34" charset="0"/>
              </a:rPr>
              <a:t>Incorporación de jóvenes - AGUAPAN </a:t>
            </a:r>
            <a:endParaRPr lang="es-PE" sz="16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E9F8AE8-20BD-404A-86BE-42B2795FC2A8}"/>
              </a:ext>
            </a:extLst>
          </p:cNvPr>
          <p:cNvSpPr txBox="1"/>
          <p:nvPr/>
        </p:nvSpPr>
        <p:spPr>
          <a:xfrm>
            <a:off x="340395" y="4177978"/>
            <a:ext cx="5649686" cy="135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400" b="1" dirty="0">
                <a:cs typeface="Arial" panose="020B0604020202020204" pitchFamily="34" charset="0"/>
              </a:rPr>
              <a:t>Tercer momento. </a:t>
            </a:r>
            <a:r>
              <a:rPr lang="es-ES" sz="1400" dirty="0">
                <a:cs typeface="Arial" panose="020B0604020202020204" pitchFamily="34" charset="0"/>
              </a:rPr>
              <a:t>Aplicación de la modificación del estatuto.</a:t>
            </a:r>
          </a:p>
          <a:p>
            <a:pPr>
              <a:lnSpc>
                <a:spcPct val="150000"/>
              </a:lnSpc>
            </a:pPr>
            <a:r>
              <a:rPr lang="es-ES" sz="1400" b="1" i="1" dirty="0">
                <a:cs typeface="Arial" panose="020B0604020202020204" pitchFamily="34" charset="0"/>
              </a:rPr>
              <a:t>Incorporación de socios jóvenes: </a:t>
            </a:r>
          </a:p>
          <a:p>
            <a:pPr>
              <a:lnSpc>
                <a:spcPct val="150000"/>
              </a:lnSpc>
            </a:pPr>
            <a:r>
              <a:rPr lang="es-ES" sz="1400" dirty="0">
                <a:cs typeface="Arial" panose="020B0604020202020204" pitchFamily="34" charset="0"/>
              </a:rPr>
              <a:t>Antes: mínimo15 años de conservacionista.</a:t>
            </a:r>
          </a:p>
          <a:p>
            <a:pPr>
              <a:lnSpc>
                <a:spcPct val="150000"/>
              </a:lnSpc>
            </a:pPr>
            <a:r>
              <a:rPr lang="es-ES" sz="1400" dirty="0">
                <a:cs typeface="Arial" panose="020B0604020202020204" pitchFamily="34" charset="0"/>
              </a:rPr>
              <a:t>Ahora: En caso de jóvenes no aplica este artículo. </a:t>
            </a:r>
            <a:endParaRPr lang="es-PE" sz="1400" dirty="0"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1144C40-0EB2-4C4D-95B3-38D8E4B206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9234" y="864903"/>
            <a:ext cx="2258964" cy="2708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Marcador de contenido 4">
            <a:extLst>
              <a:ext uri="{FF2B5EF4-FFF2-40B4-BE49-F238E27FC236}">
                <a16:creationId xmlns:a16="http://schemas.microsoft.com/office/drawing/2014/main" id="{A3F2E9A5-766D-4600-8757-12FBCE092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174" y="930414"/>
            <a:ext cx="2164666" cy="2602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64F94E4-641B-492A-8A93-496FE5C9CD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5870" y="4279943"/>
            <a:ext cx="2210483" cy="2514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A43AA728-4F71-4DAD-BF5A-01FC23AC4141}"/>
              </a:ext>
            </a:extLst>
          </p:cNvPr>
          <p:cNvSpPr/>
          <p:nvPr/>
        </p:nvSpPr>
        <p:spPr>
          <a:xfrm>
            <a:off x="5865805" y="3493865"/>
            <a:ext cx="1868129" cy="8876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/>
              <a:t>Nelson Castillo</a:t>
            </a:r>
          </a:p>
          <a:p>
            <a:pPr algn="ctr"/>
            <a:r>
              <a:rPr lang="es-ES" sz="1200" dirty="0"/>
              <a:t>27 años </a:t>
            </a:r>
          </a:p>
          <a:p>
            <a:pPr algn="ctr"/>
            <a:r>
              <a:rPr lang="es-ES" sz="1200" dirty="0"/>
              <a:t>(fallecimiento de su padre)</a:t>
            </a:r>
            <a:endParaRPr lang="es-PE" sz="12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56569F0-99AC-4F53-9E11-077AE9A21761}"/>
              </a:ext>
            </a:extLst>
          </p:cNvPr>
          <p:cNvSpPr/>
          <p:nvPr/>
        </p:nvSpPr>
        <p:spPr>
          <a:xfrm>
            <a:off x="9039723" y="3532769"/>
            <a:ext cx="1868129" cy="99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err="1"/>
              <a:t>Yover</a:t>
            </a:r>
            <a:r>
              <a:rPr lang="es-ES" sz="1200" dirty="0"/>
              <a:t> Carrera</a:t>
            </a:r>
          </a:p>
          <a:p>
            <a:pPr algn="ctr"/>
            <a:r>
              <a:rPr lang="es-ES" sz="1200" dirty="0"/>
              <a:t>24 años </a:t>
            </a:r>
          </a:p>
          <a:p>
            <a:pPr algn="ctr"/>
            <a:r>
              <a:rPr lang="es-ES" sz="1200" dirty="0"/>
              <a:t>(fallecimiento de su padre)</a:t>
            </a:r>
            <a:endParaRPr lang="es-PE" sz="1200" dirty="0"/>
          </a:p>
          <a:p>
            <a:pPr algn="ctr"/>
            <a:endParaRPr lang="es-PE" sz="14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D8DE5A0-C4A6-4CE4-9356-75F5B0974F9A}"/>
              </a:ext>
            </a:extLst>
          </p:cNvPr>
          <p:cNvSpPr/>
          <p:nvPr/>
        </p:nvSpPr>
        <p:spPr>
          <a:xfrm>
            <a:off x="9506353" y="5192788"/>
            <a:ext cx="1868129" cy="99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/>
              <a:t>Erika Ponce</a:t>
            </a:r>
          </a:p>
          <a:p>
            <a:pPr algn="ctr"/>
            <a:r>
              <a:rPr lang="es-ES" sz="1200" dirty="0"/>
              <a:t>24 años </a:t>
            </a:r>
          </a:p>
          <a:p>
            <a:pPr algn="ctr"/>
            <a:r>
              <a:rPr lang="es-ES" sz="1200" dirty="0"/>
              <a:t>(Reemplazo de su padre)</a:t>
            </a:r>
            <a:endParaRPr lang="es-PE" sz="12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CD22E99-EDE0-475F-8107-D29CA08E80C0}"/>
              </a:ext>
            </a:extLst>
          </p:cNvPr>
          <p:cNvSpPr txBox="1"/>
          <p:nvPr/>
        </p:nvSpPr>
        <p:spPr>
          <a:xfrm>
            <a:off x="285778" y="2993044"/>
            <a:ext cx="4890984" cy="821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PE" sz="1400" b="1" dirty="0">
                <a:cs typeface="Arial" panose="020B0604020202020204" pitchFamily="34" charset="0"/>
              </a:rPr>
              <a:t>Segundo momento. </a:t>
            </a:r>
            <a:r>
              <a:rPr lang="es-PE" sz="1400" dirty="0">
                <a:cs typeface="Arial" panose="020B0604020202020204" pitchFamily="34" charset="0"/>
              </a:rPr>
              <a:t>Modificación de estatuto- art. 9: Todos los socios(as) deberán incorporar un accesitario joven o mujer (hijos o familiar directo cercano) </a:t>
            </a:r>
            <a:endParaRPr lang="es-PE" sz="1400" b="1" dirty="0">
              <a:cs typeface="Arial" panose="020B06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E9AE68A-A5F9-4D36-9484-530A1537C936}"/>
              </a:ext>
            </a:extLst>
          </p:cNvPr>
          <p:cNvSpPr txBox="1"/>
          <p:nvPr/>
        </p:nvSpPr>
        <p:spPr>
          <a:xfrm>
            <a:off x="340395" y="1726920"/>
            <a:ext cx="4836367" cy="102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PE" sz="1400" b="1" dirty="0">
                <a:cs typeface="Arial" panose="020B0604020202020204" pitchFamily="34" charset="0"/>
              </a:rPr>
              <a:t>Primer momento. </a:t>
            </a:r>
            <a:r>
              <a:rPr lang="es-PE" sz="1400" dirty="0">
                <a:cs typeface="Arial" panose="020B0604020202020204" pitchFamily="34" charset="0"/>
              </a:rPr>
              <a:t>Acuerdo de asamblea para la incorporación de jóvenes dentro de la asociación. Modalidad  como reemplazo de sus padres en asambleas y encuentros previa justificación.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5064864-2705-492B-A357-88A21209D761}"/>
              </a:ext>
            </a:extLst>
          </p:cNvPr>
          <p:cNvSpPr txBox="1"/>
          <p:nvPr/>
        </p:nvSpPr>
        <p:spPr>
          <a:xfrm>
            <a:off x="1027522" y="499621"/>
            <a:ext cx="8163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 u="sng" dirty="0"/>
              <a:t>Estrategias para la sostenibilidad – AGUAPAN: Relevo generacional </a:t>
            </a:r>
          </a:p>
        </p:txBody>
      </p:sp>
    </p:spTree>
    <p:extLst>
      <p:ext uri="{BB962C8B-B14F-4D97-AF65-F5344CB8AC3E}">
        <p14:creationId xmlns:p14="http://schemas.microsoft.com/office/powerpoint/2010/main" val="3865680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1B66B21-7F45-4EF1-8111-939A9DAF02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487" y="177707"/>
            <a:ext cx="969361" cy="91350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51E7ABE-CD50-4F96-86A2-FCCBF1634B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1138" y="891032"/>
            <a:ext cx="5551915" cy="312131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DD32F17-2A9A-485C-A149-E0956F770CB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0679" y="4874198"/>
            <a:ext cx="1643743" cy="16437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A8AA58F-AB5C-4A52-86B7-CC1D286AE46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6739" y="4843899"/>
            <a:ext cx="1643742" cy="164374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DD0E9C6-5D21-4039-A2A9-FC98BC673B5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5095" y="4851884"/>
            <a:ext cx="1643742" cy="1643742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C1D14F5-A3E9-4C6B-877C-3D724440AE50}"/>
              </a:ext>
            </a:extLst>
          </p:cNvPr>
          <p:cNvSpPr/>
          <p:nvPr/>
        </p:nvSpPr>
        <p:spPr>
          <a:xfrm>
            <a:off x="6649778" y="6566819"/>
            <a:ext cx="1643743" cy="2341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b="1" dirty="0"/>
              <a:t>Comunicación y redes sociales</a:t>
            </a:r>
            <a:endParaRPr lang="es-PE" sz="1200" b="1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02EFA10-2CAE-4EA5-8A53-021A41595E76}"/>
              </a:ext>
            </a:extLst>
          </p:cNvPr>
          <p:cNvSpPr/>
          <p:nvPr/>
        </p:nvSpPr>
        <p:spPr>
          <a:xfrm>
            <a:off x="8192807" y="6548242"/>
            <a:ext cx="2235997" cy="2163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b="1" dirty="0"/>
              <a:t>Problemas contables</a:t>
            </a:r>
            <a:endParaRPr lang="es-PE" sz="1200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D272A10-C22B-40FC-AFD6-3F17115B4130}"/>
              </a:ext>
            </a:extLst>
          </p:cNvPr>
          <p:cNvSpPr txBox="1"/>
          <p:nvPr/>
        </p:nvSpPr>
        <p:spPr>
          <a:xfrm>
            <a:off x="10351779" y="6487641"/>
            <a:ext cx="15270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1" dirty="0">
                <a:solidFill>
                  <a:schemeClr val="dk1"/>
                </a:solidFill>
              </a:rPr>
              <a:t>Relevo generacional</a:t>
            </a:r>
            <a:endParaRPr lang="es-PE" sz="1200" b="1" dirty="0">
              <a:solidFill>
                <a:schemeClr val="dk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F26987D-C943-4193-86FB-4A766AA9AB5E}"/>
              </a:ext>
            </a:extLst>
          </p:cNvPr>
          <p:cNvSpPr/>
          <p:nvPr/>
        </p:nvSpPr>
        <p:spPr>
          <a:xfrm>
            <a:off x="8142390" y="1266776"/>
            <a:ext cx="1790090" cy="20512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latin typeface="Adobe Garamond Pro"/>
              </a:rPr>
              <a:t>5 de marzo del 2024, Lima</a:t>
            </a:r>
            <a:endParaRPr lang="es-PE" sz="1200" dirty="0">
              <a:latin typeface="Adobe Garamond Pro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0C8B193-0694-4F82-9DAD-FBB4E553F0CA}"/>
              </a:ext>
            </a:extLst>
          </p:cNvPr>
          <p:cNvSpPr txBox="1"/>
          <p:nvPr/>
        </p:nvSpPr>
        <p:spPr>
          <a:xfrm flipH="1">
            <a:off x="1559847" y="224395"/>
            <a:ext cx="10041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Cuarto momento. Creación de la red Jóvenes Organizados Resilientes de AGUAPAN- JORA</a:t>
            </a:r>
            <a:endParaRPr lang="es-PE" sz="2000" b="1" u="sng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430D1BC6-4740-44BF-AD63-4378E045C9C2}"/>
              </a:ext>
            </a:extLst>
          </p:cNvPr>
          <p:cNvSpPr txBox="1"/>
          <p:nvPr/>
        </p:nvSpPr>
        <p:spPr>
          <a:xfrm>
            <a:off x="707171" y="1331103"/>
            <a:ext cx="53888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PE" sz="16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El 5 de marzo del 2024, se constituye la red </a:t>
            </a:r>
            <a:r>
              <a:rPr lang="es-PE" sz="1600" dirty="0">
                <a:ea typeface="Times New Roman" panose="02020603050405020304" pitchFamily="18" charset="0"/>
                <a:cs typeface="Arial" panose="020B0604020202020204" pitchFamily="34" charset="0"/>
              </a:rPr>
              <a:t>“Jóvenes Organizados y Resilientes de AGUAPAN” – JORA con </a:t>
            </a:r>
            <a:r>
              <a:rPr lang="es-PE" sz="16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el respaldo de AGUAPAN.</a:t>
            </a:r>
            <a:endParaRPr lang="es-PE" sz="1600" dirty="0">
              <a:effectLst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2C9A241-6446-421A-A543-2D934AF66607}"/>
              </a:ext>
            </a:extLst>
          </p:cNvPr>
          <p:cNvSpPr txBox="1"/>
          <p:nvPr/>
        </p:nvSpPr>
        <p:spPr>
          <a:xfrm>
            <a:off x="707171" y="2308078"/>
            <a:ext cx="55055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Conformada por hijos(as) </a:t>
            </a:r>
            <a:r>
              <a:rPr lang="es-PE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jóvenes de </a:t>
            </a:r>
            <a:r>
              <a:rPr lang="es-PE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AGUAPAN</a:t>
            </a:r>
            <a:r>
              <a:rPr lang="es-PE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entre las edades de 15 a 29 años (37% varones. 63% mujeres)</a:t>
            </a:r>
            <a:endParaRPr lang="es-PE" sz="16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63E3766-3402-4151-9973-22C4B7E30254}"/>
              </a:ext>
            </a:extLst>
          </p:cNvPr>
          <p:cNvSpPr txBox="1"/>
          <p:nvPr/>
        </p:nvSpPr>
        <p:spPr>
          <a:xfrm>
            <a:off x="739992" y="3310906"/>
            <a:ext cx="550551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PE" sz="1600" dirty="0">
                <a:ea typeface="Times New Roman" panose="02020603050405020304" pitchFamily="18" charset="0"/>
              </a:rPr>
              <a:t>Para</a:t>
            </a:r>
            <a:r>
              <a:rPr lang="es-PE" sz="1600" dirty="0">
                <a:effectLst/>
                <a:ea typeface="Times New Roman" panose="02020603050405020304" pitchFamily="18" charset="0"/>
              </a:rPr>
              <a:t> apoyar a AGUAPAN en la conservación, comercialización y difusión de la participación en espacios públicos a través de las redes sociales. </a:t>
            </a:r>
          </a:p>
          <a:p>
            <a:pPr algn="just"/>
            <a:endParaRPr lang="es-PE" sz="1600" dirty="0">
              <a:effectLst/>
              <a:ea typeface="Times New Roman" panose="02020603050405020304" pitchFamily="18" charset="0"/>
            </a:endParaRPr>
          </a:p>
          <a:p>
            <a:pPr algn="just"/>
            <a:r>
              <a:rPr lang="es-PE" sz="1600" dirty="0">
                <a:effectLst/>
                <a:ea typeface="Times New Roman" panose="02020603050405020304" pitchFamily="18" charset="0"/>
              </a:rPr>
              <a:t>Promover el cuidado del ambiente, difundir nuestra cultura.</a:t>
            </a:r>
          </a:p>
          <a:p>
            <a:pPr algn="just"/>
            <a:endParaRPr lang="es-PE" sz="1600" dirty="0">
              <a:effectLst/>
              <a:ea typeface="Times New Roman" panose="02020603050405020304" pitchFamily="18" charset="0"/>
            </a:endParaRPr>
          </a:p>
          <a:p>
            <a:pPr algn="l"/>
            <a:r>
              <a:rPr lang="es-PE" sz="1600" dirty="0">
                <a:ea typeface="Times New Roman" panose="02020603050405020304" pitchFamily="18" charset="0"/>
              </a:rPr>
              <a:t>E</a:t>
            </a:r>
            <a:r>
              <a:rPr lang="es-PE" sz="1600" dirty="0">
                <a:effectLst/>
                <a:ea typeface="Times New Roman" panose="02020603050405020304" pitchFamily="18" charset="0"/>
              </a:rPr>
              <a:t>xigir el reconocimiento de la contribución de los agricultores a la conservación de semillas</a:t>
            </a:r>
            <a:r>
              <a:rPr lang="es-PE" sz="1600" i="0" dirty="0">
                <a:solidFill>
                  <a:srgbClr val="001D35"/>
                </a:solidFill>
                <a:effectLst/>
              </a:rPr>
              <a:t>. </a:t>
            </a:r>
            <a:endParaRPr lang="es-PE" sz="1600" i="0" dirty="0">
              <a:solidFill>
                <a:srgbClr val="0B57D0"/>
              </a:solidFill>
              <a:effectLst/>
            </a:endParaRPr>
          </a:p>
          <a:p>
            <a:pPr algn="l"/>
            <a:r>
              <a:rPr lang="es-PE" sz="1600" i="0" dirty="0">
                <a:solidFill>
                  <a:srgbClr val="001D35"/>
                </a:solidFill>
                <a:effectLst/>
              </a:rPr>
              <a:t>Derecho</a:t>
            </a:r>
            <a:r>
              <a:rPr lang="es-PE" sz="1600" dirty="0">
                <a:solidFill>
                  <a:srgbClr val="001D35"/>
                </a:solidFill>
              </a:rPr>
              <a:t> </a:t>
            </a:r>
            <a:r>
              <a:rPr lang="es-PE" sz="1600" i="0" dirty="0">
                <a:solidFill>
                  <a:srgbClr val="001D35"/>
                </a:solidFill>
                <a:effectLst/>
              </a:rPr>
              <a:t>a participar en la toma de decisiones relacionadas a la conservación de los recursos. </a:t>
            </a:r>
            <a:endParaRPr lang="es-PE" sz="1600" i="0" dirty="0">
              <a:solidFill>
                <a:srgbClr val="0B57D0"/>
              </a:solidFill>
              <a:effectLst/>
            </a:endParaRPr>
          </a:p>
          <a:p>
            <a:pPr algn="l"/>
            <a:r>
              <a:rPr lang="es-PE" sz="1600" i="0" dirty="0">
                <a:solidFill>
                  <a:srgbClr val="001D35"/>
                </a:solidFill>
                <a:effectLst/>
              </a:rPr>
              <a:t>Derecho a compartir beneficio por conservación</a:t>
            </a:r>
            <a:endParaRPr lang="es-PE" sz="1600" i="0" dirty="0">
              <a:solidFill>
                <a:srgbClr val="0B57D0"/>
              </a:solidFill>
              <a:effectLst/>
            </a:endParaRPr>
          </a:p>
          <a:p>
            <a:pPr algn="l"/>
            <a:r>
              <a:rPr lang="es-PE" sz="1600" i="0" dirty="0">
                <a:solidFill>
                  <a:srgbClr val="001D35"/>
                </a:solidFill>
                <a:effectLst/>
              </a:rPr>
              <a:t>Y a utilizar e intercambiar  libremente las  semillas y los conocimientos.</a:t>
            </a:r>
            <a:r>
              <a:rPr lang="es-PE" sz="1600" dirty="0">
                <a:effectLst/>
                <a:ea typeface="Times New Roman" panose="02020603050405020304" pitchFamily="18" charset="0"/>
              </a:rPr>
              <a:t> (ART. 9-TIRFAA).</a:t>
            </a:r>
            <a:endParaRPr lang="es-PE" sz="1600" dirty="0"/>
          </a:p>
        </p:txBody>
      </p:sp>
    </p:spTree>
    <p:extLst>
      <p:ext uri="{BB962C8B-B14F-4D97-AF65-F5344CB8AC3E}">
        <p14:creationId xmlns:p14="http://schemas.microsoft.com/office/powerpoint/2010/main" val="4200760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32C009D7-8C9C-43CD-A8CA-D9AB9BF92334}"/>
              </a:ext>
            </a:extLst>
          </p:cNvPr>
          <p:cNvSpPr txBox="1"/>
          <p:nvPr/>
        </p:nvSpPr>
        <p:spPr>
          <a:xfrm>
            <a:off x="145274" y="1234705"/>
            <a:ext cx="112976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JORA representa un esfuerzo significativo para integrar a la juventud en la conservación de la agrobiodiversidad y el fortalecimiento de AGUAPAN. </a:t>
            </a:r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0C486EA-3F76-4C1F-A436-3EC0A60859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81" t="25226" r="5945"/>
          <a:stretch/>
        </p:blipFill>
        <p:spPr>
          <a:xfrm>
            <a:off x="0" y="2539283"/>
            <a:ext cx="5914823" cy="3382601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481CD418-A151-42FC-A368-DB5646C55752}"/>
              </a:ext>
            </a:extLst>
          </p:cNvPr>
          <p:cNvSpPr txBox="1"/>
          <p:nvPr/>
        </p:nvSpPr>
        <p:spPr>
          <a:xfrm>
            <a:off x="1244338" y="5921883"/>
            <a:ext cx="3608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dirty="0"/>
              <a:t>Capacitación en contabilidad- comercialización y marketing: AGUAPAN- JORA </a:t>
            </a:r>
            <a:endParaRPr lang="es-PE" sz="1400" dirty="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4263B0DE-14CA-467C-B849-7CFD4084BA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72"/>
          <a:stretch/>
        </p:blipFill>
        <p:spPr>
          <a:xfrm>
            <a:off x="6005982" y="2539282"/>
            <a:ext cx="6186018" cy="3382601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1C4762A9-0E45-4C7B-AA81-139F69B258B2}"/>
              </a:ext>
            </a:extLst>
          </p:cNvPr>
          <p:cNvSpPr txBox="1"/>
          <p:nvPr/>
        </p:nvSpPr>
        <p:spPr>
          <a:xfrm>
            <a:off x="7338764" y="5921884"/>
            <a:ext cx="35209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dirty="0"/>
              <a:t>Encuentros, intercambios de semillas y saberes (AGUAPAN – JORA)</a:t>
            </a:r>
            <a:endParaRPr lang="es-PE" sz="140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D0BE881-5E51-4961-8988-396B729138FF}"/>
              </a:ext>
            </a:extLst>
          </p:cNvPr>
          <p:cNvSpPr txBox="1"/>
          <p:nvPr/>
        </p:nvSpPr>
        <p:spPr>
          <a:xfrm>
            <a:off x="4423638" y="404505"/>
            <a:ext cx="33447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2400" b="1" u="sng" dirty="0"/>
              <a:t>Logros o avances (1 año)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9138C67-6F0A-4207-A715-2DD50C4ECC3A}"/>
              </a:ext>
            </a:extLst>
          </p:cNvPr>
          <p:cNvSpPr txBox="1"/>
          <p:nvPr/>
        </p:nvSpPr>
        <p:spPr>
          <a:xfrm>
            <a:off x="5131020" y="2215299"/>
            <a:ext cx="2637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/>
              <a:t>Fortalecimiento interno</a:t>
            </a:r>
          </a:p>
        </p:txBody>
      </p:sp>
    </p:spTree>
    <p:extLst>
      <p:ext uri="{BB962C8B-B14F-4D97-AF65-F5344CB8AC3E}">
        <p14:creationId xmlns:p14="http://schemas.microsoft.com/office/powerpoint/2010/main" val="1882734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F47767-90FF-4E7A-BCBC-4D05337C1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8664"/>
          </a:xfrm>
        </p:spPr>
        <p:txBody>
          <a:bodyPr>
            <a:normAutofit/>
          </a:bodyPr>
          <a:lstStyle/>
          <a:p>
            <a:r>
              <a:rPr lang="es-PE" sz="2000" b="1" dirty="0"/>
              <a:t>Participación política y liderazgo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128D0F-6B0A-44F5-AFCE-0B01386258E7}"/>
              </a:ext>
            </a:extLst>
          </p:cNvPr>
          <p:cNvSpPr txBox="1"/>
          <p:nvPr/>
        </p:nvSpPr>
        <p:spPr>
          <a:xfrm>
            <a:off x="2102176" y="5750815"/>
            <a:ext cx="84181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“Somos diversos pero, tenemos algo en común: somos el apoyo de nuestros padres, estamos interesados en la conservación de papas nativas y en preservar nuestros conocimientos ancestrales”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03E1322F-8F91-4A36-895B-E54AB87D6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686" y="1143313"/>
            <a:ext cx="4880069" cy="386853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F875CDF-40C1-47A2-8866-E406E0C48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531" y="1143313"/>
            <a:ext cx="6839689" cy="383583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CE20BE2-309F-44DB-B54B-1545AE390BC1}"/>
              </a:ext>
            </a:extLst>
          </p:cNvPr>
          <p:cNvSpPr txBox="1"/>
          <p:nvPr/>
        </p:nvSpPr>
        <p:spPr>
          <a:xfrm>
            <a:off x="238686" y="5151135"/>
            <a:ext cx="4880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dirty="0"/>
              <a:t>Propuesta de ley de semillas: Comisión agraria en el congreso- Lima 2024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4474B8B-1245-43D6-8747-4163E617DD1A}"/>
              </a:ext>
            </a:extLst>
          </p:cNvPr>
          <p:cNvSpPr txBox="1"/>
          <p:nvPr/>
        </p:nvSpPr>
        <p:spPr>
          <a:xfrm>
            <a:off x="6730738" y="5151134"/>
            <a:ext cx="3915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/>
              <a:t>Dia internacional de la papa- Roma, mayo 2024</a:t>
            </a:r>
          </a:p>
        </p:txBody>
      </p:sp>
    </p:spTree>
    <p:extLst>
      <p:ext uri="{BB962C8B-B14F-4D97-AF65-F5344CB8AC3E}">
        <p14:creationId xmlns:p14="http://schemas.microsoft.com/office/powerpoint/2010/main" val="3351135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995F5-B6F3-4312-86AE-BA6395DC8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90" y="182150"/>
            <a:ext cx="4449114" cy="419715"/>
          </a:xfrm>
        </p:spPr>
        <p:txBody>
          <a:bodyPr>
            <a:normAutofit/>
          </a:bodyPr>
          <a:lstStyle/>
          <a:p>
            <a:r>
              <a:rPr lang="es-ES" sz="1600" b="1" dirty="0">
                <a:latin typeface="+mn-lt"/>
                <a:cs typeface="Arial" panose="020B0604020202020204" pitchFamily="34" charset="0"/>
              </a:rPr>
              <a:t>Aprendizaje intergeneracional </a:t>
            </a:r>
            <a:endParaRPr lang="es-PE" sz="16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F24AB7-9F68-47C6-BDEC-C7FF0D8BE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90" y="601865"/>
            <a:ext cx="10869384" cy="75657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PE" sz="2300" dirty="0">
                <a:cs typeface="Arial" panose="020B0604020202020204" pitchFamily="34" charset="0"/>
              </a:rPr>
              <a:t>Participación entre directivos, socios(as) y jóvenes de la Red JORA en actividades internas y externas de AGUAPAN está creando espacios de intercambio, interaprendizaje y confianza mutua.</a:t>
            </a:r>
          </a:p>
          <a:p>
            <a:endParaRPr lang="es-PE" dirty="0"/>
          </a:p>
          <a:p>
            <a:endParaRPr lang="es-PE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2A31C39-FB14-487D-9C4D-C8E3D95F6D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" t="24618" r="-292" b="27464"/>
          <a:stretch/>
        </p:blipFill>
        <p:spPr>
          <a:xfrm>
            <a:off x="684644" y="2566346"/>
            <a:ext cx="5582554" cy="4355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C75553F-CEEF-41E4-B74A-A575C163E6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3" t="15442" r="21805" b="8249"/>
          <a:stretch/>
        </p:blipFill>
        <p:spPr>
          <a:xfrm>
            <a:off x="6598763" y="2541456"/>
            <a:ext cx="5357762" cy="431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3A431BEC-95FA-4716-8455-3A96F983C8BA}"/>
              </a:ext>
            </a:extLst>
          </p:cNvPr>
          <p:cNvSpPr txBox="1"/>
          <p:nvPr/>
        </p:nvSpPr>
        <p:spPr>
          <a:xfrm>
            <a:off x="4813496" y="1304462"/>
            <a:ext cx="37252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cs typeface="Arial" panose="020B0604020202020204" pitchFamily="34" charset="0"/>
              </a:rPr>
              <a:t>T</a:t>
            </a:r>
            <a:r>
              <a:rPr lang="es-PE" sz="1400" b="1" dirty="0">
                <a:cs typeface="Arial" panose="020B0604020202020204" pitchFamily="34" charset="0"/>
              </a:rPr>
              <a:t>estimonios de integrantes de JORA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0717DE8-6A25-474D-8FD3-2E054A0CBDB5}"/>
              </a:ext>
            </a:extLst>
          </p:cNvPr>
          <p:cNvSpPr txBox="1"/>
          <p:nvPr/>
        </p:nvSpPr>
        <p:spPr>
          <a:xfrm>
            <a:off x="661307" y="1612239"/>
            <a:ext cx="108693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PE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Una </a:t>
            </a:r>
            <a:r>
              <a:rPr lang="es-PE" sz="1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joven</a:t>
            </a:r>
            <a:r>
              <a:rPr lang="es-PE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menciona que asistió la primera vez a la reunión de AGUAPAN con un poco de temor, debido a que no conocía a nadie, pero que se adaptó muy rápido al interactuar con las socias, y con los demás socios quienes fueron muy amigables con ella</a:t>
            </a:r>
            <a:r>
              <a:rPr lang="es-PE" sz="1400" dirty="0">
                <a:solidFill>
                  <a:srgbClr val="000000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PE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es-PE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Sintió que era un espacio de su interés y donde se sintió escuchada, por ello continuó</a:t>
            </a:r>
            <a:r>
              <a:rPr lang="es-PE" sz="1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PE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participando en las reuniones del Consejo Nacional, siendo así la más joven del Consejo Directivo</a:t>
            </a:r>
            <a:r>
              <a:rPr lang="es-PE" sz="1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PE" sz="14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871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F7849E-0E4A-4B93-BEF9-D012A88A8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825" y="215227"/>
            <a:ext cx="2373846" cy="598702"/>
          </a:xfrm>
        </p:spPr>
        <p:txBody>
          <a:bodyPr>
            <a:normAutofit/>
          </a:bodyPr>
          <a:lstStyle/>
          <a:p>
            <a:r>
              <a:rPr lang="es-ES" sz="2000" b="1" dirty="0"/>
              <a:t>Incentivos- JORA</a:t>
            </a:r>
            <a:endParaRPr lang="es-PE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3F4AEA-C694-41CE-88C8-F1214ECBD7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t="11021" r="5607" b="18932"/>
          <a:stretch/>
        </p:blipFill>
        <p:spPr>
          <a:xfrm>
            <a:off x="6845320" y="859395"/>
            <a:ext cx="5387686" cy="3352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Marcador de contenido 3">
            <a:extLst>
              <a:ext uri="{FF2B5EF4-FFF2-40B4-BE49-F238E27FC236}">
                <a16:creationId xmlns:a16="http://schemas.microsoft.com/office/drawing/2014/main" id="{5B396AD4-1892-441F-96F5-D796E6B29E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" t="30271" r="3829" b="9931"/>
          <a:stretch/>
        </p:blipFill>
        <p:spPr>
          <a:xfrm>
            <a:off x="6928701" y="4021348"/>
            <a:ext cx="5263299" cy="2904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C755A58B-72DF-4922-AE29-BFC14DE13277}"/>
              </a:ext>
            </a:extLst>
          </p:cNvPr>
          <p:cNvSpPr txBox="1"/>
          <p:nvPr/>
        </p:nvSpPr>
        <p:spPr>
          <a:xfrm>
            <a:off x="345199" y="1242757"/>
            <a:ext cx="611746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dirty="0"/>
              <a:t>Conocernos entre jóvenes de diferentes regiones con un objetivo común.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Compartir experiencias y nuestras culturas.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AGUAPAN nos permite ser visibles.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Alzamos nuestra voz y Somos escuchados.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Vínculo con los socios y socias de AGUAPAN cada vez es de mayor confianza.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Conocemos lugares 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Participamos en congresos, capacitaciones y Encuentros </a:t>
            </a:r>
          </a:p>
          <a:p>
            <a:pPr algn="just"/>
            <a:r>
              <a:rPr lang="es-ES" dirty="0"/>
              <a:t>Aprendemos de nuestros mayores- liderazgo</a:t>
            </a:r>
          </a:p>
          <a:p>
            <a:pPr algn="just"/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919506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71483D-09D9-49AC-9470-7919ACBDA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627" y="79643"/>
            <a:ext cx="2186354" cy="813962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Adobe Garamond Pro"/>
              </a:rPr>
              <a:t>Desafíos</a:t>
            </a:r>
            <a:endParaRPr lang="es-PE" sz="4000" dirty="0">
              <a:latin typeface="Adobe Garamond Pro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E97749D-E270-437F-8DDC-C43D5C7FB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82" y="1648513"/>
            <a:ext cx="4219546" cy="416950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429E855-A967-48EF-A716-5BE4AF2BA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077" y="1666830"/>
            <a:ext cx="2929197" cy="421459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6DB30732-A3FA-49F9-B73F-DA1BF7FDB217}"/>
              </a:ext>
            </a:extLst>
          </p:cNvPr>
          <p:cNvSpPr txBox="1"/>
          <p:nvPr/>
        </p:nvSpPr>
        <p:spPr>
          <a:xfrm>
            <a:off x="4926643" y="976571"/>
            <a:ext cx="2338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dobe Garamond Pro"/>
              </a:rPr>
              <a:t>Inestabilidad de la Red</a:t>
            </a:r>
            <a:endParaRPr lang="es-PE" sz="1400" dirty="0">
              <a:latin typeface="Adobe Garamond Pro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337F344-C962-4D12-88BD-2B0145263261}"/>
              </a:ext>
            </a:extLst>
          </p:cNvPr>
          <p:cNvSpPr txBox="1"/>
          <p:nvPr/>
        </p:nvSpPr>
        <p:spPr>
          <a:xfrm>
            <a:off x="909308" y="1039979"/>
            <a:ext cx="3061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dobe Garamond Pro"/>
              </a:rPr>
              <a:t>Brecha tecnológica y Confianza</a:t>
            </a:r>
            <a:endParaRPr lang="es-PE" sz="1600" dirty="0">
              <a:latin typeface="Adobe Garamond Pro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11E9D7B-C2B5-45A1-83A0-58644068B798}"/>
              </a:ext>
            </a:extLst>
          </p:cNvPr>
          <p:cNvSpPr txBox="1"/>
          <p:nvPr/>
        </p:nvSpPr>
        <p:spPr>
          <a:xfrm>
            <a:off x="7784981" y="1648513"/>
            <a:ext cx="394415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PE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JORA</a:t>
            </a:r>
            <a:r>
              <a:rPr lang="es-PE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no solamente busca apoyar a AGUAPAN, sino también, buscamos desarrollarnos como jóvenes con emprendimientos, uso de nuevas tecnologías, proveer servicios o dedicarnos a la comercialización. </a:t>
            </a:r>
          </a:p>
          <a:p>
            <a:pPr algn="just"/>
            <a:endParaRPr lang="es-PE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es-PE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Por ello, proponemos enfrentar estos desafíos, facilitándonos acceso a educación superior de calidad, creando oportunidades de trabajo y acceso a recursos financieros para nuestros emprendimientos</a:t>
            </a:r>
            <a:r>
              <a:rPr lang="es-PE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555644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D0F8D7-F96A-466B-B177-4984F9F82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209" y="126256"/>
            <a:ext cx="3674966" cy="146148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ES" sz="10400" dirty="0"/>
              <a:t>GRACIAS</a:t>
            </a:r>
            <a:r>
              <a:rPr lang="es-ES" sz="16600" dirty="0"/>
              <a:t> </a:t>
            </a:r>
            <a:endParaRPr lang="es-PE" sz="166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C1C31AF-C892-48E6-B06C-BB0C25BE9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7764"/>
            <a:ext cx="6444704" cy="41148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E219322-4602-4E92-9FEF-B456968E1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704" y="1467764"/>
            <a:ext cx="5747296" cy="41148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72D2FA34-10B3-440D-9D5D-3BDBA7798A22}"/>
              </a:ext>
            </a:extLst>
          </p:cNvPr>
          <p:cNvSpPr/>
          <p:nvPr/>
        </p:nvSpPr>
        <p:spPr>
          <a:xfrm>
            <a:off x="197708" y="5832389"/>
            <a:ext cx="4109793" cy="8375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dirty="0"/>
              <a:t>Correo electrónico:</a:t>
            </a:r>
          </a:p>
          <a:p>
            <a:r>
              <a:rPr lang="es-ES" dirty="0">
                <a:hlinkClick r:id="rId4"/>
              </a:rPr>
              <a:t>aguapan20.22@gmail.com</a:t>
            </a:r>
            <a:r>
              <a:rPr lang="es-ES" dirty="0"/>
              <a:t> </a:t>
            </a:r>
          </a:p>
          <a:p>
            <a:r>
              <a:rPr lang="es-ES" dirty="0">
                <a:hlinkClick r:id="rId5"/>
              </a:rPr>
              <a:t>reddejovenes.jora@gmail.com</a:t>
            </a:r>
            <a:r>
              <a:rPr lang="es-ES" dirty="0"/>
              <a:t> 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316325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1215</TotalTime>
  <Words>852</Words>
  <Application>Microsoft Office PowerPoint</Application>
  <PresentationFormat>Panorámica</PresentationFormat>
  <Paragraphs>99</Paragraphs>
  <Slides>11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Adobe Garamond Pro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Problemas y Desafíos </vt:lpstr>
      <vt:lpstr>Incorporación de jóvenes - AGUAPAN </vt:lpstr>
      <vt:lpstr>Presentación de PowerPoint</vt:lpstr>
      <vt:lpstr>Presentación de PowerPoint</vt:lpstr>
      <vt:lpstr>Participación política y liderazgo</vt:lpstr>
      <vt:lpstr>Aprendizaje intergeneracional </vt:lpstr>
      <vt:lpstr>Incentivos- JORA</vt:lpstr>
      <vt:lpstr>Desafíos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ckeniatovar@gmail.com</dc:creator>
  <cp:lastModifiedBy>GRUPO YANAPAI</cp:lastModifiedBy>
  <cp:revision>44</cp:revision>
  <dcterms:created xsi:type="dcterms:W3CDTF">2025-10-13T21:57:12Z</dcterms:created>
  <dcterms:modified xsi:type="dcterms:W3CDTF">2025-10-21T05:11:07Z</dcterms:modified>
</cp:coreProperties>
</file>