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7499C-DB7A-429C-BC2D-B6490C5B30F5}" v="17" dt="2025-10-15T19:26:48.9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17F65F-DE20-43FF-86A3-0E64F5A90702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39F2170-C38D-4B75-9620-3EB0372785D5}">
      <dgm:prSet/>
      <dgm:spPr/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Reto central en la legislación nacional: </a:t>
          </a:r>
          <a:r>
            <a:rPr lang="es-ES" i="1" dirty="0">
              <a:latin typeface="Cambria" panose="02040503050406030204" pitchFamily="18" charset="0"/>
              <a:ea typeface="Cambria" panose="02040503050406030204" pitchFamily="18" charset="0"/>
            </a:rPr>
            <a:t>no “replicar”</a:t>
          </a:r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 legislación de semillas clásicas a través de: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F7D2483-0B63-4B63-B5C2-1C75E8CB9663}" type="parTrans" cxnId="{E3748FC6-116B-4CAF-9DB8-6E716671CD8F}">
      <dgm:prSet/>
      <dgm:spPr/>
      <dgm:t>
        <a:bodyPr/>
        <a:lstStyle/>
        <a:p>
          <a:endParaRPr lang="en-US"/>
        </a:p>
      </dgm:t>
    </dgm:pt>
    <dgm:pt modelId="{677D3474-E8E5-475A-8D1F-5A55E248661E}" type="sibTrans" cxnId="{E3748FC6-116B-4CAF-9DB8-6E716671CD8F}">
      <dgm:prSet/>
      <dgm:spPr/>
      <dgm:t>
        <a:bodyPr/>
        <a:lstStyle/>
        <a:p>
          <a:endParaRPr lang="en-US"/>
        </a:p>
      </dgm:t>
    </dgm:pt>
    <dgm:pt modelId="{4484B7DD-C888-49FB-9CCD-E59542833D24}">
      <dgm:prSet/>
      <dgm:spPr/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Estructuras institucionales centralizadas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B4846F5-B378-464C-927E-835A3AE48DC2}" type="parTrans" cxnId="{BADDE4B3-0DFD-4A74-B50C-21902E3A3D77}">
      <dgm:prSet/>
      <dgm:spPr/>
      <dgm:t>
        <a:bodyPr/>
        <a:lstStyle/>
        <a:p>
          <a:endParaRPr lang="en-US"/>
        </a:p>
      </dgm:t>
    </dgm:pt>
    <dgm:pt modelId="{DC37BD9A-CD6C-4707-AFFF-9DD70BA8292D}" type="sibTrans" cxnId="{BADDE4B3-0DFD-4A74-B50C-21902E3A3D77}">
      <dgm:prSet/>
      <dgm:spPr/>
      <dgm:t>
        <a:bodyPr/>
        <a:lstStyle/>
        <a:p>
          <a:endParaRPr lang="en-US"/>
        </a:p>
      </dgm:t>
    </dgm:pt>
    <dgm:pt modelId="{E508DD0C-5AA4-4994-A645-C95954A5E9BD}">
      <dgm:prSet/>
      <dgm:spPr/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Rectorías  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23D839E-B1B5-47BA-AE02-59DAA2075A14}" type="parTrans" cxnId="{2FE67487-2337-4BD4-A8EE-EEDFEA92611E}">
      <dgm:prSet/>
      <dgm:spPr/>
      <dgm:t>
        <a:bodyPr/>
        <a:lstStyle/>
        <a:p>
          <a:endParaRPr lang="en-US"/>
        </a:p>
      </dgm:t>
    </dgm:pt>
    <dgm:pt modelId="{BC3820C6-86B9-443A-8BAD-5CD6A2078E3C}" type="sibTrans" cxnId="{2FE67487-2337-4BD4-A8EE-EEDFEA92611E}">
      <dgm:prSet/>
      <dgm:spPr/>
      <dgm:t>
        <a:bodyPr/>
        <a:lstStyle/>
        <a:p>
          <a:endParaRPr lang="en-US"/>
        </a:p>
      </dgm:t>
    </dgm:pt>
    <dgm:pt modelId="{89637D93-1C9D-4ECC-954F-3E29F6400EFF}">
      <dgm:prSet/>
      <dgm:spPr/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Procedimientos y registros 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AA4DF99-18B3-4C0C-8584-F5FD987F48A6}" type="parTrans" cxnId="{66FD6F42-F2BB-418E-A36B-9227F1403F39}">
      <dgm:prSet/>
      <dgm:spPr/>
      <dgm:t>
        <a:bodyPr/>
        <a:lstStyle/>
        <a:p>
          <a:endParaRPr lang="en-US"/>
        </a:p>
      </dgm:t>
    </dgm:pt>
    <dgm:pt modelId="{93E29008-B786-4CAD-9148-F628E1B95E7D}" type="sibTrans" cxnId="{66FD6F42-F2BB-418E-A36B-9227F1403F39}">
      <dgm:prSet/>
      <dgm:spPr/>
      <dgm:t>
        <a:bodyPr/>
        <a:lstStyle/>
        <a:p>
          <a:endParaRPr lang="en-US"/>
        </a:p>
      </dgm:t>
    </dgm:pt>
    <dgm:pt modelId="{56C85394-637F-4A6D-8AD6-112C0D32C40D}">
      <dgm:prSet/>
      <dgm:spPr/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Recomendación:</a:t>
          </a:r>
          <a:endParaRPr lang="en-US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533A079-3AAC-4101-BF62-C00987DE0540}" type="parTrans" cxnId="{A8EE8EE4-4B52-4E4F-96DD-0D7BD6539BEC}">
      <dgm:prSet/>
      <dgm:spPr/>
      <dgm:t>
        <a:bodyPr/>
        <a:lstStyle/>
        <a:p>
          <a:endParaRPr lang="en-US"/>
        </a:p>
      </dgm:t>
    </dgm:pt>
    <dgm:pt modelId="{981358B4-1FCF-4DB1-A42C-D5DDFC4444A1}" type="sibTrans" cxnId="{A8EE8EE4-4B52-4E4F-96DD-0D7BD6539BEC}">
      <dgm:prSet/>
      <dgm:spPr/>
      <dgm:t>
        <a:bodyPr/>
        <a:lstStyle/>
        <a:p>
          <a:endParaRPr lang="en-US"/>
        </a:p>
      </dgm:t>
    </dgm:pt>
    <dgm:pt modelId="{6CCC9C76-CF83-440A-88D3-5BB0B23E7E14}">
      <dgm:prSet/>
      <dgm:spPr/>
      <dgm:t>
        <a:bodyPr/>
        <a:lstStyle/>
        <a:p>
          <a:r>
            <a:rPr lang="es-ES" i="1" dirty="0">
              <a:latin typeface="Cambria" panose="02040503050406030204" pitchFamily="18" charset="0"/>
              <a:ea typeface="Cambria" panose="02040503050406030204" pitchFamily="18" charset="0"/>
            </a:rPr>
            <a:t>Normas promotoras y habilitadoras </a:t>
          </a:r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de procesos ya en marcha </a:t>
          </a:r>
          <a:endParaRPr lang="es-PE" b="0" dirty="0"/>
        </a:p>
      </dgm:t>
    </dgm:pt>
    <dgm:pt modelId="{5C95A589-FD2C-460B-9CCD-960C05D10B95}" type="parTrans" cxnId="{EF493B50-ED53-4404-8F98-53D4AA6D1898}">
      <dgm:prSet/>
      <dgm:spPr/>
    </dgm:pt>
    <dgm:pt modelId="{E7DFD7F3-7B5D-49BB-BFE3-F25405B70260}" type="sibTrans" cxnId="{EF493B50-ED53-4404-8F98-53D4AA6D1898}">
      <dgm:prSet/>
      <dgm:spPr/>
    </dgm:pt>
    <dgm:pt modelId="{6496C164-0029-4600-B568-DC94ECFECB1E}" type="pres">
      <dgm:prSet presAssocID="{5C17F65F-DE20-43FF-86A3-0E64F5A90702}" presName="Name0" presStyleCnt="0">
        <dgm:presLayoutVars>
          <dgm:dir/>
          <dgm:animLvl val="lvl"/>
          <dgm:resizeHandles val="exact"/>
        </dgm:presLayoutVars>
      </dgm:prSet>
      <dgm:spPr/>
    </dgm:pt>
    <dgm:pt modelId="{16F50193-E0DD-462A-A30F-7FA35DFAE70C}" type="pres">
      <dgm:prSet presAssocID="{A39F2170-C38D-4B75-9620-3EB0372785D5}" presName="composite" presStyleCnt="0"/>
      <dgm:spPr/>
    </dgm:pt>
    <dgm:pt modelId="{B22EBE5F-F251-41CD-89FD-D1346C338E87}" type="pres">
      <dgm:prSet presAssocID="{A39F2170-C38D-4B75-9620-3EB0372785D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96BD851-D1E9-4F29-AFC8-157EB3DC8135}" type="pres">
      <dgm:prSet presAssocID="{A39F2170-C38D-4B75-9620-3EB0372785D5}" presName="desTx" presStyleLbl="alignAccFollowNode1" presStyleIdx="0" presStyleCnt="2">
        <dgm:presLayoutVars>
          <dgm:bulletEnabled val="1"/>
        </dgm:presLayoutVars>
      </dgm:prSet>
      <dgm:spPr/>
    </dgm:pt>
    <dgm:pt modelId="{A2A31662-4673-49A6-BA1E-B482E292954B}" type="pres">
      <dgm:prSet presAssocID="{677D3474-E8E5-475A-8D1F-5A55E248661E}" presName="space" presStyleCnt="0"/>
      <dgm:spPr/>
    </dgm:pt>
    <dgm:pt modelId="{29D584E3-426D-4599-AC1B-B04B93838331}" type="pres">
      <dgm:prSet presAssocID="{56C85394-637F-4A6D-8AD6-112C0D32C40D}" presName="composite" presStyleCnt="0"/>
      <dgm:spPr/>
    </dgm:pt>
    <dgm:pt modelId="{85A08B04-2EDE-4A57-AEDE-C900EC07F9B4}" type="pres">
      <dgm:prSet presAssocID="{56C85394-637F-4A6D-8AD6-112C0D32C40D}" presName="parTx" presStyleLbl="alignNode1" presStyleIdx="1" presStyleCnt="2" custLinFactNeighborX="-7000" custLinFactNeighborY="-5371">
        <dgm:presLayoutVars>
          <dgm:chMax val="0"/>
          <dgm:chPref val="0"/>
          <dgm:bulletEnabled val="1"/>
        </dgm:presLayoutVars>
      </dgm:prSet>
      <dgm:spPr/>
    </dgm:pt>
    <dgm:pt modelId="{1CC13EBF-D564-48AA-B2E0-F4F88F623BD3}" type="pres">
      <dgm:prSet presAssocID="{56C85394-637F-4A6D-8AD6-112C0D32C40D}" presName="desTx" presStyleLbl="alignAccFollowNode1" presStyleIdx="1" presStyleCnt="2" custScaleY="84144" custLinFactNeighborX="-7000" custLinFactNeighborY="516">
        <dgm:presLayoutVars>
          <dgm:bulletEnabled val="1"/>
        </dgm:presLayoutVars>
      </dgm:prSet>
      <dgm:spPr/>
    </dgm:pt>
  </dgm:ptLst>
  <dgm:cxnLst>
    <dgm:cxn modelId="{CB164E38-0637-43CE-BFB3-227A61D57419}" type="presOf" srcId="{4484B7DD-C888-49FB-9CCD-E59542833D24}" destId="{B96BD851-D1E9-4F29-AFC8-157EB3DC8135}" srcOrd="0" destOrd="0" presId="urn:microsoft.com/office/officeart/2005/8/layout/hList1"/>
    <dgm:cxn modelId="{66FD6F42-F2BB-418E-A36B-9227F1403F39}" srcId="{A39F2170-C38D-4B75-9620-3EB0372785D5}" destId="{89637D93-1C9D-4ECC-954F-3E29F6400EFF}" srcOrd="2" destOrd="0" parTransId="{AAA4DF99-18B3-4C0C-8584-F5FD987F48A6}" sibTransId="{93E29008-B786-4CAD-9148-F628E1B95E7D}"/>
    <dgm:cxn modelId="{EF493B50-ED53-4404-8F98-53D4AA6D1898}" srcId="{56C85394-637F-4A6D-8AD6-112C0D32C40D}" destId="{6CCC9C76-CF83-440A-88D3-5BB0B23E7E14}" srcOrd="0" destOrd="0" parTransId="{5C95A589-FD2C-460B-9CCD-960C05D10B95}" sibTransId="{E7DFD7F3-7B5D-49BB-BFE3-F25405B70260}"/>
    <dgm:cxn modelId="{2FE67487-2337-4BD4-A8EE-EEDFEA92611E}" srcId="{A39F2170-C38D-4B75-9620-3EB0372785D5}" destId="{E508DD0C-5AA4-4994-A645-C95954A5E9BD}" srcOrd="1" destOrd="0" parTransId="{123D839E-B1B5-47BA-AE02-59DAA2075A14}" sibTransId="{BC3820C6-86B9-443A-8BAD-5CD6A2078E3C}"/>
    <dgm:cxn modelId="{B7A1A994-B9AB-4B16-B56A-1770D9782946}" type="presOf" srcId="{56C85394-637F-4A6D-8AD6-112C0D32C40D}" destId="{85A08B04-2EDE-4A57-AEDE-C900EC07F9B4}" srcOrd="0" destOrd="0" presId="urn:microsoft.com/office/officeart/2005/8/layout/hList1"/>
    <dgm:cxn modelId="{3EFC6AA4-28AD-4E33-8572-81C0760D6AB0}" type="presOf" srcId="{E508DD0C-5AA4-4994-A645-C95954A5E9BD}" destId="{B96BD851-D1E9-4F29-AFC8-157EB3DC8135}" srcOrd="0" destOrd="1" presId="urn:microsoft.com/office/officeart/2005/8/layout/hList1"/>
    <dgm:cxn modelId="{BADDE4B3-0DFD-4A74-B50C-21902E3A3D77}" srcId="{A39F2170-C38D-4B75-9620-3EB0372785D5}" destId="{4484B7DD-C888-49FB-9CCD-E59542833D24}" srcOrd="0" destOrd="0" parTransId="{AB4846F5-B378-464C-927E-835A3AE48DC2}" sibTransId="{DC37BD9A-CD6C-4707-AFFF-9DD70BA8292D}"/>
    <dgm:cxn modelId="{091985B7-BD8E-4AAF-A981-97545BCD7771}" type="presOf" srcId="{6CCC9C76-CF83-440A-88D3-5BB0B23E7E14}" destId="{1CC13EBF-D564-48AA-B2E0-F4F88F623BD3}" srcOrd="0" destOrd="0" presId="urn:microsoft.com/office/officeart/2005/8/layout/hList1"/>
    <dgm:cxn modelId="{E3748FC6-116B-4CAF-9DB8-6E716671CD8F}" srcId="{5C17F65F-DE20-43FF-86A3-0E64F5A90702}" destId="{A39F2170-C38D-4B75-9620-3EB0372785D5}" srcOrd="0" destOrd="0" parTransId="{CF7D2483-0B63-4B63-B5C2-1C75E8CB9663}" sibTransId="{677D3474-E8E5-475A-8D1F-5A55E248661E}"/>
    <dgm:cxn modelId="{A1B0F6C7-F157-4BCC-8018-CA8E2EC61DCD}" type="presOf" srcId="{A39F2170-C38D-4B75-9620-3EB0372785D5}" destId="{B22EBE5F-F251-41CD-89FD-D1346C338E87}" srcOrd="0" destOrd="0" presId="urn:microsoft.com/office/officeart/2005/8/layout/hList1"/>
    <dgm:cxn modelId="{A8EE8EE4-4B52-4E4F-96DD-0D7BD6539BEC}" srcId="{5C17F65F-DE20-43FF-86A3-0E64F5A90702}" destId="{56C85394-637F-4A6D-8AD6-112C0D32C40D}" srcOrd="1" destOrd="0" parTransId="{F533A079-3AAC-4101-BF62-C00987DE0540}" sibTransId="{981358B4-1FCF-4DB1-A42C-D5DDFC4444A1}"/>
    <dgm:cxn modelId="{F65F49E9-0DEC-4799-9811-B972AA3D7BE6}" type="presOf" srcId="{89637D93-1C9D-4ECC-954F-3E29F6400EFF}" destId="{B96BD851-D1E9-4F29-AFC8-157EB3DC8135}" srcOrd="0" destOrd="2" presId="urn:microsoft.com/office/officeart/2005/8/layout/hList1"/>
    <dgm:cxn modelId="{CD41B3F2-B890-4D2B-A0F0-7B4FC0ED6664}" type="presOf" srcId="{5C17F65F-DE20-43FF-86A3-0E64F5A90702}" destId="{6496C164-0029-4600-B568-DC94ECFECB1E}" srcOrd="0" destOrd="0" presId="urn:microsoft.com/office/officeart/2005/8/layout/hList1"/>
    <dgm:cxn modelId="{57D18FDA-33E2-415D-8A71-15F2DFB89E00}" type="presParOf" srcId="{6496C164-0029-4600-B568-DC94ECFECB1E}" destId="{16F50193-E0DD-462A-A30F-7FA35DFAE70C}" srcOrd="0" destOrd="0" presId="urn:microsoft.com/office/officeart/2005/8/layout/hList1"/>
    <dgm:cxn modelId="{E5D0509C-2BFF-4DAF-8C1E-B58B00EC7F8E}" type="presParOf" srcId="{16F50193-E0DD-462A-A30F-7FA35DFAE70C}" destId="{B22EBE5F-F251-41CD-89FD-D1346C338E87}" srcOrd="0" destOrd="0" presId="urn:microsoft.com/office/officeart/2005/8/layout/hList1"/>
    <dgm:cxn modelId="{2BE77B58-F03E-40D0-A025-3F86827788F3}" type="presParOf" srcId="{16F50193-E0DD-462A-A30F-7FA35DFAE70C}" destId="{B96BD851-D1E9-4F29-AFC8-157EB3DC8135}" srcOrd="1" destOrd="0" presId="urn:microsoft.com/office/officeart/2005/8/layout/hList1"/>
    <dgm:cxn modelId="{F125D7C1-0CDD-4B50-BE6C-F5658C96B7C8}" type="presParOf" srcId="{6496C164-0029-4600-B568-DC94ECFECB1E}" destId="{A2A31662-4673-49A6-BA1E-B482E292954B}" srcOrd="1" destOrd="0" presId="urn:microsoft.com/office/officeart/2005/8/layout/hList1"/>
    <dgm:cxn modelId="{936A3FC8-D7F0-4DEC-8E72-5790F101D058}" type="presParOf" srcId="{6496C164-0029-4600-B568-DC94ECFECB1E}" destId="{29D584E3-426D-4599-AC1B-B04B93838331}" srcOrd="2" destOrd="0" presId="urn:microsoft.com/office/officeart/2005/8/layout/hList1"/>
    <dgm:cxn modelId="{D4D8A148-74ED-40C5-9C93-84BE93A9F562}" type="presParOf" srcId="{29D584E3-426D-4599-AC1B-B04B93838331}" destId="{85A08B04-2EDE-4A57-AEDE-C900EC07F9B4}" srcOrd="0" destOrd="0" presId="urn:microsoft.com/office/officeart/2005/8/layout/hList1"/>
    <dgm:cxn modelId="{F2CFC9F0-4417-40B7-8FE0-FCD49BFBE1F8}" type="presParOf" srcId="{29D584E3-426D-4599-AC1B-B04B93838331}" destId="{1CC13EBF-D564-48AA-B2E0-F4F88F623BD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EBE5F-F251-41CD-89FD-D1346C338E87}">
      <dsp:nvSpPr>
        <dsp:cNvPr id="0" name=""/>
        <dsp:cNvSpPr/>
      </dsp:nvSpPr>
      <dsp:spPr>
        <a:xfrm>
          <a:off x="51" y="399433"/>
          <a:ext cx="4913783" cy="18242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latin typeface="Cambria" panose="02040503050406030204" pitchFamily="18" charset="0"/>
              <a:ea typeface="Cambria" panose="02040503050406030204" pitchFamily="18" charset="0"/>
            </a:rPr>
            <a:t>Reto central en la legislación nacional: </a:t>
          </a:r>
          <a:r>
            <a:rPr lang="es-ES" sz="2900" i="1" kern="1200" dirty="0">
              <a:latin typeface="Cambria" panose="02040503050406030204" pitchFamily="18" charset="0"/>
              <a:ea typeface="Cambria" panose="02040503050406030204" pitchFamily="18" charset="0"/>
            </a:rPr>
            <a:t>no “replicar”</a:t>
          </a:r>
          <a:r>
            <a:rPr lang="es-ES" sz="2900" kern="1200" dirty="0">
              <a:latin typeface="Cambria" panose="02040503050406030204" pitchFamily="18" charset="0"/>
              <a:ea typeface="Cambria" panose="02040503050406030204" pitchFamily="18" charset="0"/>
            </a:rPr>
            <a:t> legislación de semillas clásicas a través de:</a:t>
          </a:r>
          <a:endParaRPr lang="en-US" sz="29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1" y="399433"/>
        <a:ext cx="4913783" cy="1824224"/>
      </dsp:txXfrm>
    </dsp:sp>
    <dsp:sp modelId="{B96BD851-D1E9-4F29-AFC8-157EB3DC8135}">
      <dsp:nvSpPr>
        <dsp:cNvPr id="0" name=""/>
        <dsp:cNvSpPr/>
      </dsp:nvSpPr>
      <dsp:spPr>
        <a:xfrm>
          <a:off x="51" y="2223657"/>
          <a:ext cx="4913783" cy="210953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900" kern="1200" dirty="0">
              <a:latin typeface="Cambria" panose="02040503050406030204" pitchFamily="18" charset="0"/>
              <a:ea typeface="Cambria" panose="02040503050406030204" pitchFamily="18" charset="0"/>
            </a:rPr>
            <a:t>Estructuras institucionales centralizadas</a:t>
          </a:r>
          <a:endParaRPr lang="en-US" sz="2900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900" kern="1200" dirty="0">
              <a:latin typeface="Cambria" panose="02040503050406030204" pitchFamily="18" charset="0"/>
              <a:ea typeface="Cambria" panose="02040503050406030204" pitchFamily="18" charset="0"/>
            </a:rPr>
            <a:t>Rectorías  </a:t>
          </a:r>
          <a:endParaRPr lang="en-US" sz="2900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900" kern="1200" dirty="0">
              <a:latin typeface="Cambria" panose="02040503050406030204" pitchFamily="18" charset="0"/>
              <a:ea typeface="Cambria" panose="02040503050406030204" pitchFamily="18" charset="0"/>
            </a:rPr>
            <a:t>Procedimientos y registros </a:t>
          </a:r>
          <a:endParaRPr lang="en-US" sz="29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1" y="2223657"/>
        <a:ext cx="4913783" cy="2109532"/>
      </dsp:txXfrm>
    </dsp:sp>
    <dsp:sp modelId="{85A08B04-2EDE-4A57-AEDE-C900EC07F9B4}">
      <dsp:nvSpPr>
        <dsp:cNvPr id="0" name=""/>
        <dsp:cNvSpPr/>
      </dsp:nvSpPr>
      <dsp:spPr>
        <a:xfrm>
          <a:off x="5257800" y="385075"/>
          <a:ext cx="4913783" cy="1824224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latin typeface="Cambria" panose="02040503050406030204" pitchFamily="18" charset="0"/>
              <a:ea typeface="Cambria" panose="02040503050406030204" pitchFamily="18" charset="0"/>
            </a:rPr>
            <a:t>Recomendación:</a:t>
          </a:r>
          <a:endParaRPr lang="en-US" sz="29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257800" y="385075"/>
        <a:ext cx="4913783" cy="1824224"/>
      </dsp:txXfrm>
    </dsp:sp>
    <dsp:sp modelId="{1CC13EBF-D564-48AA-B2E0-F4F88F623BD3}">
      <dsp:nvSpPr>
        <dsp:cNvPr id="0" name=""/>
        <dsp:cNvSpPr/>
      </dsp:nvSpPr>
      <dsp:spPr>
        <a:xfrm>
          <a:off x="5257800" y="2485408"/>
          <a:ext cx="4913783" cy="1775045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900" i="1" kern="1200" dirty="0">
              <a:latin typeface="Cambria" panose="02040503050406030204" pitchFamily="18" charset="0"/>
              <a:ea typeface="Cambria" panose="02040503050406030204" pitchFamily="18" charset="0"/>
            </a:rPr>
            <a:t>Normas promotoras y habilitadoras </a:t>
          </a:r>
          <a:r>
            <a:rPr lang="es-ES" sz="2900" kern="1200" dirty="0">
              <a:latin typeface="Cambria" panose="02040503050406030204" pitchFamily="18" charset="0"/>
              <a:ea typeface="Cambria" panose="02040503050406030204" pitchFamily="18" charset="0"/>
            </a:rPr>
            <a:t>de procesos ya en marcha </a:t>
          </a:r>
          <a:endParaRPr lang="es-PE" sz="2900" b="0" kern="1200" dirty="0"/>
        </a:p>
      </dsp:txBody>
      <dsp:txXfrm>
        <a:off x="5257800" y="2485408"/>
        <a:ext cx="4913783" cy="1775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926A31-C85F-D534-B9C8-D95B7A902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ABAAA9-B62B-12E8-A86D-229E276B2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60BAD8-E3AF-A85D-297B-9B5A2641B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CD9A6-35F6-F8F7-D645-166D7594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99163-ADB6-C05B-7908-B60A0D87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6412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0C7CAD-A5AF-229F-7A38-36909253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1EE37B-E917-96C2-A542-04B1908CE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B0116F-1A95-EADE-6CC7-FD35FF90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0B2C58-E4FE-413B-FCF5-7939F0EB9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5CD463-4A34-A66F-A884-BD3B326D1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2503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DF042C-E78A-6A0B-8F11-59431C0C0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54B263-5255-9D5E-93B1-2175599CA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B07B0D-5C51-8264-C7E6-39D106276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2D8B98-63C8-0B07-C83C-D888862DE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849FD-B682-30C8-D404-76262DA85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0934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91249-5F94-953F-2E19-89F5F093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D82DAA-028A-DC3A-8E7A-D0BD5EDD1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972A01-E23D-2421-DB37-A24BB6BD0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C94636-0340-A960-FF2C-A0B7339D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A210D2-33D3-4175-A887-944B5DBF0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70895C-D82F-2EDF-BE1D-56300F3E4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77760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90C83-8184-51CC-2D5E-998A654BD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12ACC0-B18D-1223-136E-538B156B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B45969-C995-8231-07ED-37EC39FD9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6E6E4C3-535D-4BAB-0927-9FDAF2584F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A901A66-9814-104C-27B4-B083AF9462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FEDA65-F44D-459E-7E46-9FCF4272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3F6C4E3-AA1E-2C20-E294-5033B922B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993295B-34E4-95AA-DA4F-64459F41C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65980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0EE4C4-6A57-F904-DD31-FA6731C12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6A14D5F-7675-E601-AD96-A232F1F1E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BCDD62-38E9-307F-558B-A0215578E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7AD0AED-6F59-CCF9-9EBE-7CAEE620B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0863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2FC3ED7-00B4-9ED1-74FB-226861598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98B3A78-548B-2FF9-C52F-D794B4417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55D8485-53BB-C430-4862-25D1C81E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5038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C61079-B7BF-48E9-3A3E-3B824315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90C82A-182B-8212-53A7-62187511B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9CD8C2E-5B55-237C-812A-6F613B144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BB55DC-1B25-17D4-D631-A6798A5F6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D6CEEB-3207-2B07-DA27-98ABB39B3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DF1B95-BD35-476C-FB2F-A97ECAA24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309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9302F8-4493-2E0F-5B9A-C15B96DA3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B5F510A-8D0B-84BA-631A-DE174B2881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89BA06-8EB1-175C-3C0E-F9D112B04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9397FA-FA1B-E642-C8EE-E471D1465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FE9258-6DEA-CC1C-0C9F-DC9396851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AE40C1-EB82-AF8C-6D9E-646FBC37A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2594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6CBC0A-78DE-DC5C-A37B-8EE4B291B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B85308-1089-F61C-1680-BC24598A9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8648FA-5A74-8FDD-A1EE-87827D9A6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E438EC-288A-3464-AC21-1A84FF9E0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ECE78D-CA13-7078-8122-6A3EF521E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9707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AAF3E2E-8299-04B2-842E-B73630D48C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FA03FF9-4598-581B-3C6D-10550C61D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D5234D-86E1-0840-48C3-6577C15DC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1F6F99-63B3-E671-5083-8D89A467B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240471-3DE4-E414-4C35-605BFE0FF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54063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0F47E65-A63D-5C21-8BD1-A54CFB392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472CE9-9F65-9F1C-944F-02CA752B9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C490C5-142B-4266-4D94-D9B4E80744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66BD60-7543-421E-8E96-8BD28A6C2F83}" type="datetimeFigureOut">
              <a:rPr lang="es-PE" smtClean="0"/>
              <a:t>15/10/2025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07324A-DDB4-983A-11A3-4469C176F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5E2FF1-9337-1350-E9BF-BCA69E08F4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1C986B-02B5-4E03-B492-E1ADEEF28BE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7207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A93DA4-D4E9-E55A-3392-50C70CAFB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6270368" cy="83634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ES" sz="2800" b="1" dirty="0">
                <a:latin typeface="Cambria" panose="02040503050406030204" pitchFamily="18" charset="0"/>
                <a:ea typeface="Cambria" panose="02040503050406030204" pitchFamily="18" charset="0"/>
              </a:rPr>
              <a:t>Avances la legislación de semillas nativas en la región</a:t>
            </a:r>
            <a:endParaRPr lang="es-PE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BAD994-6D7F-B2ED-8013-35AEE453D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317171"/>
            <a:ext cx="7913915" cy="656408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Creciente </a:t>
            </a:r>
            <a:r>
              <a:rPr lang="es-ES" sz="1900" i="1" dirty="0">
                <a:latin typeface="Cambria" panose="02040503050406030204" pitchFamily="18" charset="0"/>
                <a:ea typeface="Cambria" panose="02040503050406030204" pitchFamily="18" charset="0"/>
              </a:rPr>
              <a:t>interés regional/nacional </a:t>
            </a:r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por el sistema tradicional de semillas </a:t>
            </a:r>
          </a:p>
          <a:p>
            <a:pPr marL="0" indent="0">
              <a:buNone/>
            </a:pPr>
            <a:r>
              <a:rPr lang="es-PE" sz="1900" b="1" dirty="0">
                <a:latin typeface="Cambria" panose="02040503050406030204" pitchFamily="18" charset="0"/>
                <a:ea typeface="Cambria" panose="02040503050406030204" pitchFamily="18" charset="0"/>
              </a:rPr>
              <a:t>Bolivia: </a:t>
            </a:r>
          </a:p>
          <a:p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Ley de Derechos de la Madre Tierra (2010) </a:t>
            </a:r>
          </a:p>
          <a:p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Ley de Revolución Productiva Comunitaria Agropecuaria (2011) </a:t>
            </a:r>
          </a:p>
          <a:p>
            <a:pPr marL="0" indent="0">
              <a:buNone/>
            </a:pPr>
            <a:r>
              <a:rPr lang="es-ES" sz="1900" b="1" dirty="0">
                <a:latin typeface="Cambria" panose="02040503050406030204" pitchFamily="18" charset="0"/>
                <a:ea typeface="Cambria" panose="02040503050406030204" pitchFamily="18" charset="0"/>
              </a:rPr>
              <a:t>Ecuador: </a:t>
            </a:r>
          </a:p>
          <a:p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Ley Orgánica de Agrobiodiversidad, Semillas y Fomento de Agricultura (2017) </a:t>
            </a:r>
          </a:p>
          <a:p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Reglamento de la Ley Orgánica de Agrobiodiversidad, Semillas y Fomento de Agricultura </a:t>
            </a:r>
            <a:r>
              <a:rPr lang="es-ES" sz="1900">
                <a:latin typeface="Cambria" panose="02040503050406030204" pitchFamily="18" charset="0"/>
                <a:ea typeface="Cambria" panose="02040503050406030204" pitchFamily="18" charset="0"/>
              </a:rPr>
              <a:t>(2020)</a:t>
            </a:r>
            <a:endParaRPr lang="es-ES" sz="19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Propuesta de ley de semillas/cultivos nativos (aún no pública) </a:t>
            </a:r>
          </a:p>
          <a:p>
            <a:pPr marL="0" indent="0">
              <a:buNone/>
            </a:pPr>
            <a:r>
              <a:rPr lang="es-PE" sz="1900" b="1" dirty="0">
                <a:latin typeface="Cambria" panose="02040503050406030204" pitchFamily="18" charset="0"/>
                <a:ea typeface="Cambria" panose="02040503050406030204" pitchFamily="18" charset="0"/>
              </a:rPr>
              <a:t>Perú: </a:t>
            </a:r>
          </a:p>
          <a:p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Ley General de Semillas (2000) </a:t>
            </a:r>
          </a:p>
          <a:p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Reglamento Técnico para la Certificación de Semillas (2005) </a:t>
            </a:r>
          </a:p>
          <a:p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Reglamento de la Ley General de Semillas (2012) </a:t>
            </a:r>
          </a:p>
          <a:p>
            <a:r>
              <a:rPr lang="es-ES" sz="1900" dirty="0">
                <a:latin typeface="Cambria" panose="02040503050406030204" pitchFamily="18" charset="0"/>
                <a:ea typeface="Cambria" panose="02040503050406030204" pitchFamily="18" charset="0"/>
              </a:rPr>
              <a:t>Propuesta de ley para el reconocimiento de semillas nativas </a:t>
            </a:r>
          </a:p>
          <a:p>
            <a:endParaRPr lang="es-PE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s-E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s-E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Brote verde joven brotando en el suelo">
            <a:extLst>
              <a:ext uri="{FF2B5EF4-FFF2-40B4-BE49-F238E27FC236}">
                <a16:creationId xmlns:a16="http://schemas.microsoft.com/office/drawing/2014/main" id="{BF37B19D-EB31-AD5E-F34E-5A4D63E2A0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242" r="2585" b="-1"/>
          <a:stretch>
            <a:fillRect/>
          </a:stretch>
        </p:blipFill>
        <p:spPr>
          <a:xfrm>
            <a:off x="8522447" y="1"/>
            <a:ext cx="36763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32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751D30-AC24-79DC-58C4-2E49E1EF8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>
                <a:latin typeface="Cambria" panose="02040503050406030204" pitchFamily="18" charset="0"/>
                <a:ea typeface="Cambria" panose="02040503050406030204" pitchFamily="18" charset="0"/>
              </a:rPr>
              <a:t>Temas críticos en el debate sobre semillas nativas</a:t>
            </a:r>
            <a:endParaRPr lang="es-PE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8D5A9B-BE78-EFDF-2308-BD174F635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8686"/>
            <a:ext cx="10515600" cy="4718277"/>
          </a:xfrm>
        </p:spPr>
        <p:txBody>
          <a:bodyPr>
            <a:normAutofit lnSpcReduction="10000"/>
          </a:bodyPr>
          <a:lstStyle/>
          <a:p>
            <a:endParaRPr lang="es-E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Sistemas tradicionales de semillas nativas: descentralizados en la </a:t>
            </a:r>
            <a:r>
              <a:rPr lang="es-ES" sz="2000" i="1" dirty="0">
                <a:latin typeface="Cambria" panose="02040503050406030204" pitchFamily="18" charset="0"/>
                <a:ea typeface="Cambria" panose="02040503050406030204" pitchFamily="18" charset="0"/>
              </a:rPr>
              <a:t>gestión</a:t>
            </a: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s-ES" sz="2000" i="1" dirty="0">
                <a:latin typeface="Cambria" panose="02040503050406030204" pitchFamily="18" charset="0"/>
                <a:ea typeface="Cambria" panose="02040503050406030204" pitchFamily="18" charset="0"/>
              </a:rPr>
              <a:t>gobernanza</a:t>
            </a: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 y </a:t>
            </a:r>
            <a:r>
              <a:rPr lang="es-ES" sz="2000" i="1" dirty="0">
                <a:latin typeface="Cambria" panose="02040503050406030204" pitchFamily="18" charset="0"/>
                <a:ea typeface="Cambria" panose="02040503050406030204" pitchFamily="18" charset="0"/>
              </a:rPr>
              <a:t>toma decisiones  </a:t>
            </a: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Sistemas tradicionales ya existente – deben </a:t>
            </a:r>
            <a:r>
              <a:rPr lang="es-ES" sz="2000" i="1" dirty="0">
                <a:latin typeface="Cambria" panose="02040503050406030204" pitchFamily="18" charset="0"/>
                <a:ea typeface="Cambria" panose="02040503050406030204" pitchFamily="18" charset="0"/>
              </a:rPr>
              <a:t>reconocerse  legalmente</a:t>
            </a:r>
          </a:p>
          <a:p>
            <a:r>
              <a:rPr lang="es-ES" sz="2000" i="1" dirty="0">
                <a:latin typeface="Cambria" panose="02040503050406030204" pitchFamily="18" charset="0"/>
                <a:ea typeface="Cambria" panose="02040503050406030204" pitchFamily="18" charset="0"/>
              </a:rPr>
              <a:t>Políticas habilitantes y promotoras que</a:t>
            </a: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 faciliten la operación de sistemas tradicionales de semillas </a:t>
            </a:r>
          </a:p>
          <a:p>
            <a:pPr lvl="1"/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No impedir intercambios de semillas entre agricultores </a:t>
            </a:r>
          </a:p>
          <a:p>
            <a:pPr lvl="1"/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Ferias de semillas </a:t>
            </a:r>
          </a:p>
          <a:p>
            <a:pPr lvl="1"/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Bancos comunales</a:t>
            </a:r>
          </a:p>
          <a:p>
            <a:pPr lvl="1"/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Investigación participativa, catálogos </a:t>
            </a:r>
          </a:p>
          <a:p>
            <a:pPr lvl="1"/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Mejoramiento participativo </a:t>
            </a:r>
          </a:p>
          <a:p>
            <a:pPr lvl="1"/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Otras medidas </a:t>
            </a:r>
          </a:p>
          <a:p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</a:rPr>
              <a:t>Orientadas a implementar los Derechos del Agricultor (en la dimensión de participación – no impedimento de uso de semillas) 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67589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67E215-DEA2-0097-77DE-7E1DAA363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05651"/>
          </a:xfrm>
        </p:spPr>
        <p:txBody>
          <a:bodyPr>
            <a:normAutofit/>
          </a:bodyPr>
          <a:lstStyle/>
          <a:p>
            <a:pPr algn="ctr"/>
            <a:r>
              <a:rPr lang="es-ES" sz="3400" b="1" dirty="0">
                <a:latin typeface="Cambria" panose="02040503050406030204" pitchFamily="18" charset="0"/>
                <a:ea typeface="Cambria" panose="02040503050406030204" pitchFamily="18" charset="0"/>
              </a:rPr>
              <a:t>El caso peruano: atención a esto  …. </a:t>
            </a:r>
            <a:endParaRPr lang="es-PE" sz="3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4153E27-5002-ABB0-23F5-260C35BB19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4268140"/>
              </p:ext>
            </p:extLst>
          </p:nvPr>
        </p:nvGraphicFramePr>
        <p:xfrm>
          <a:off x="838200" y="1665514"/>
          <a:ext cx="10515600" cy="4732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8360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ior, persona, pequeño, sostener&#10;&#10;El contenido generado por IA puede ser incorrecto.">
            <a:extLst>
              <a:ext uri="{FF2B5EF4-FFF2-40B4-BE49-F238E27FC236}">
                <a16:creationId xmlns:a16="http://schemas.microsoft.com/office/drawing/2014/main" id="{61751340-689F-9D94-D34A-2497AE5DA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5342" y="152402"/>
            <a:ext cx="6694711" cy="654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0462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253</Words>
  <Application>Microsoft Office PowerPoint</Application>
  <PresentationFormat>Panorámica</PresentationFormat>
  <Paragraphs>34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Cambria</vt:lpstr>
      <vt:lpstr>Tema de Office</vt:lpstr>
      <vt:lpstr>Avances la legislación de semillas nativas en la región</vt:lpstr>
      <vt:lpstr>Temas críticos en el debate sobre semillas nativas</vt:lpstr>
      <vt:lpstr>El caso peruano: atención a esto  ….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Manolo Ruiz</dc:creator>
  <cp:lastModifiedBy>Manolo Ruiz</cp:lastModifiedBy>
  <cp:revision>2</cp:revision>
  <dcterms:created xsi:type="dcterms:W3CDTF">2025-10-12T16:12:57Z</dcterms:created>
  <dcterms:modified xsi:type="dcterms:W3CDTF">2025-10-15T19:28:06Z</dcterms:modified>
</cp:coreProperties>
</file>