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3"/>
  </p:notesMasterIdLst>
  <p:sldIdLst>
    <p:sldId id="256" r:id="rId2"/>
    <p:sldId id="267" r:id="rId3"/>
    <p:sldId id="266" r:id="rId4"/>
    <p:sldId id="269" r:id="rId5"/>
    <p:sldId id="258" r:id="rId6"/>
    <p:sldId id="260" r:id="rId7"/>
    <p:sldId id="268" r:id="rId8"/>
    <p:sldId id="283" r:id="rId9"/>
    <p:sldId id="273" r:id="rId10"/>
    <p:sldId id="270" r:id="rId11"/>
    <p:sldId id="25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2956" autoAdjust="0"/>
  </p:normalViewPr>
  <p:slideViewPr>
    <p:cSldViewPr snapToGrid="0">
      <p:cViewPr varScale="1">
        <p:scale>
          <a:sx n="56" d="100"/>
          <a:sy n="56" d="100"/>
        </p:scale>
        <p:origin x="10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9EB7A7-6D53-49D2-BAE0-B5E44717A171}" type="datetimeFigureOut">
              <a:rPr lang="es-MX" smtClean="0"/>
              <a:t>30/11/2017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E0449F-F36A-4400-8C32-F1D37DFCE7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0813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COMPLEJIDAD</a:t>
            </a:r>
          </a:p>
          <a:p>
            <a:endParaRPr lang="es-MX" dirty="0"/>
          </a:p>
          <a:p>
            <a:r>
              <a:rPr lang="es-MX" dirty="0"/>
              <a:t>MULTIDISCIPLOONA</a:t>
            </a:r>
          </a:p>
          <a:p>
            <a:endParaRPr lang="es-MX" dirty="0"/>
          </a:p>
          <a:p>
            <a:r>
              <a:rPr lang="es-MX" dirty="0"/>
              <a:t>TOMA DE DECISIONES (&amp; SERVICIOS ECOSISTEMICOS &amp; FUNCIONES)</a:t>
            </a:r>
          </a:p>
          <a:p>
            <a:pPr marL="171450" indent="-171450">
              <a:buFontTx/>
              <a:buChar char="-"/>
            </a:pPr>
            <a:r>
              <a:rPr lang="es-MX" dirty="0"/>
              <a:t>Entender</a:t>
            </a:r>
          </a:p>
          <a:p>
            <a:pPr marL="171450" indent="-171450">
              <a:buFontTx/>
              <a:buChar char="-"/>
            </a:pPr>
            <a:r>
              <a:rPr lang="es-MX" dirty="0"/>
              <a:t>Incidir…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E0449F-F36A-4400-8C32-F1D37DFCE78A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6086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11/30/2017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11/30/2017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11/30/2017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11/30/2017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11/30/2017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11/30/2017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1686B8-457F-4E95-A821-3A3B03E09F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sz="7200" dirty="0"/>
              <a:t>Elementos conceptuales para el análisis de paisaje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7E288FE-53AA-4B3B-BEC9-AD2D4A1D92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1560" y="4721171"/>
            <a:ext cx="7891272" cy="1069848"/>
          </a:xfrm>
        </p:spPr>
        <p:txBody>
          <a:bodyPr>
            <a:normAutofit fontScale="92500" lnSpcReduction="20000"/>
          </a:bodyPr>
          <a:lstStyle/>
          <a:p>
            <a:r>
              <a:rPr lang="es-MX" b="1" dirty="0"/>
              <a:t>Taller del Grupo Suelos y Paisaje - </a:t>
            </a:r>
            <a:r>
              <a:rPr lang="es-MX" b="1" dirty="0" err="1"/>
              <a:t>CdP</a:t>
            </a:r>
            <a:r>
              <a:rPr lang="es-MX" b="1" dirty="0"/>
              <a:t> Andes</a:t>
            </a:r>
          </a:p>
          <a:p>
            <a:r>
              <a:rPr lang="es-MX" dirty="0"/>
              <a:t>28 de Noviembre de 2017</a:t>
            </a:r>
          </a:p>
          <a:p>
            <a:r>
              <a:rPr lang="es-MX" dirty="0"/>
              <a:t>Versión en construcción</a:t>
            </a:r>
          </a:p>
        </p:txBody>
      </p:sp>
    </p:spTree>
    <p:extLst>
      <p:ext uri="{BB962C8B-B14F-4D97-AF65-F5344CB8AC3E}">
        <p14:creationId xmlns:p14="http://schemas.microsoft.com/office/powerpoint/2010/main" val="2400065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AF602A-130D-43FD-9DEB-7409ECB78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QUÉ ENTENDEMOS POR ENFOQUE DE PAISAJE?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542BAF-F724-44E3-9038-1CEB00973F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s-MX" sz="2800" dirty="0"/>
              <a:t>Es un enfoque integrado/holístico</a:t>
            </a:r>
          </a:p>
          <a:p>
            <a:pPr lvl="1"/>
            <a:endParaRPr lang="es-MX" sz="2800" dirty="0"/>
          </a:p>
          <a:p>
            <a:pPr lvl="1"/>
            <a:r>
              <a:rPr lang="es-MX" sz="2800" dirty="0"/>
              <a:t>Donde se consideran las interrelaciones naturaleza/medio ambiente-agricultura-manejo de la tierra-gente</a:t>
            </a:r>
          </a:p>
          <a:p>
            <a:pPr lvl="1"/>
            <a:endParaRPr lang="es-MX" sz="2800" dirty="0"/>
          </a:p>
          <a:p>
            <a:pPr lvl="1"/>
            <a:r>
              <a:rPr lang="es-MX" sz="2800" dirty="0"/>
              <a:t>Donde los paisajes cumplen múltiples funciones </a:t>
            </a:r>
          </a:p>
          <a:p>
            <a:pPr lvl="2"/>
            <a:r>
              <a:rPr lang="es-MX" sz="2400" dirty="0"/>
              <a:t>PERO donde hay </a:t>
            </a:r>
            <a:r>
              <a:rPr lang="es-MX" sz="2400" dirty="0" err="1"/>
              <a:t>trade-offs</a:t>
            </a:r>
            <a:r>
              <a:rPr lang="es-MX" sz="2400" dirty="0"/>
              <a:t> (espacialmente explícitos) entre distintos objetivos</a:t>
            </a:r>
          </a:p>
          <a:p>
            <a:pPr lvl="2"/>
            <a:r>
              <a:rPr lang="es-MX" sz="2400" dirty="0"/>
              <a:t>PERO donde también se pueden promover sinergias entre ellas</a:t>
            </a:r>
          </a:p>
        </p:txBody>
      </p:sp>
    </p:spTree>
    <p:extLst>
      <p:ext uri="{BB962C8B-B14F-4D97-AF65-F5344CB8AC3E}">
        <p14:creationId xmlns:p14="http://schemas.microsoft.com/office/powerpoint/2010/main" val="2543140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9FD4C3-B3BF-4732-91D4-67354807A37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F1E2FCD-7D2B-486E-9D84-74D5963BB1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45" t="5773" r="8027" b="48293"/>
          <a:stretch/>
        </p:blipFill>
        <p:spPr>
          <a:xfrm>
            <a:off x="-149606" y="-113122"/>
            <a:ext cx="9908865" cy="697112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54FFEA3-801F-4DB2-84AF-BED9AF6976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29" t="51694" r="78033" b="37595"/>
          <a:stretch/>
        </p:blipFill>
        <p:spPr>
          <a:xfrm>
            <a:off x="10095907" y="253872"/>
            <a:ext cx="1159497" cy="117890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9C20270-2A88-43FD-97D0-6E108B3E39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704" t="51694" r="25881" b="37595"/>
          <a:stretch/>
        </p:blipFill>
        <p:spPr>
          <a:xfrm>
            <a:off x="10107811" y="3790584"/>
            <a:ext cx="1225485" cy="117890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B47DD5F-F500-4929-8E55-30776BE514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225" t="51694" r="43361" b="37595"/>
          <a:stretch/>
        </p:blipFill>
        <p:spPr>
          <a:xfrm>
            <a:off x="10062913" y="2611680"/>
            <a:ext cx="1225485" cy="1178904"/>
          </a:xfrm>
          <a:prstGeom prst="rect">
            <a:avLst/>
          </a:prstGeom>
        </p:spPr>
      </p:pic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4D45AB6-9F48-4A17-9ED1-6CAE19685B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6485641"/>
            <a:ext cx="6507637" cy="252816"/>
          </a:xfrm>
        </p:spPr>
        <p:txBody>
          <a:bodyPr>
            <a:normAutofit lnSpcReduction="10000"/>
          </a:bodyPr>
          <a:lstStyle/>
          <a:p>
            <a:r>
              <a:rPr lang="es-MX" sz="1200" dirty="0">
                <a:solidFill>
                  <a:schemeClr val="bg1"/>
                </a:solidFill>
              </a:rPr>
              <a:t>Fuente: </a:t>
            </a:r>
            <a:r>
              <a:rPr lang="es-MX" sz="1200" dirty="0" err="1">
                <a:solidFill>
                  <a:schemeClr val="bg1"/>
                </a:solidFill>
              </a:rPr>
              <a:t>Landscape</a:t>
            </a:r>
            <a:r>
              <a:rPr lang="es-MX" sz="1200" dirty="0">
                <a:solidFill>
                  <a:schemeClr val="bg1"/>
                </a:solidFill>
              </a:rPr>
              <a:t> </a:t>
            </a:r>
            <a:r>
              <a:rPr lang="es-MX" sz="1200" dirty="0" err="1">
                <a:solidFill>
                  <a:schemeClr val="bg1"/>
                </a:solidFill>
              </a:rPr>
              <a:t>Partnership</a:t>
            </a:r>
            <a:r>
              <a:rPr lang="es-MX" sz="1200" dirty="0">
                <a:solidFill>
                  <a:schemeClr val="bg1"/>
                </a:solidFill>
              </a:rPr>
              <a:t> </a:t>
            </a:r>
            <a:r>
              <a:rPr lang="es-MX" sz="1200" dirty="0" err="1">
                <a:solidFill>
                  <a:schemeClr val="bg1"/>
                </a:solidFill>
              </a:rPr>
              <a:t>for</a:t>
            </a:r>
            <a:r>
              <a:rPr lang="es-MX" sz="1200" dirty="0">
                <a:solidFill>
                  <a:schemeClr val="bg1"/>
                </a:solidFill>
              </a:rPr>
              <a:t> </a:t>
            </a:r>
            <a:r>
              <a:rPr lang="es-MX" sz="1200" dirty="0" err="1">
                <a:solidFill>
                  <a:schemeClr val="bg1"/>
                </a:solidFill>
              </a:rPr>
              <a:t>Sustainable</a:t>
            </a:r>
            <a:r>
              <a:rPr lang="es-MX" sz="1200" dirty="0">
                <a:solidFill>
                  <a:schemeClr val="bg1"/>
                </a:solidFill>
              </a:rPr>
              <a:t> </a:t>
            </a:r>
            <a:r>
              <a:rPr lang="es-MX" sz="1200" dirty="0" err="1">
                <a:solidFill>
                  <a:schemeClr val="bg1"/>
                </a:solidFill>
              </a:rPr>
              <a:t>Development</a:t>
            </a:r>
            <a:endParaRPr lang="es-MX" sz="1200" dirty="0">
              <a:solidFill>
                <a:schemeClr val="bg1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239663-4C42-4259-AC47-0B10123A7A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111" t="51694" r="59401" b="37595"/>
          <a:stretch/>
        </p:blipFill>
        <p:spPr>
          <a:xfrm>
            <a:off x="10017296" y="1432776"/>
            <a:ext cx="1316719" cy="117890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1F32F83-8E31-4A25-A7C7-CC644FEA08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486" t="51694" r="8026" b="37595"/>
          <a:stretch/>
        </p:blipFill>
        <p:spPr>
          <a:xfrm>
            <a:off x="10107811" y="5076840"/>
            <a:ext cx="1316719" cy="117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340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31B6DE1D-442F-4D6B-90CA-C9E4DD4C2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ELEMENTOS Y definiciones clave... 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1A06D90-FC0B-430B-80EB-196CEFB1A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MX" dirty="0" err="1"/>
              <a:t>e.g</a:t>
            </a:r>
            <a:r>
              <a:rPr lang="es-MX" dirty="0"/>
              <a:t>.</a:t>
            </a:r>
          </a:p>
          <a:p>
            <a:r>
              <a:rPr lang="es-MX" dirty="0"/>
              <a:t>Los </a:t>
            </a:r>
            <a:r>
              <a:rPr lang="es-MX" b="1" dirty="0"/>
              <a:t>paisajes</a:t>
            </a:r>
            <a:r>
              <a:rPr lang="es-MX" dirty="0"/>
              <a:t> son áreas geográficas espacialmente heterogéneas caracterizadas por diversos parches o </a:t>
            </a:r>
            <a:r>
              <a:rPr lang="es-MX" sz="2100" dirty="0"/>
              <a:t>ecosistemas que interactúan, que van desde sistemas terrestres y acuáticos relativamente naturales, como bosques, praderas y lagos, hasta entornos dominados por los seres humanos, incluidos los entornos agrícolas y urbanos</a:t>
            </a:r>
          </a:p>
          <a:p>
            <a:r>
              <a:rPr lang="es-ES" altLang="es-MX" sz="2100" dirty="0"/>
              <a:t>El paisaje es la organización espacial producida por una sociedad en interacción con el ambiente para usar y administrar recursos naturales (Convención Europea para el Paisaje)</a:t>
            </a:r>
          </a:p>
          <a:p>
            <a:r>
              <a:rPr lang="es-MX" sz="2100" dirty="0"/>
              <a:t>Desde una perspectiva ecológica, un paisaje es un mosaico de ecosistemas que interactúan; un área espacialmente heterogénea en al menos un factor de interés </a:t>
            </a:r>
            <a:r>
              <a:rPr lang="es-ES" altLang="es-MX" sz="2100" dirty="0"/>
              <a:t>(</a:t>
            </a:r>
            <a:r>
              <a:rPr lang="es-ES" altLang="es-MX" sz="2100" dirty="0" err="1"/>
              <a:t>McGarigal</a:t>
            </a:r>
            <a:r>
              <a:rPr lang="es-ES" altLang="es-MX" sz="2100" dirty="0"/>
              <a:t> PPT) </a:t>
            </a:r>
            <a:endParaRPr lang="es-MX" sz="2100" dirty="0"/>
          </a:p>
          <a:p>
            <a:r>
              <a:rPr lang="es-MX" sz="2100" dirty="0"/>
              <a:t>Desde la perspectiva de vida silvestre, un paisaje es una distribución heterogénea de hábitat (parches o gradientes) </a:t>
            </a:r>
            <a:r>
              <a:rPr lang="es-ES" altLang="es-MX" sz="2100" dirty="0"/>
              <a:t>(</a:t>
            </a:r>
            <a:r>
              <a:rPr lang="es-ES" altLang="es-MX" sz="2100" dirty="0" err="1"/>
              <a:t>McGarigal</a:t>
            </a:r>
            <a:r>
              <a:rPr lang="es-ES" altLang="es-MX" sz="2100" dirty="0"/>
              <a:t> PPT) </a:t>
            </a:r>
            <a:endParaRPr lang="es-MX" sz="2100" dirty="0"/>
          </a:p>
          <a:p>
            <a:pPr marL="0" indent="0">
              <a:buNone/>
            </a:pPr>
            <a:r>
              <a:rPr lang="es-MX" sz="2100" dirty="0"/>
              <a:t>:: H</a:t>
            </a:r>
            <a:r>
              <a:rPr lang="es-ES" altLang="es-MX" sz="2100" b="1" dirty="0"/>
              <a:t>ay muchas maneras apropiadas de definir el paisaje dependiendo del fenómeno bajo consideración.</a:t>
            </a:r>
            <a:r>
              <a:rPr lang="es-ES" altLang="es-MX" sz="2100" dirty="0"/>
              <a:t> El punto es que un paisaje no está necesariamente definido por su tamaño; más bien, está definido por un mosaico interactivo de parches relevantes para el fenómeno bajo consideración (a cualquier escala) (</a:t>
            </a:r>
            <a:r>
              <a:rPr lang="es-ES" altLang="es-MX" sz="2100" dirty="0" err="1"/>
              <a:t>McGarigal</a:t>
            </a:r>
            <a:r>
              <a:rPr lang="es-ES" altLang="es-MX" sz="2100" dirty="0"/>
              <a:t> PPT) </a:t>
            </a:r>
            <a:endParaRPr lang="es-MX" sz="2100" dirty="0"/>
          </a:p>
          <a:p>
            <a:pPr lvl="1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87620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85D138-E996-4FBF-9BDF-828C81DA8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ELEMENTOS </a:t>
            </a:r>
            <a:r>
              <a:rPr lang="es-MX" dirty="0" err="1"/>
              <a:t>claveS</a:t>
            </a:r>
            <a:r>
              <a:rPr lang="es-MX" dirty="0"/>
              <a:t> DEL ENFOQUE DE PAISAJE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F53B4F-3938-4D7E-8553-6D92DFBA24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9848" y="2799760"/>
            <a:ext cx="4754880" cy="3372439"/>
          </a:xfrm>
        </p:spPr>
        <p:txBody>
          <a:bodyPr>
            <a:normAutofit/>
          </a:bodyPr>
          <a:lstStyle/>
          <a:p>
            <a:pPr lvl="1"/>
            <a:r>
              <a:rPr lang="es-MX" sz="2000" dirty="0"/>
              <a:t>Heterogeneidad</a:t>
            </a:r>
          </a:p>
          <a:p>
            <a:pPr lvl="2"/>
            <a:r>
              <a:rPr lang="es-MX" sz="1800" dirty="0"/>
              <a:t>Usos de suelo y cobertura</a:t>
            </a:r>
          </a:p>
          <a:p>
            <a:pPr lvl="2"/>
            <a:r>
              <a:rPr lang="es-MX" sz="1800" dirty="0"/>
              <a:t>Gradientes ambientales</a:t>
            </a:r>
          </a:p>
          <a:p>
            <a:pPr lvl="2"/>
            <a:r>
              <a:rPr lang="es-MX" sz="1800" dirty="0"/>
              <a:t>Actores que toman decisiones </a:t>
            </a:r>
          </a:p>
          <a:p>
            <a:pPr lvl="2"/>
            <a:r>
              <a:rPr lang="es-MX" sz="1800" dirty="0"/>
              <a:t>Unidades de manejo</a:t>
            </a:r>
          </a:p>
          <a:p>
            <a:pPr lvl="1"/>
            <a:r>
              <a:rPr lang="es-MX" sz="2000" dirty="0"/>
              <a:t>Asimetría</a:t>
            </a:r>
          </a:p>
          <a:p>
            <a:pPr lvl="2"/>
            <a:r>
              <a:rPr lang="es-MX" sz="1800" dirty="0"/>
              <a:t>Relaciones asimétricas entre actores</a:t>
            </a:r>
          </a:p>
          <a:p>
            <a:pPr lvl="2"/>
            <a:r>
              <a:rPr lang="es-MX" sz="1800" dirty="0"/>
              <a:t>Causas directas y subyacentes de cambio (no al azar; autocorrelación)</a:t>
            </a:r>
          </a:p>
          <a:p>
            <a:pPr lvl="1"/>
            <a:r>
              <a:rPr lang="es-MX" sz="2000" dirty="0"/>
              <a:t>Patrones y procesos</a:t>
            </a:r>
          </a:p>
          <a:p>
            <a:pPr lvl="1"/>
            <a:endParaRPr lang="es-MX" sz="2000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CFA4A1EF-8B67-4D77-B1E8-E8DFDBD149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64224" y="2714920"/>
            <a:ext cx="4754880" cy="3457280"/>
          </a:xfrm>
        </p:spPr>
        <p:txBody>
          <a:bodyPr>
            <a:normAutofit/>
          </a:bodyPr>
          <a:lstStyle/>
          <a:p>
            <a:r>
              <a:rPr lang="es-MX" dirty="0"/>
              <a:t>Sinergias y antagonismos dentro del sistema</a:t>
            </a:r>
          </a:p>
          <a:p>
            <a:r>
              <a:rPr lang="es-MX" dirty="0" err="1"/>
              <a:t>Trade-offs</a:t>
            </a:r>
            <a:r>
              <a:rPr lang="es-MX" dirty="0"/>
              <a:t>  (toma de decisiones/manejo/costos de oportunidad)</a:t>
            </a:r>
          </a:p>
          <a:p>
            <a:r>
              <a:rPr lang="es-MX" dirty="0"/>
              <a:t>Vínculos/interacciones:</a:t>
            </a:r>
          </a:p>
          <a:p>
            <a:pPr lvl="1"/>
            <a:r>
              <a:rPr lang="es-MX" dirty="0"/>
              <a:t>entre Suelo-Vegetación-Agua-Servicios Ecosistémicos</a:t>
            </a:r>
          </a:p>
          <a:p>
            <a:pPr lvl="1"/>
            <a:r>
              <a:rPr lang="es-MX" dirty="0"/>
              <a:t>entre toma de decisiones/manejo y beneficios (Sociales y ambientales)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D595811-9E6D-4DFF-AF90-309718628920}"/>
              </a:ext>
            </a:extLst>
          </p:cNvPr>
          <p:cNvSpPr txBox="1"/>
          <p:nvPr/>
        </p:nvSpPr>
        <p:spPr>
          <a:xfrm>
            <a:off x="1069848" y="2083325"/>
            <a:ext cx="10058400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dirty="0"/>
              <a:t>Paisaje =&gt;&gt; “mosaico” + “sistemas complejos”</a:t>
            </a:r>
          </a:p>
        </p:txBody>
      </p:sp>
    </p:spTree>
    <p:extLst>
      <p:ext uri="{BB962C8B-B14F-4D97-AF65-F5344CB8AC3E}">
        <p14:creationId xmlns:p14="http://schemas.microsoft.com/office/powerpoint/2010/main" val="331132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A85204-113F-4B55-8563-E1C4304BE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AE2A7B5-D1D9-44F3-A3F6-1F689BEF888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ABF2BD3-E343-4E8D-9368-311F97C0B68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F327F73-0817-48CC-AF5B-67476F74C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181" y="-282804"/>
            <a:ext cx="10099651" cy="714080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8B21FAC-0E11-40E6-92C5-361EEF6EAA8C}"/>
              </a:ext>
            </a:extLst>
          </p:cNvPr>
          <p:cNvSpPr txBox="1"/>
          <p:nvPr/>
        </p:nvSpPr>
        <p:spPr>
          <a:xfrm>
            <a:off x="0" y="6495738"/>
            <a:ext cx="10671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/>
              <a:t>Fuente: </a:t>
            </a:r>
            <a:r>
              <a:rPr lang="es-MX" sz="1400" dirty="0" err="1"/>
              <a:t>Deconchat</a:t>
            </a:r>
            <a:r>
              <a:rPr lang="es-MX" sz="1400" dirty="0"/>
              <a:t> &amp; </a:t>
            </a:r>
            <a:r>
              <a:rPr lang="es-MX" sz="1400" dirty="0" err="1"/>
              <a:t>Thenail</a:t>
            </a:r>
            <a:r>
              <a:rPr lang="es-MX" sz="1400" dirty="0"/>
              <a:t> 2014. </a:t>
            </a:r>
            <a:r>
              <a:rPr lang="es-MX" sz="1400" dirty="0" err="1"/>
              <a:t>Landscape</a:t>
            </a:r>
            <a:r>
              <a:rPr lang="es-MX" sz="1400" dirty="0"/>
              <a:t> </a:t>
            </a:r>
            <a:r>
              <a:rPr lang="es-MX" sz="1400" dirty="0" err="1"/>
              <a:t>agroceoly</a:t>
            </a:r>
            <a:r>
              <a:rPr lang="es-MX" sz="1400" dirty="0"/>
              <a:t>: </a:t>
            </a:r>
            <a:r>
              <a:rPr lang="es-MX" sz="1400" dirty="0" err="1"/>
              <a:t>from</a:t>
            </a:r>
            <a:r>
              <a:rPr lang="es-MX" sz="1400" dirty="0"/>
              <a:t> </a:t>
            </a:r>
            <a:r>
              <a:rPr lang="es-MX" sz="1400" dirty="0" err="1"/>
              <a:t>patterns</a:t>
            </a:r>
            <a:r>
              <a:rPr lang="es-MX" sz="1400" dirty="0"/>
              <a:t> </a:t>
            </a:r>
            <a:r>
              <a:rPr lang="es-MX" sz="1400" dirty="0" err="1"/>
              <a:t>to</a:t>
            </a:r>
            <a:r>
              <a:rPr lang="es-MX" sz="1400" dirty="0"/>
              <a:t> </a:t>
            </a:r>
            <a:r>
              <a:rPr lang="es-MX" sz="1400" dirty="0" err="1"/>
              <a:t>resilience</a:t>
            </a:r>
            <a:r>
              <a:rPr lang="es-MX" sz="1400" dirty="0"/>
              <a:t> (PPT)</a:t>
            </a:r>
          </a:p>
        </p:txBody>
      </p:sp>
    </p:spTree>
    <p:extLst>
      <p:ext uri="{BB962C8B-B14F-4D97-AF65-F5344CB8AC3E}">
        <p14:creationId xmlns:p14="http://schemas.microsoft.com/office/powerpoint/2010/main" val="1809943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D2B378-43B3-440B-A649-C34D337D8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>
                <a:solidFill>
                  <a:schemeClr val="tx1"/>
                </a:solidFill>
              </a:rPr>
              <a:t>Cómo SE PUEDE definir EL paisaje EN LOS PROYECTOS DE INVESTIGACIÓN?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65B17B-6B73-4CBF-B995-49DA0F41CF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9848" y="2488676"/>
            <a:ext cx="4754880" cy="368352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MX" b="1" dirty="0"/>
              <a:t>El paisaje a ser “estudiado” en las investigaciones depende de los objetivos de investigación…</a:t>
            </a:r>
          </a:p>
          <a:p>
            <a:pPr marL="0" indent="0">
              <a:buNone/>
            </a:pPr>
            <a:r>
              <a:rPr lang="es-MX" dirty="0" err="1"/>
              <a:t>E.g</a:t>
            </a:r>
            <a:r>
              <a:rPr lang="es-MX" dirty="0"/>
              <a:t>.</a:t>
            </a:r>
          </a:p>
          <a:p>
            <a:endParaRPr lang="es-MX" dirty="0"/>
          </a:p>
          <a:p>
            <a:r>
              <a:rPr lang="es-MX" dirty="0"/>
              <a:t>Protección de fuentes de agua…</a:t>
            </a:r>
          </a:p>
          <a:p>
            <a:endParaRPr lang="es-MX" dirty="0"/>
          </a:p>
          <a:p>
            <a:r>
              <a:rPr lang="es-MX" dirty="0"/>
              <a:t>Toma de decisiones</a:t>
            </a:r>
          </a:p>
          <a:p>
            <a:endParaRPr lang="es-MX" dirty="0"/>
          </a:p>
          <a:p>
            <a:r>
              <a:rPr lang="es-MX" dirty="0"/>
              <a:t>Acceso a la tierra..</a:t>
            </a:r>
          </a:p>
          <a:p>
            <a:endParaRPr lang="es-MX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DF07AC4-4086-45CC-8C87-1221476A7D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64224" y="2488676"/>
            <a:ext cx="4754880" cy="368352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MX" dirty="0" err="1"/>
              <a:t>E.g</a:t>
            </a:r>
            <a:r>
              <a:rPr lang="es-MX" dirty="0"/>
              <a:t>. </a:t>
            </a:r>
            <a:r>
              <a:rPr lang="es-MX" b="1" dirty="0"/>
              <a:t>Criterios para definir un paisaje:</a:t>
            </a:r>
          </a:p>
          <a:p>
            <a:r>
              <a:rPr lang="es-MX" dirty="0"/>
              <a:t>Factores bióticos y abióticos:</a:t>
            </a:r>
          </a:p>
          <a:p>
            <a:pPr lvl="1"/>
            <a:r>
              <a:rPr lang="es-MX" dirty="0"/>
              <a:t>Cobertura (ecosistemas)</a:t>
            </a:r>
          </a:p>
          <a:p>
            <a:pPr lvl="1"/>
            <a:r>
              <a:rPr lang="es-MX" dirty="0"/>
              <a:t>Cuencas</a:t>
            </a:r>
          </a:p>
          <a:p>
            <a:pPr lvl="1"/>
            <a:r>
              <a:rPr lang="es-MX" dirty="0"/>
              <a:t>Usos de suelo</a:t>
            </a:r>
          </a:p>
          <a:p>
            <a:pPr marL="274320" lvl="1" indent="0">
              <a:buNone/>
            </a:pPr>
            <a:endParaRPr lang="es-MX" dirty="0"/>
          </a:p>
          <a:p>
            <a:r>
              <a:rPr lang="es-MX" dirty="0"/>
              <a:t>Actores de un territorio:</a:t>
            </a:r>
          </a:p>
          <a:p>
            <a:pPr lvl="1"/>
            <a:r>
              <a:rPr lang="es-MX" dirty="0"/>
              <a:t>Propietarios/posesionarios</a:t>
            </a:r>
          </a:p>
          <a:p>
            <a:pPr lvl="1"/>
            <a:r>
              <a:rPr lang="es-MX" dirty="0"/>
              <a:t>Unidades político administrativa</a:t>
            </a:r>
          </a:p>
          <a:p>
            <a:pPr lvl="1"/>
            <a:endParaRPr lang="es-MX" dirty="0"/>
          </a:p>
          <a:p>
            <a:r>
              <a:rPr lang="es-MX" dirty="0"/>
              <a:t>Procesos históricos de ocupación</a:t>
            </a:r>
          </a:p>
          <a:p>
            <a:pPr lvl="1"/>
            <a:r>
              <a:rPr lang="es-MX" dirty="0" err="1"/>
              <a:t>E.g</a:t>
            </a:r>
            <a:r>
              <a:rPr lang="es-MX" dirty="0"/>
              <a:t>. Tenencia de la tierra </a:t>
            </a:r>
          </a:p>
          <a:p>
            <a:pPr lvl="1"/>
            <a:r>
              <a:rPr lang="es-MX" dirty="0"/>
              <a:t>Figuras de manejo (</a:t>
            </a:r>
            <a:r>
              <a:rPr lang="es-MX" dirty="0" err="1"/>
              <a:t>e.g</a:t>
            </a:r>
            <a:r>
              <a:rPr lang="es-MX" dirty="0"/>
              <a:t>. hacienda)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88197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0682FB-D1DE-4133-991A-D1837520A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POR QUÉ TRABAJAR BAJO UN ENFOQUE DE PAISAJE EN LA </a:t>
            </a:r>
            <a:r>
              <a:rPr lang="es-MX" dirty="0" err="1"/>
              <a:t>Cdp</a:t>
            </a:r>
            <a:r>
              <a:rPr lang="es-MX" dirty="0"/>
              <a:t>-Andes?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32CC30-45A8-408D-97E1-6A95CA573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826" y="1965960"/>
            <a:ext cx="5566621" cy="4755351"/>
          </a:xfrm>
          <a:ln>
            <a:solidFill>
              <a:schemeClr val="bg2"/>
            </a:solidFill>
          </a:ln>
        </p:spPr>
        <p:txBody>
          <a:bodyPr>
            <a:normAutofit fontScale="92500"/>
          </a:bodyPr>
          <a:lstStyle/>
          <a:p>
            <a:r>
              <a:rPr lang="es-MX" dirty="0"/>
              <a:t>Porque… Las </a:t>
            </a:r>
            <a:r>
              <a:rPr lang="es-MX" b="1" dirty="0"/>
              <a:t>fincas son parte integral de un paisaje </a:t>
            </a:r>
          </a:p>
          <a:p>
            <a:r>
              <a:rPr lang="es-MX" dirty="0"/>
              <a:t>Porque… El </a:t>
            </a:r>
            <a:r>
              <a:rPr lang="es-MX" b="1" dirty="0"/>
              <a:t>paisaje condiciona/influye </a:t>
            </a:r>
            <a:r>
              <a:rPr lang="es-MX" dirty="0"/>
              <a:t>en la productividad de un sistema (productivo  o ambiental)</a:t>
            </a:r>
          </a:p>
          <a:p>
            <a:r>
              <a:rPr lang="es-MX" dirty="0"/>
              <a:t>Porque… Estudiar el paisaje agrega un nivel de</a:t>
            </a:r>
            <a:r>
              <a:rPr lang="es-MX" b="1" dirty="0"/>
              <a:t> compresión </a:t>
            </a:r>
            <a:r>
              <a:rPr lang="es-MX" dirty="0"/>
              <a:t>mayor sobre las </a:t>
            </a:r>
            <a:r>
              <a:rPr lang="es-MX" b="1" dirty="0"/>
              <a:t>dinámicas socio-ecológico</a:t>
            </a:r>
            <a:r>
              <a:rPr lang="es-MX" dirty="0"/>
              <a:t> (i.e. </a:t>
            </a:r>
            <a:r>
              <a:rPr lang="es-MX" dirty="0" err="1"/>
              <a:t>interrelacionesentre</a:t>
            </a:r>
            <a:r>
              <a:rPr lang="es-MX" dirty="0"/>
              <a:t> el ambiente y el ser humano)</a:t>
            </a:r>
          </a:p>
          <a:p>
            <a:pPr lvl="1"/>
            <a:r>
              <a:rPr lang="es-MX" dirty="0"/>
              <a:t>Existen variables claves que solo se pueden entender bajo una escala de paisaje (</a:t>
            </a:r>
            <a:r>
              <a:rPr lang="es-MX" dirty="0" err="1"/>
              <a:t>e.g</a:t>
            </a:r>
            <a:r>
              <a:rPr lang="es-MX" dirty="0"/>
              <a:t>. distancia a hogar, Gradientes de fertilidad, etc.)</a:t>
            </a:r>
          </a:p>
          <a:p>
            <a:r>
              <a:rPr lang="es-MX" dirty="0"/>
              <a:t>Porque… promueve generar </a:t>
            </a:r>
            <a:r>
              <a:rPr lang="es-MX" b="1" dirty="0"/>
              <a:t>beneficios/</a:t>
            </a:r>
            <a:r>
              <a:rPr lang="es-MX" b="1" dirty="0" err="1"/>
              <a:t>trade</a:t>
            </a:r>
            <a:r>
              <a:rPr lang="es-MX" b="1" dirty="0"/>
              <a:t> </a:t>
            </a:r>
            <a:r>
              <a:rPr lang="es-MX" b="1" dirty="0" err="1"/>
              <a:t>offs</a:t>
            </a:r>
            <a:r>
              <a:rPr lang="es-MX" dirty="0"/>
              <a:t> a distintos niveles/escalas </a:t>
            </a:r>
          </a:p>
          <a:p>
            <a:r>
              <a:rPr lang="es-MX" dirty="0"/>
              <a:t>Porque… incluye a la </a:t>
            </a:r>
            <a:r>
              <a:rPr lang="es-MX" b="1" dirty="0"/>
              <a:t>gente</a:t>
            </a:r>
          </a:p>
          <a:p>
            <a:endParaRPr lang="es-MX" b="1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ECEC40C7-4290-4CB5-B40C-E3FD9C80F9E1}"/>
              </a:ext>
            </a:extLst>
          </p:cNvPr>
          <p:cNvGrpSpPr/>
          <p:nvPr/>
        </p:nvGrpSpPr>
        <p:grpSpPr>
          <a:xfrm>
            <a:off x="5995448" y="2225103"/>
            <a:ext cx="5767728" cy="3878517"/>
            <a:chOff x="5995448" y="2225103"/>
            <a:chExt cx="5767728" cy="4050792"/>
          </a:xfrm>
        </p:grpSpPr>
        <p:sp>
          <p:nvSpPr>
            <p:cNvPr id="5" name="Marcador de contenido 2">
              <a:extLst>
                <a:ext uri="{FF2B5EF4-FFF2-40B4-BE49-F238E27FC236}">
                  <a16:creationId xmlns:a16="http://schemas.microsoft.com/office/drawing/2014/main" id="{4EC25248-2374-4ACC-8EF4-52768EE72D44}"/>
                </a:ext>
              </a:extLst>
            </p:cNvPr>
            <p:cNvSpPr txBox="1">
              <a:spLocks/>
            </p:cNvSpPr>
            <p:nvPr/>
          </p:nvSpPr>
          <p:spPr>
            <a:xfrm>
              <a:off x="6481385" y="2225103"/>
              <a:ext cx="5281791" cy="4050792"/>
            </a:xfrm>
            <a:prstGeom prst="rect">
              <a:avLst/>
            </a:prstGeom>
            <a:ln>
              <a:solidFill>
                <a:schemeClr val="bg2"/>
              </a:solidFill>
            </a:ln>
          </p:spPr>
          <p:txBody>
            <a:bodyPr vert="horz" lIns="91440" tIns="45720" rIns="91440" bIns="45720" rtlCol="0">
              <a:normAutofit fontScale="92500" lnSpcReduction="20000"/>
            </a:bodyPr>
            <a:lstStyle>
              <a:lvl1pPr marL="182880" indent="-18288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80160" indent="-18288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600000" indent="-2286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00000" indent="-2286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00000" indent="-2286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0000" indent="-2286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s-MX" b="1" dirty="0">
                  <a:solidFill>
                    <a:srgbClr val="C00000"/>
                  </a:solidFill>
                </a:rPr>
                <a:t>… Pero ello implica trabajar en investigación participativa y acción participativa que: </a:t>
              </a:r>
            </a:p>
            <a:p>
              <a:r>
                <a:rPr lang="es-MX" dirty="0"/>
                <a:t>Ayude a pensar </a:t>
              </a:r>
              <a:r>
                <a:rPr lang="es-MX" b="1" dirty="0"/>
                <a:t>cómo usar y modificar la estructura del paisaje para mejorar funciones ecológicas y servicios ecosistémicos</a:t>
              </a:r>
            </a:p>
            <a:p>
              <a:r>
                <a:rPr lang="es-MX" dirty="0"/>
                <a:t>Trabaje en fortalecer la </a:t>
              </a:r>
              <a:r>
                <a:rPr lang="es-MX" b="1" dirty="0"/>
                <a:t>gobernanza</a:t>
              </a:r>
            </a:p>
            <a:p>
              <a:pPr lvl="1"/>
              <a:r>
                <a:rPr lang="es-MX" dirty="0"/>
                <a:t>Con la gente (propietarios, comunidades…)</a:t>
              </a:r>
            </a:p>
            <a:p>
              <a:pPr lvl="1"/>
              <a:r>
                <a:rPr lang="es-MX" dirty="0"/>
                <a:t>Con actores institucionales</a:t>
              </a:r>
            </a:p>
            <a:p>
              <a:pPr lvl="1"/>
              <a:r>
                <a:rPr lang="es-MX" dirty="0"/>
                <a:t>Promover interacciones constructivas</a:t>
              </a:r>
            </a:p>
            <a:p>
              <a:r>
                <a:rPr lang="es-MX" dirty="0"/>
                <a:t>Fortalecer políticas y planes de uso del suelo :: </a:t>
              </a:r>
              <a:r>
                <a:rPr lang="es-MX" b="1" dirty="0"/>
                <a:t>articulación con toma de decisiones</a:t>
              </a:r>
            </a:p>
          </p:txBody>
        </p:sp>
        <p:sp>
          <p:nvSpPr>
            <p:cNvPr id="6" name="Flecha: a la derecha 5">
              <a:extLst>
                <a:ext uri="{FF2B5EF4-FFF2-40B4-BE49-F238E27FC236}">
                  <a16:creationId xmlns:a16="http://schemas.microsoft.com/office/drawing/2014/main" id="{BF9731A1-FC58-4123-8E53-CE4D88E192BC}"/>
                </a:ext>
              </a:extLst>
            </p:cNvPr>
            <p:cNvSpPr/>
            <p:nvPr/>
          </p:nvSpPr>
          <p:spPr>
            <a:xfrm>
              <a:off x="5995448" y="3770722"/>
              <a:ext cx="485938" cy="39592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3184342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0682FB-D1DE-4133-991A-D1837520A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6351"/>
            <a:ext cx="10058400" cy="1609344"/>
          </a:xfrm>
        </p:spPr>
        <p:txBody>
          <a:bodyPr/>
          <a:lstStyle/>
          <a:p>
            <a:r>
              <a:rPr lang="es-MX" dirty="0"/>
              <a:t>QUÉ IMPLICA ADOPTAR UN ENFOQUE DE PAISAJE EN LAS INVESTIGACIONES?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32CC30-45A8-408D-97E1-6A95CA573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6022" y="2621994"/>
            <a:ext cx="5664032" cy="3392307"/>
          </a:xfrm>
          <a:solidFill>
            <a:schemeClr val="bg1">
              <a:lumMod val="95000"/>
            </a:schemeClr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/>
          <a:p>
            <a:r>
              <a:rPr lang="es-MX" b="1" dirty="0"/>
              <a:t>Manejo a múltiples escalas</a:t>
            </a:r>
            <a:r>
              <a:rPr lang="es-MX" dirty="0"/>
              <a:t> (en lugar de una sola escala)</a:t>
            </a:r>
          </a:p>
          <a:p>
            <a:r>
              <a:rPr lang="es-MX" b="1" dirty="0"/>
              <a:t>Más allá de los límites de la unidad de manejo </a:t>
            </a:r>
            <a:r>
              <a:rPr lang="es-MX" dirty="0"/>
              <a:t>(i.e. típicamente parcela, finca)</a:t>
            </a:r>
          </a:p>
          <a:p>
            <a:r>
              <a:rPr lang="es-MX" dirty="0"/>
              <a:t>Adopte un enfoque de </a:t>
            </a:r>
            <a:r>
              <a:rPr lang="es-MX" b="1" dirty="0"/>
              <a:t>manejo adaptativo</a:t>
            </a:r>
            <a:r>
              <a:rPr lang="es-MX" dirty="0"/>
              <a:t>:</a:t>
            </a:r>
          </a:p>
          <a:p>
            <a:pPr lvl="1"/>
            <a:r>
              <a:rPr lang="es-MX" dirty="0"/>
              <a:t>Reconozca </a:t>
            </a:r>
            <a:r>
              <a:rPr lang="es-MX" b="1" dirty="0"/>
              <a:t>trayectorias históricas </a:t>
            </a:r>
            <a:r>
              <a:rPr lang="es-MX" dirty="0"/>
              <a:t>(</a:t>
            </a:r>
            <a:r>
              <a:rPr lang="es-MX" dirty="0" err="1"/>
              <a:t>path</a:t>
            </a:r>
            <a:r>
              <a:rPr lang="es-MX" dirty="0"/>
              <a:t> </a:t>
            </a:r>
            <a:r>
              <a:rPr lang="es-MX" dirty="0" err="1"/>
              <a:t>dependency</a:t>
            </a:r>
            <a:r>
              <a:rPr lang="es-MX" dirty="0"/>
              <a:t>) para entender el paisaje actual y alternativas viables para el futuro</a:t>
            </a:r>
          </a:p>
          <a:p>
            <a:r>
              <a:rPr lang="es-MX" b="1" dirty="0"/>
              <a:t>Manejo integrado </a:t>
            </a:r>
            <a:r>
              <a:rPr lang="es-MX" dirty="0"/>
              <a:t>(vs. un objetivo único)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7B8AD72-C43F-4393-BA33-1811943F0F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228" t="6394" r="10051" b="16081"/>
          <a:stretch/>
        </p:blipFill>
        <p:spPr>
          <a:xfrm>
            <a:off x="273202" y="2394408"/>
            <a:ext cx="5483091" cy="3817856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0A09BDA-775F-4F7B-A123-4A1078EFF7A7}"/>
              </a:ext>
            </a:extLst>
          </p:cNvPr>
          <p:cNvSpPr/>
          <p:nvPr/>
        </p:nvSpPr>
        <p:spPr>
          <a:xfrm>
            <a:off x="103695" y="6286454"/>
            <a:ext cx="3351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600" dirty="0"/>
              <a:t>Fuente: </a:t>
            </a:r>
            <a:r>
              <a:rPr lang="es-MX" sz="1600" dirty="0" err="1"/>
              <a:t>Deconchat</a:t>
            </a:r>
            <a:r>
              <a:rPr lang="es-MX" sz="1600" dirty="0"/>
              <a:t> &amp; </a:t>
            </a:r>
            <a:r>
              <a:rPr lang="es-MX" sz="1600" dirty="0" err="1"/>
              <a:t>Thenail</a:t>
            </a:r>
            <a:r>
              <a:rPr lang="es-MX" sz="1600" dirty="0"/>
              <a:t> 2014</a:t>
            </a:r>
          </a:p>
        </p:txBody>
      </p:sp>
    </p:spTree>
    <p:extLst>
      <p:ext uri="{BB962C8B-B14F-4D97-AF65-F5344CB8AC3E}">
        <p14:creationId xmlns:p14="http://schemas.microsoft.com/office/powerpoint/2010/main" val="1348236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68D8651-D25F-46BC-A6CC-0728E7702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Principios claves para el análisis de paisaje dentro del GS&amp;P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41EE0A0E-ED6C-45A2-B6C3-068049763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dirty="0"/>
          </a:p>
          <a:p>
            <a:r>
              <a:rPr lang="es-MX" dirty="0"/>
              <a:t>Múltiples niveles/escalas de análisis</a:t>
            </a:r>
          </a:p>
          <a:p>
            <a:r>
              <a:rPr lang="es-MX" dirty="0"/>
              <a:t>Inclusión de actores</a:t>
            </a:r>
          </a:p>
          <a:p>
            <a:r>
              <a:rPr lang="es-MX" dirty="0"/>
              <a:t>Integración de conocimiento científico y local</a:t>
            </a:r>
          </a:p>
          <a:p>
            <a:r>
              <a:rPr lang="es-MX" dirty="0"/>
              <a:t>Vínculo/incidencia a procesos de toma de decisiones (individuales-locales-regionales-nacionales)</a:t>
            </a:r>
          </a:p>
          <a:p>
            <a:r>
              <a:rPr lang="es-MX" dirty="0"/>
              <a:t>Inter-</a:t>
            </a:r>
            <a:r>
              <a:rPr lang="es-MX" dirty="0" err="1"/>
              <a:t>disciplinariedad</a:t>
            </a:r>
            <a:endParaRPr lang="es-MX" dirty="0"/>
          </a:p>
          <a:p>
            <a:r>
              <a:rPr lang="es-MX" dirty="0"/>
              <a:t>Incidencia de procesos históricos sobre el paisaje que vemos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33800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5AEC96-63DB-46FA-A9A8-EB72CC270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800" dirty="0"/>
              <a:t>Qué es el marco conceptual del GS&amp;P?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6E7782-DE7A-4A23-9759-177FFDBE63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MX" dirty="0"/>
              <a:t>INTENTAR CONSENSUAR UNA VISIÓN CONJUNTA SOBRE</a:t>
            </a:r>
          </a:p>
          <a:p>
            <a:r>
              <a:rPr lang="es-MX" dirty="0"/>
              <a:t>Por qué integramos un enfoque de paisaje a los procesos de investigación participativa? Qué buscamos a través de la inclusión de un enfoque de paisaje?</a:t>
            </a:r>
          </a:p>
          <a:p>
            <a:r>
              <a:rPr lang="es-MX" dirty="0"/>
              <a:t>Cómo lo hacemos? </a:t>
            </a:r>
          </a:p>
          <a:p>
            <a:pPr lvl="1"/>
            <a:r>
              <a:rPr lang="es-MX" dirty="0"/>
              <a:t>No se pretende una estandarización pero si sería útil al menos ilustrar algunos ejemplos/instrumentos</a:t>
            </a:r>
          </a:p>
          <a:p>
            <a:r>
              <a:rPr lang="es-MX" dirty="0"/>
              <a:t>Identificar cómo podríamos hacer síntesis (</a:t>
            </a:r>
            <a:r>
              <a:rPr lang="es-MX" dirty="0" err="1"/>
              <a:t>e.g</a:t>
            </a:r>
            <a:r>
              <a:rPr lang="es-MX" dirty="0"/>
              <a:t>. lecturas comparativas/propuestas de réplica o escalamiento, etc.) entre los proyectos del GS&amp;P:</a:t>
            </a:r>
          </a:p>
          <a:p>
            <a:pPr marL="0" indent="0">
              <a:buNone/>
            </a:pPr>
            <a:r>
              <a:rPr lang="es-MX" dirty="0"/>
              <a:t>        i.      </a:t>
            </a:r>
            <a:r>
              <a:rPr lang="es-MX" dirty="0" err="1"/>
              <a:t>E.g</a:t>
            </a:r>
            <a:r>
              <a:rPr lang="es-MX" dirty="0"/>
              <a:t>. Metas/Resultados que queremos alcanzar…</a:t>
            </a:r>
          </a:p>
          <a:p>
            <a:pPr marL="0" indent="0">
              <a:buNone/>
            </a:pPr>
            <a:r>
              <a:rPr lang="es-MX" dirty="0"/>
              <a:t>        ii.      </a:t>
            </a:r>
            <a:r>
              <a:rPr lang="es-MX" dirty="0" err="1"/>
              <a:t>E.g</a:t>
            </a:r>
            <a:r>
              <a:rPr lang="es-MX" dirty="0"/>
              <a:t>. Preguntas guías para síntesis en el futuro…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673027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tras en madera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TM03090434[[fn=Madera]]</Template>
  <TotalTime>846</TotalTime>
  <Words>905</Words>
  <Application>Microsoft Office PowerPoint</Application>
  <PresentationFormat>Panorámica</PresentationFormat>
  <Paragraphs>104</Paragraphs>
  <Slides>11</Slides>
  <Notes>1</Notes>
  <HiddenSlides>1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Calibri</vt:lpstr>
      <vt:lpstr>Rockwell</vt:lpstr>
      <vt:lpstr>Rockwell Condensed</vt:lpstr>
      <vt:lpstr>Wingdings</vt:lpstr>
      <vt:lpstr>Letras en madera</vt:lpstr>
      <vt:lpstr>Elementos conceptuales para el análisis de paisaje</vt:lpstr>
      <vt:lpstr>QUÉ ENTENDEMOS POR ENFOQUE DE PAISAJE?</vt:lpstr>
      <vt:lpstr>Presentación de PowerPoint</vt:lpstr>
      <vt:lpstr>ELEMENTOS Y definiciones clave... </vt:lpstr>
      <vt:lpstr>ELEMENTOS claveS DEL ENFOQUE DE PAISAJE </vt:lpstr>
      <vt:lpstr>Presentación de PowerPoint</vt:lpstr>
      <vt:lpstr>Cómo SE PUEDE definir EL paisaje EN LOS PROYECTOS DE INVESTIGACIÓN?</vt:lpstr>
      <vt:lpstr>POR QUÉ TRABAJAR BAJO UN ENFOQUE DE PAISAJE EN LA Cdp-Andes?</vt:lpstr>
      <vt:lpstr>QUÉ IMPLICA ADOPTAR UN ENFOQUE DE PAISAJE EN LAS INVESTIGACIONES?</vt:lpstr>
      <vt:lpstr>Principios claves para el análisis de paisaje dentro del GS&amp;P</vt:lpstr>
      <vt:lpstr>Qué es el marco conceptual del GS&amp;P?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Elementos conceptuales para el análisis de paisaje</dc:title>
  <dc:creator>Macarena Bustamante</dc:creator>
  <cp:lastModifiedBy>Macarena Bustamante</cp:lastModifiedBy>
  <cp:revision>69</cp:revision>
  <dcterms:created xsi:type="dcterms:W3CDTF">2017-11-23T02:58:10Z</dcterms:created>
  <dcterms:modified xsi:type="dcterms:W3CDTF">2017-11-30T16:21:30Z</dcterms:modified>
</cp:coreProperties>
</file>