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77" r:id="rId3"/>
    <p:sldMasterId id="2147483732" r:id="rId4"/>
    <p:sldMasterId id="2147483744" r:id="rId5"/>
  </p:sldMasterIdLst>
  <p:notesMasterIdLst>
    <p:notesMasterId r:id="rId36"/>
  </p:notesMasterIdLst>
  <p:handoutMasterIdLst>
    <p:handoutMasterId r:id="rId37"/>
  </p:handoutMasterIdLst>
  <p:sldIdLst>
    <p:sldId id="505" r:id="rId6"/>
    <p:sldId id="313" r:id="rId7"/>
    <p:sldId id="510" r:id="rId8"/>
    <p:sldId id="514" r:id="rId9"/>
    <p:sldId id="360" r:id="rId10"/>
    <p:sldId id="366" r:id="rId11"/>
    <p:sldId id="359" r:id="rId12"/>
    <p:sldId id="361" r:id="rId13"/>
    <p:sldId id="364" r:id="rId14"/>
    <p:sldId id="365" r:id="rId15"/>
    <p:sldId id="511" r:id="rId16"/>
    <p:sldId id="512" r:id="rId17"/>
    <p:sldId id="400" r:id="rId18"/>
    <p:sldId id="373" r:id="rId19"/>
    <p:sldId id="374" r:id="rId20"/>
    <p:sldId id="402" r:id="rId21"/>
    <p:sldId id="375" r:id="rId22"/>
    <p:sldId id="376" r:id="rId23"/>
    <p:sldId id="377" r:id="rId24"/>
    <p:sldId id="397" r:id="rId25"/>
    <p:sldId id="463" r:id="rId26"/>
    <p:sldId id="467" r:id="rId27"/>
    <p:sldId id="483" r:id="rId28"/>
    <p:sldId id="464" r:id="rId29"/>
    <p:sldId id="516" r:id="rId30"/>
    <p:sldId id="509" r:id="rId31"/>
    <p:sldId id="506" r:id="rId32"/>
    <p:sldId id="507" r:id="rId33"/>
    <p:sldId id="508" r:id="rId34"/>
    <p:sldId id="503" r:id="rId3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4364" autoAdjust="0"/>
  </p:normalViewPr>
  <p:slideViewPr>
    <p:cSldViewPr>
      <p:cViewPr varScale="1">
        <p:scale>
          <a:sx n="74" d="100"/>
          <a:sy n="74" d="100"/>
        </p:scale>
        <p:origin x="492" y="72"/>
      </p:cViewPr>
      <p:guideLst>
        <p:guide pos="3840"/>
        <p:guide pos="6816"/>
        <p:guide pos="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ariana\Desktop\suelos\Datos\ResumenDAtos_AGreco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 err="1"/>
              <a:t>Biomasa</a:t>
            </a:r>
            <a:r>
              <a:rPr lang="en-US" sz="2800" dirty="0"/>
              <a:t> total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1012685914260716E-2"/>
          <c:y val="1.2847966133162801E-2"/>
          <c:w val="0.94370953630796151"/>
          <c:h val="0.855963902289518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REsumen_Castellan0!$M$43</c:f>
              <c:strCache>
                <c:ptCount val="1"/>
                <c:pt idx="0">
                  <c:v>Valerio Rodriguez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REsumen_Castellan0!$N$42:$S$42</c:f>
              <c:strCache>
                <c:ptCount val="6"/>
                <c:pt idx="0">
                  <c:v>Testigo</c:v>
                </c:pt>
                <c:pt idx="1">
                  <c:v>VA</c:v>
                </c:pt>
                <c:pt idx="2">
                  <c:v>VA-PastLlor</c:v>
                </c:pt>
                <c:pt idx="3">
                  <c:v>PastLlor</c:v>
                </c:pt>
                <c:pt idx="4">
                  <c:v>Falaris</c:v>
                </c:pt>
                <c:pt idx="5">
                  <c:v>Chilliw_Thola</c:v>
                </c:pt>
              </c:strCache>
            </c:strRef>
          </c:cat>
          <c:val>
            <c:numRef>
              <c:f>REsumen_Castellan0!$N$43:$S$43</c:f>
              <c:numCache>
                <c:formatCode>General</c:formatCode>
                <c:ptCount val="6"/>
                <c:pt idx="0">
                  <c:v>59.049158249158246</c:v>
                </c:pt>
                <c:pt idx="1">
                  <c:v>117.41843614369988</c:v>
                </c:pt>
                <c:pt idx="2">
                  <c:v>173.27056292499714</c:v>
                </c:pt>
                <c:pt idx="3">
                  <c:v>99.427974434611599</c:v>
                </c:pt>
                <c:pt idx="4">
                  <c:v>133.86657595693782</c:v>
                </c:pt>
                <c:pt idx="5">
                  <c:v>202.56808688387633</c:v>
                </c:pt>
              </c:numCache>
            </c:numRef>
          </c:val>
        </c:ser>
        <c:ser>
          <c:idx val="1"/>
          <c:order val="1"/>
          <c:tx>
            <c:strRef>
              <c:f>REsumen_Castellan0!$M$44</c:f>
              <c:strCache>
                <c:ptCount val="1"/>
                <c:pt idx="0">
                  <c:v>Marcelino Choque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REsumen_Castellan0!$N$42:$S$42</c:f>
              <c:strCache>
                <c:ptCount val="6"/>
                <c:pt idx="0">
                  <c:v>Testigo</c:v>
                </c:pt>
                <c:pt idx="1">
                  <c:v>VA</c:v>
                </c:pt>
                <c:pt idx="2">
                  <c:v>VA-PastLlor</c:v>
                </c:pt>
                <c:pt idx="3">
                  <c:v>PastLlor</c:v>
                </c:pt>
                <c:pt idx="4">
                  <c:v>Falaris</c:v>
                </c:pt>
                <c:pt idx="5">
                  <c:v>Chilliw_Thola</c:v>
                </c:pt>
              </c:strCache>
            </c:strRef>
          </c:cat>
          <c:val>
            <c:numRef>
              <c:f>REsumen_Castellan0!$N$44:$S$44</c:f>
              <c:numCache>
                <c:formatCode>General</c:formatCode>
                <c:ptCount val="6"/>
                <c:pt idx="0">
                  <c:v>39.130976430976432</c:v>
                </c:pt>
                <c:pt idx="1">
                  <c:v>86.75603864734299</c:v>
                </c:pt>
                <c:pt idx="2">
                  <c:v>84.149663299663302</c:v>
                </c:pt>
                <c:pt idx="3">
                  <c:v>25.004166666666663</c:v>
                </c:pt>
                <c:pt idx="4">
                  <c:v>27.520588235294117</c:v>
                </c:pt>
                <c:pt idx="5">
                  <c:v>50.793086419753088</c:v>
                </c:pt>
              </c:numCache>
            </c:numRef>
          </c:val>
        </c:ser>
        <c:ser>
          <c:idx val="2"/>
          <c:order val="2"/>
          <c:tx>
            <c:strRef>
              <c:f>REsumen_Castellan0!$M$45</c:f>
              <c:strCache>
                <c:ptCount val="1"/>
                <c:pt idx="0">
                  <c:v>Hugo Franciscano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REsumen_Castellan0!$N$42:$S$42</c:f>
              <c:strCache>
                <c:ptCount val="6"/>
                <c:pt idx="0">
                  <c:v>Testigo</c:v>
                </c:pt>
                <c:pt idx="1">
                  <c:v>VA</c:v>
                </c:pt>
                <c:pt idx="2">
                  <c:v>VA-PastLlor</c:v>
                </c:pt>
                <c:pt idx="3">
                  <c:v>PastLlor</c:v>
                </c:pt>
                <c:pt idx="4">
                  <c:v>Falaris</c:v>
                </c:pt>
                <c:pt idx="5">
                  <c:v>Chilliw_Thola</c:v>
                </c:pt>
              </c:strCache>
            </c:strRef>
          </c:cat>
          <c:val>
            <c:numRef>
              <c:f>REsumen_Castellan0!$N$45:$S$45</c:f>
              <c:numCache>
                <c:formatCode>General</c:formatCode>
                <c:ptCount val="6"/>
                <c:pt idx="0">
                  <c:v>68.915226337448559</c:v>
                </c:pt>
                <c:pt idx="1">
                  <c:v>240.8484888568222</c:v>
                </c:pt>
                <c:pt idx="2">
                  <c:v>138.36513687600646</c:v>
                </c:pt>
                <c:pt idx="3">
                  <c:v>58.880555555555567</c:v>
                </c:pt>
                <c:pt idx="4">
                  <c:v>57.081808407738102</c:v>
                </c:pt>
                <c:pt idx="5">
                  <c:v>28.518518518518519</c:v>
                </c:pt>
              </c:numCache>
            </c:numRef>
          </c:val>
        </c:ser>
        <c:ser>
          <c:idx val="3"/>
          <c:order val="3"/>
          <c:tx>
            <c:strRef>
              <c:f>REsumen_Castellan0!$M$46</c:f>
              <c:strCache>
                <c:ptCount val="1"/>
                <c:pt idx="0">
                  <c:v>Fortunato Mamani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REsumen_Castellan0!$N$42:$S$42</c:f>
              <c:strCache>
                <c:ptCount val="6"/>
                <c:pt idx="0">
                  <c:v>Testigo</c:v>
                </c:pt>
                <c:pt idx="1">
                  <c:v>VA</c:v>
                </c:pt>
                <c:pt idx="2">
                  <c:v>VA-PastLlor</c:v>
                </c:pt>
                <c:pt idx="3">
                  <c:v>PastLlor</c:v>
                </c:pt>
                <c:pt idx="4">
                  <c:v>Falaris</c:v>
                </c:pt>
                <c:pt idx="5">
                  <c:v>Chilliw_Thola</c:v>
                </c:pt>
              </c:strCache>
            </c:strRef>
          </c:cat>
          <c:val>
            <c:numRef>
              <c:f>REsumen_Castellan0!$N$46:$S$46</c:f>
              <c:numCache>
                <c:formatCode>General</c:formatCode>
                <c:ptCount val="6"/>
                <c:pt idx="0">
                  <c:v>96.175925925925924</c:v>
                </c:pt>
                <c:pt idx="1">
                  <c:v>166.61106036794624</c:v>
                </c:pt>
                <c:pt idx="2">
                  <c:v>132.4382313119564</c:v>
                </c:pt>
                <c:pt idx="3">
                  <c:v>129.5295988934993</c:v>
                </c:pt>
                <c:pt idx="4">
                  <c:v>113.77292875774846</c:v>
                </c:pt>
                <c:pt idx="5">
                  <c:v>193.34582009667631</c:v>
                </c:pt>
              </c:numCache>
            </c:numRef>
          </c:val>
        </c:ser>
        <c:ser>
          <c:idx val="4"/>
          <c:order val="4"/>
          <c:tx>
            <c:strRef>
              <c:f>REsumen_Castellan0!$M$47</c:f>
              <c:strCache>
                <c:ptCount val="1"/>
                <c:pt idx="0">
                  <c:v>Fortunato Laraico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REsumen_Castellan0!$N$42:$S$42</c:f>
              <c:strCache>
                <c:ptCount val="6"/>
                <c:pt idx="0">
                  <c:v>Testigo</c:v>
                </c:pt>
                <c:pt idx="1">
                  <c:v>VA</c:v>
                </c:pt>
                <c:pt idx="2">
                  <c:v>VA-PastLlor</c:v>
                </c:pt>
                <c:pt idx="3">
                  <c:v>PastLlor</c:v>
                </c:pt>
                <c:pt idx="4">
                  <c:v>Falaris</c:v>
                </c:pt>
                <c:pt idx="5">
                  <c:v>Chilliw_Thola</c:v>
                </c:pt>
              </c:strCache>
            </c:strRef>
          </c:cat>
          <c:val>
            <c:numRef>
              <c:f>REsumen_Castellan0!$N$47:$S$47</c:f>
              <c:numCache>
                <c:formatCode>General</c:formatCode>
                <c:ptCount val="6"/>
                <c:pt idx="0">
                  <c:v>127.71992945326278</c:v>
                </c:pt>
                <c:pt idx="1">
                  <c:v>140.06779727095517</c:v>
                </c:pt>
                <c:pt idx="2">
                  <c:v>130.12675832398054</c:v>
                </c:pt>
                <c:pt idx="3">
                  <c:v>23.737748890952233</c:v>
                </c:pt>
                <c:pt idx="4">
                  <c:v>49.688437499999999</c:v>
                </c:pt>
                <c:pt idx="5">
                  <c:v>98.065167548500867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13742032"/>
        <c:axId val="-1213739856"/>
      </c:barChart>
      <c:catAx>
        <c:axId val="-121374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213739856"/>
        <c:crosses val="autoZero"/>
        <c:auto val="1"/>
        <c:lblAlgn val="ctr"/>
        <c:lblOffset val="100"/>
        <c:noMultiLvlLbl val="0"/>
      </c:catAx>
      <c:valAx>
        <c:axId val="-121373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21374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F25DCD-7067-47AB-AE87-CD3550E3A51A}" type="doc">
      <dgm:prSet loTypeId="urn:microsoft.com/office/officeart/2005/8/layout/radial3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AR"/>
        </a:p>
      </dgm:t>
    </dgm:pt>
    <dgm:pt modelId="{E54D59F4-C87A-45E8-816F-8BDA3CB84145}">
      <dgm:prSet phldrT="[Texto]"/>
      <dgm:spPr/>
      <dgm:t>
        <a:bodyPr/>
        <a:lstStyle/>
        <a:p>
          <a:r>
            <a:rPr kumimoji="0" lang="es-ES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Incorporar conocimiento local en investigaciones</a:t>
          </a:r>
          <a:r>
            <a:rPr kumimoji="0" lang="es-ES" b="0" i="0" u="none" strike="noStrike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 en suelos, profundizar en el manejo y uso de suelos (espacial y temporal), promover intercambio de conocimientos (local/científico) y fortalecer plataforma técnica de suelos regional</a:t>
          </a:r>
          <a:endParaRPr lang="es-AR" dirty="0"/>
        </a:p>
      </dgm:t>
    </dgm:pt>
    <dgm:pt modelId="{EAA01E05-0D02-46D2-AF26-37DF1E9F269D}" type="parTrans" cxnId="{A55CCC29-8478-4DAD-B488-62F069CFBDCE}">
      <dgm:prSet/>
      <dgm:spPr/>
      <dgm:t>
        <a:bodyPr/>
        <a:lstStyle/>
        <a:p>
          <a:endParaRPr lang="es-AR"/>
        </a:p>
      </dgm:t>
    </dgm:pt>
    <dgm:pt modelId="{A447C633-CA71-44B6-9D86-66D5D26136E4}" type="sibTrans" cxnId="{A55CCC29-8478-4DAD-B488-62F069CFBDCE}">
      <dgm:prSet/>
      <dgm:spPr/>
      <dgm:t>
        <a:bodyPr/>
        <a:lstStyle/>
        <a:p>
          <a:endParaRPr lang="es-AR"/>
        </a:p>
      </dgm:t>
    </dgm:pt>
    <dgm:pt modelId="{FB6C419E-ACFB-4CC1-A9EB-84EDF91A0E04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2000" dirty="0" smtClean="0"/>
            <a:t>Incorporar conocimiento local con enfoque de género</a:t>
          </a:r>
          <a:endParaRPr lang="es-AR" sz="2000" dirty="0"/>
        </a:p>
      </dgm:t>
    </dgm:pt>
    <dgm:pt modelId="{19991578-1CB0-46E0-B1D0-A373A2B3769C}" type="parTrans" cxnId="{7FC96E80-C0C5-448D-BE51-C078BD9F60D8}">
      <dgm:prSet/>
      <dgm:spPr/>
      <dgm:t>
        <a:bodyPr/>
        <a:lstStyle/>
        <a:p>
          <a:endParaRPr lang="es-AR"/>
        </a:p>
      </dgm:t>
    </dgm:pt>
    <dgm:pt modelId="{028E0430-85C3-4E29-8BA2-2F564E16EFCB}" type="sibTrans" cxnId="{7FC96E80-C0C5-448D-BE51-C078BD9F60D8}">
      <dgm:prSet/>
      <dgm:spPr/>
      <dgm:t>
        <a:bodyPr/>
        <a:lstStyle/>
        <a:p>
          <a:endParaRPr lang="es-AR"/>
        </a:p>
      </dgm:t>
    </dgm:pt>
    <dgm:pt modelId="{5BD2BA5B-7E56-4478-AC47-67653FC41030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2000" dirty="0" smtClean="0"/>
            <a:t>Promover intercambio de experiencias</a:t>
          </a:r>
        </a:p>
      </dgm:t>
    </dgm:pt>
    <dgm:pt modelId="{DB301140-F55D-449D-AE42-F8685600E804}" type="parTrans" cxnId="{B54C30BD-2355-443A-BBCC-32DA771DBFD2}">
      <dgm:prSet/>
      <dgm:spPr/>
      <dgm:t>
        <a:bodyPr/>
        <a:lstStyle/>
        <a:p>
          <a:endParaRPr lang="es-ES"/>
        </a:p>
      </dgm:t>
    </dgm:pt>
    <dgm:pt modelId="{B21168C3-A11D-44BB-97E0-D0F6C44EAC35}" type="sibTrans" cxnId="{B54C30BD-2355-443A-BBCC-32DA771DBFD2}">
      <dgm:prSet/>
      <dgm:spPr/>
      <dgm:t>
        <a:bodyPr/>
        <a:lstStyle/>
        <a:p>
          <a:endParaRPr lang="es-ES"/>
        </a:p>
      </dgm:t>
    </dgm:pt>
    <dgm:pt modelId="{182F802C-B45E-4CF0-82B2-25122C88A891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2000" dirty="0" smtClean="0"/>
            <a:t>Fortalecer plataforma técnica de suelos</a:t>
          </a:r>
          <a:endParaRPr lang="en-US" sz="2000" dirty="0"/>
        </a:p>
      </dgm:t>
    </dgm:pt>
    <dgm:pt modelId="{557617F8-E2BA-4DF5-9F98-078644EE02FF}" type="parTrans" cxnId="{56E05CAF-BDEF-4A3B-9092-21249584B4B8}">
      <dgm:prSet/>
      <dgm:spPr/>
      <dgm:t>
        <a:bodyPr/>
        <a:lstStyle/>
        <a:p>
          <a:endParaRPr lang="es-ES"/>
        </a:p>
      </dgm:t>
    </dgm:pt>
    <dgm:pt modelId="{F9F7760B-51CE-435D-AC23-D6F573C25462}" type="sibTrans" cxnId="{56E05CAF-BDEF-4A3B-9092-21249584B4B8}">
      <dgm:prSet/>
      <dgm:spPr/>
      <dgm:t>
        <a:bodyPr/>
        <a:lstStyle/>
        <a:p>
          <a:endParaRPr lang="es-ES"/>
        </a:p>
      </dgm:t>
    </dgm:pt>
    <dgm:pt modelId="{1437207D-1BD4-4290-9972-FF2C6716A15C}" type="pres">
      <dgm:prSet presAssocID="{84F25DCD-7067-47AB-AE87-CD3550E3A51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9066FC8A-3A69-442E-AD1D-B7BEE43A25A0}" type="pres">
      <dgm:prSet presAssocID="{84F25DCD-7067-47AB-AE87-CD3550E3A51A}" presName="radial" presStyleCnt="0">
        <dgm:presLayoutVars>
          <dgm:animLvl val="ctr"/>
        </dgm:presLayoutVars>
      </dgm:prSet>
      <dgm:spPr/>
    </dgm:pt>
    <dgm:pt modelId="{3370E306-88A9-4449-BA78-A4A30AC04045}" type="pres">
      <dgm:prSet presAssocID="{E54D59F4-C87A-45E8-816F-8BDA3CB84145}" presName="centerShape" presStyleLbl="vennNode1" presStyleIdx="0" presStyleCnt="4"/>
      <dgm:spPr/>
      <dgm:t>
        <a:bodyPr/>
        <a:lstStyle/>
        <a:p>
          <a:endParaRPr lang="es-AR"/>
        </a:p>
      </dgm:t>
    </dgm:pt>
    <dgm:pt modelId="{8B80797B-F3D2-4DA3-B10C-879F39686CAE}" type="pres">
      <dgm:prSet presAssocID="{FB6C419E-ACFB-4CC1-A9EB-84EDF91A0E04}" presName="node" presStyleLbl="vennNode1" presStyleIdx="1" presStyleCnt="4" custScaleX="149298" custRadScaleRad="98444" custRadScaleInc="153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626F8E4-A24E-41ED-A622-F2D90B452772}" type="pres">
      <dgm:prSet presAssocID="{5BD2BA5B-7E56-4478-AC47-67653FC41030}" presName="node" presStyleLbl="vennNode1" presStyleIdx="2" presStyleCnt="4" custScaleX="116429" custScaleY="125960" custRadScaleRad="102693" custRadScaleInc="-108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F3532D-ECDD-451B-835D-4D0F6ACCF3A1}" type="pres">
      <dgm:prSet presAssocID="{182F802C-B45E-4CF0-82B2-25122C88A891}" presName="node" presStyleLbl="vennNode1" presStyleIdx="3" presStyleCnt="4" custScaleX="143411" custScaleY="135912" custRadScaleRad="106775" custRadScaleInc="243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342D205-9070-4967-9858-4C5D49EDB4BB}" type="presOf" srcId="{FB6C419E-ACFB-4CC1-A9EB-84EDF91A0E04}" destId="{8B80797B-F3D2-4DA3-B10C-879F39686CAE}" srcOrd="0" destOrd="0" presId="urn:microsoft.com/office/officeart/2005/8/layout/radial3"/>
    <dgm:cxn modelId="{1A93F75C-A43C-4E06-A5CD-295D31EC3BCA}" type="presOf" srcId="{5BD2BA5B-7E56-4478-AC47-67653FC41030}" destId="{E626F8E4-A24E-41ED-A622-F2D90B452772}" srcOrd="0" destOrd="0" presId="urn:microsoft.com/office/officeart/2005/8/layout/radial3"/>
    <dgm:cxn modelId="{99B01343-57A5-4166-9FFF-E2C854A155F3}" type="presOf" srcId="{E54D59F4-C87A-45E8-816F-8BDA3CB84145}" destId="{3370E306-88A9-4449-BA78-A4A30AC04045}" srcOrd="0" destOrd="0" presId="urn:microsoft.com/office/officeart/2005/8/layout/radial3"/>
    <dgm:cxn modelId="{7FC96E80-C0C5-448D-BE51-C078BD9F60D8}" srcId="{E54D59F4-C87A-45E8-816F-8BDA3CB84145}" destId="{FB6C419E-ACFB-4CC1-A9EB-84EDF91A0E04}" srcOrd="0" destOrd="0" parTransId="{19991578-1CB0-46E0-B1D0-A373A2B3769C}" sibTransId="{028E0430-85C3-4E29-8BA2-2F564E16EFCB}"/>
    <dgm:cxn modelId="{A55CCC29-8478-4DAD-B488-62F069CFBDCE}" srcId="{84F25DCD-7067-47AB-AE87-CD3550E3A51A}" destId="{E54D59F4-C87A-45E8-816F-8BDA3CB84145}" srcOrd="0" destOrd="0" parTransId="{EAA01E05-0D02-46D2-AF26-37DF1E9F269D}" sibTransId="{A447C633-CA71-44B6-9D86-66D5D26136E4}"/>
    <dgm:cxn modelId="{A6703340-3DF6-4EDD-B952-CEEC4E07FCC9}" type="presOf" srcId="{182F802C-B45E-4CF0-82B2-25122C88A891}" destId="{8FF3532D-ECDD-451B-835D-4D0F6ACCF3A1}" srcOrd="0" destOrd="0" presId="urn:microsoft.com/office/officeart/2005/8/layout/radial3"/>
    <dgm:cxn modelId="{B54C30BD-2355-443A-BBCC-32DA771DBFD2}" srcId="{E54D59F4-C87A-45E8-816F-8BDA3CB84145}" destId="{5BD2BA5B-7E56-4478-AC47-67653FC41030}" srcOrd="1" destOrd="0" parTransId="{DB301140-F55D-449D-AE42-F8685600E804}" sibTransId="{B21168C3-A11D-44BB-97E0-D0F6C44EAC35}"/>
    <dgm:cxn modelId="{56E05CAF-BDEF-4A3B-9092-21249584B4B8}" srcId="{E54D59F4-C87A-45E8-816F-8BDA3CB84145}" destId="{182F802C-B45E-4CF0-82B2-25122C88A891}" srcOrd="2" destOrd="0" parTransId="{557617F8-E2BA-4DF5-9F98-078644EE02FF}" sibTransId="{F9F7760B-51CE-435D-AC23-D6F573C25462}"/>
    <dgm:cxn modelId="{AC1C29B0-20CD-42D3-B8AD-E27509EF2BED}" type="presOf" srcId="{84F25DCD-7067-47AB-AE87-CD3550E3A51A}" destId="{1437207D-1BD4-4290-9972-FF2C6716A15C}" srcOrd="0" destOrd="0" presId="urn:microsoft.com/office/officeart/2005/8/layout/radial3"/>
    <dgm:cxn modelId="{6C5AF1FA-BAE2-45AA-BEB6-8E942DDE692E}" type="presParOf" srcId="{1437207D-1BD4-4290-9972-FF2C6716A15C}" destId="{9066FC8A-3A69-442E-AD1D-B7BEE43A25A0}" srcOrd="0" destOrd="0" presId="urn:microsoft.com/office/officeart/2005/8/layout/radial3"/>
    <dgm:cxn modelId="{D934CC4C-A29E-4987-83A4-7350BEF65F92}" type="presParOf" srcId="{9066FC8A-3A69-442E-AD1D-B7BEE43A25A0}" destId="{3370E306-88A9-4449-BA78-A4A30AC04045}" srcOrd="0" destOrd="0" presId="urn:microsoft.com/office/officeart/2005/8/layout/radial3"/>
    <dgm:cxn modelId="{04FD1E7A-64B3-41C3-A123-99DCC00A3E0C}" type="presParOf" srcId="{9066FC8A-3A69-442E-AD1D-B7BEE43A25A0}" destId="{8B80797B-F3D2-4DA3-B10C-879F39686CAE}" srcOrd="1" destOrd="0" presId="urn:microsoft.com/office/officeart/2005/8/layout/radial3"/>
    <dgm:cxn modelId="{42DC16F6-CD76-4D4B-9E64-DDE45AEE0F9F}" type="presParOf" srcId="{9066FC8A-3A69-442E-AD1D-B7BEE43A25A0}" destId="{E626F8E4-A24E-41ED-A622-F2D90B452772}" srcOrd="2" destOrd="0" presId="urn:microsoft.com/office/officeart/2005/8/layout/radial3"/>
    <dgm:cxn modelId="{3168464E-BD5A-4885-96ED-0BA9A8E893D8}" type="presParOf" srcId="{9066FC8A-3A69-442E-AD1D-B7BEE43A25A0}" destId="{8FF3532D-ECDD-451B-835D-4D0F6ACCF3A1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0E306-88A9-4449-BA78-A4A30AC04045}">
      <dsp:nvSpPr>
        <dsp:cNvPr id="0" name=""/>
        <dsp:cNvSpPr/>
      </dsp:nvSpPr>
      <dsp:spPr>
        <a:xfrm>
          <a:off x="2287025" y="1553542"/>
          <a:ext cx="3598255" cy="35982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Incorporar conocimiento local en investigaciones</a:t>
          </a:r>
          <a:r>
            <a:rPr kumimoji="0" lang="es-ES" sz="17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 en suelos, profundizar en el manejo y uso de suelos (espacial y temporal), promover intercambio de conocimientos (local/científico) y fortalecer plataforma técnica de suelos regional</a:t>
          </a:r>
          <a:endParaRPr lang="es-AR" sz="1700" kern="1200" dirty="0"/>
        </a:p>
      </dsp:txBody>
      <dsp:txXfrm>
        <a:off x="2813977" y="2080494"/>
        <a:ext cx="2544351" cy="2544351"/>
      </dsp:txXfrm>
    </dsp:sp>
    <dsp:sp modelId="{8B80797B-F3D2-4DA3-B10C-879F39686CAE}">
      <dsp:nvSpPr>
        <dsp:cNvPr id="0" name=""/>
        <dsp:cNvSpPr/>
      </dsp:nvSpPr>
      <dsp:spPr>
        <a:xfrm>
          <a:off x="2817006" y="149715"/>
          <a:ext cx="2686062" cy="179912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Incorporar conocimiento local con enfoque de género</a:t>
          </a:r>
          <a:endParaRPr lang="es-AR" sz="2000" kern="1200" dirty="0"/>
        </a:p>
      </dsp:txBody>
      <dsp:txXfrm>
        <a:off x="3210371" y="413191"/>
        <a:ext cx="1899332" cy="1272175"/>
      </dsp:txXfrm>
    </dsp:sp>
    <dsp:sp modelId="{E626F8E4-A24E-41ED-A622-F2D90B452772}">
      <dsp:nvSpPr>
        <dsp:cNvPr id="0" name=""/>
        <dsp:cNvSpPr/>
      </dsp:nvSpPr>
      <dsp:spPr>
        <a:xfrm>
          <a:off x="5337308" y="2924059"/>
          <a:ext cx="2094706" cy="226618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Promover intercambio de experiencias</a:t>
          </a:r>
        </a:p>
      </dsp:txBody>
      <dsp:txXfrm>
        <a:off x="5644071" y="3255934"/>
        <a:ext cx="1481180" cy="1602431"/>
      </dsp:txXfrm>
    </dsp:sp>
    <dsp:sp modelId="{8FF3532D-ECDD-451B-835D-4D0F6ACCF3A1}">
      <dsp:nvSpPr>
        <dsp:cNvPr id="0" name=""/>
        <dsp:cNvSpPr/>
      </dsp:nvSpPr>
      <dsp:spPr>
        <a:xfrm>
          <a:off x="296732" y="2165914"/>
          <a:ext cx="2580147" cy="244523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Fortalecer plataforma técnica de suelos</a:t>
          </a:r>
          <a:endParaRPr lang="en-US" sz="2000" kern="1200" dirty="0"/>
        </a:p>
      </dsp:txBody>
      <dsp:txXfrm>
        <a:off x="674586" y="2524010"/>
        <a:ext cx="1824439" cy="1729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0.56452</cdr:x>
      <cdr:y>0.14747</cdr:y>
    </cdr:from>
    <cdr:to>
      <cdr:x>0.72581</cdr:x>
      <cdr:y>0.38169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5040560" y="800638"/>
          <a:ext cx="1440160" cy="12716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BO" sz="1100" dirty="0"/>
        </a:p>
      </cdr:txBody>
    </cdr:sp>
  </cdr:relSizeAnchor>
  <cdr:relSizeAnchor xmlns:cdr="http://schemas.openxmlformats.org/drawingml/2006/chartDrawing">
    <cdr:from>
      <cdr:x>0.63306</cdr:x>
      <cdr:y>0.02468</cdr:y>
    </cdr:from>
    <cdr:to>
      <cdr:x>0.84677</cdr:x>
      <cdr:y>0.1329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5652628" y="133981"/>
          <a:ext cx="1908212" cy="5875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BO" sz="2800" b="1" dirty="0" smtClean="0">
              <a:solidFill>
                <a:srgbClr val="FF0000"/>
              </a:solidFill>
            </a:rPr>
            <a:t>351.7g/m2</a:t>
          </a:r>
          <a:endParaRPr lang="es-BO" sz="2800" b="1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EDCEB7E8-CC74-43A2-B69E-4753F1DE211A}" type="datetime1">
              <a:rPr lang="es-ES" smtClean="0"/>
              <a:t>29/11/2017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BAE14B8-3CC9-472D-9BC5-A84D80684DE2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94A142FE-F12E-400E-A149-2485AE59D1FB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7FB667E1-E601-4AAF-B95C-B25720D70A60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BO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F2649DB-AAD6-4BC4-A0EF-A6CE657CDE9F}" type="slidenum">
              <a:rPr lang="es-ES" sz="1200" smtClean="0">
                <a:solidFill>
                  <a:prstClr val="black"/>
                </a:solidFill>
              </a:rPr>
              <a:pPr eaLnBrk="1" hangingPunct="1"/>
              <a:t>1</a:t>
            </a:fld>
            <a:endParaRPr lang="es-E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773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2848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2411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3367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6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454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032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4408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254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4661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57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9492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BEBEF-2658-4BCF-9DBA-C3C49F2D16AB}" type="slidenum">
              <a:rPr lang="es-ES" smtClean="0">
                <a:solidFill>
                  <a:prstClr val="black"/>
                </a:solidFill>
                <a:latin typeface="Calibri"/>
              </a:rPr>
              <a:pPr/>
              <a:t>19</a:t>
            </a:fld>
            <a:endParaRPr lang="es-E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6070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BO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F2649DB-AAD6-4BC4-A0EF-A6CE657CDE9F}" type="slidenum">
              <a:rPr lang="es-ES" sz="1200" smtClean="0">
                <a:solidFill>
                  <a:prstClr val="black"/>
                </a:solidFill>
              </a:rPr>
              <a:pPr eaLnBrk="1" hangingPunct="1"/>
              <a:t>30</a:t>
            </a:fld>
            <a:endParaRPr lang="es-E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19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Amanecer sobre frondosas colina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ángulo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rtlCol="0" anchor="b">
            <a:noAutofit/>
          </a:bodyPr>
          <a:lstStyle>
            <a:lvl1pPr algn="ctr" rtl="0"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 rtl="0">
              <a:buNone/>
              <a:defRPr sz="2800"/>
            </a:lvl2pPr>
            <a:lvl3pPr marL="914400" indent="0" algn="ctr" rtl="0">
              <a:buNone/>
              <a:defRPr sz="2400"/>
            </a:lvl3pPr>
            <a:lvl4pPr marL="1371600" indent="0" algn="ctr" rtl="0">
              <a:buNone/>
              <a:defRPr sz="2000"/>
            </a:lvl4pPr>
            <a:lvl5pPr marL="1828800" indent="0" algn="ctr" rtl="0">
              <a:buNone/>
              <a:defRPr sz="2000"/>
            </a:lvl5pPr>
            <a:lvl6pPr marL="2286000" indent="0" algn="ctr" rtl="0">
              <a:buNone/>
              <a:defRPr sz="2000"/>
            </a:lvl6pPr>
            <a:lvl7pPr marL="2743200" indent="0" algn="ctr" rtl="0">
              <a:buNone/>
              <a:defRPr sz="2000"/>
            </a:lvl7pPr>
            <a:lvl8pPr marL="3200400" indent="0" algn="ctr" rtl="0">
              <a:buNone/>
              <a:defRPr sz="2000"/>
            </a:lvl8pPr>
            <a:lvl9pPr marL="3657600" indent="0" algn="ctr" rtl="0">
              <a:buNone/>
              <a:defRPr sz="20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6pPr algn="l" rtl="0">
              <a:defRPr/>
            </a:lvl6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F778F0D-478F-45D6-BA03-D6A17CB35D70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ángulo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rtlCol="0" anchor="b">
            <a:normAutofit/>
          </a:bodyPr>
          <a:lstStyle>
            <a:lvl1pPr algn="ctr" rtl="0">
              <a:defRPr sz="5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4000" y="3810000"/>
            <a:ext cx="9144000" cy="1143000"/>
          </a:xfrm>
        </p:spPr>
        <p:txBody>
          <a:bodyPr rtlCol="0" anchor="t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439AACF-6ECE-492B-8372-17787C931C34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 alternativ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rtlCol="0" anchor="b">
            <a:normAutofit/>
          </a:bodyPr>
          <a:lstStyle>
            <a:lvl1pPr algn="ctr" rtl="0">
              <a:defRPr sz="52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3810000"/>
            <a:ext cx="9144000" cy="1143000"/>
          </a:xfrm>
        </p:spPr>
        <p:txBody>
          <a:bodyPr rtlCol="0" anchor="t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01003024-B2E1-4E1B-AA6C-9799E0092684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341120" y="1901952"/>
            <a:ext cx="4572000" cy="4123944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78880" y="1901952"/>
            <a:ext cx="4572000" cy="4123944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3607B64-29C1-453A-A81F-CE10E57A8447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0ECE5F2-81AA-4605-B028-6FBA391056AF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34112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0" cap="none" baseline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341120" y="2740732"/>
            <a:ext cx="4572000" cy="3288847"/>
          </a:xfrm>
        </p:spPr>
        <p:txBody>
          <a:bodyPr rtlCol="0">
            <a:normAutofit/>
          </a:bodyPr>
          <a:lstStyle>
            <a:lvl1pPr algn="l" rtl="0">
              <a:defRPr sz="1800"/>
            </a:lvl1pPr>
            <a:lvl2pPr algn="l" rtl="0">
              <a:defRPr sz="1600"/>
            </a:lvl2pPr>
            <a:lvl3pPr algn="l" rtl="0">
              <a:defRPr sz="1400"/>
            </a:lvl3pPr>
            <a:lvl4pPr algn="l" rtl="0">
              <a:defRPr sz="1200"/>
            </a:lvl4pPr>
            <a:lvl5pPr algn="l" rtl="0">
              <a:defRPr sz="1200"/>
            </a:lvl5pPr>
            <a:lvl6pPr algn="l" rtl="0">
              <a:defRPr sz="1200"/>
            </a:lvl6pPr>
            <a:lvl7pPr algn="l" rtl="0">
              <a:defRPr sz="1200"/>
            </a:lvl7pPr>
            <a:lvl8pPr algn="l" rtl="0">
              <a:defRPr sz="1200"/>
            </a:lvl8pPr>
            <a:lvl9pPr algn="l" rtl="0">
              <a:defRPr sz="12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7888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0" cap="none" baseline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78880" y="2740732"/>
            <a:ext cx="4572000" cy="3288847"/>
          </a:xfrm>
        </p:spPr>
        <p:txBody>
          <a:bodyPr rtlCol="0">
            <a:normAutofit/>
          </a:bodyPr>
          <a:lstStyle>
            <a:lvl1pPr algn="l" rtl="0">
              <a:defRPr sz="1800"/>
            </a:lvl1pPr>
            <a:lvl2pPr algn="l" rtl="0">
              <a:defRPr sz="1600"/>
            </a:lvl2pPr>
            <a:lvl3pPr algn="l" rtl="0">
              <a:defRPr sz="1400"/>
            </a:lvl3pPr>
            <a:lvl4pPr algn="l" rtl="0">
              <a:defRPr sz="1200"/>
            </a:lvl4pPr>
            <a:lvl5pPr algn="l" rtl="0">
              <a:defRPr sz="1200"/>
            </a:lvl5pPr>
            <a:lvl6pPr algn="l" rtl="0">
              <a:defRPr sz="1200"/>
            </a:lvl6pPr>
            <a:lvl7pPr algn="l" rtl="0">
              <a:defRPr sz="1200"/>
            </a:lvl7pPr>
            <a:lvl8pPr algn="l" rtl="0">
              <a:defRPr sz="1200"/>
            </a:lvl8pPr>
            <a:lvl9pPr algn="l" rtl="0">
              <a:defRPr sz="12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2976CBF-DBC5-45F1-85D2-5540CFC30826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25EA49-DD46-4D89-906A-943CB539610D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BDBD0F-A7A7-4FC6-901C-D8C037CF8D28}" type="datetime1">
              <a:rPr lang="es-ES" smtClean="0"/>
              <a:pPr/>
              <a:t>29/11/2017</a:t>
            </a:fld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ES" noProof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8526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rtlCol="0" anchor="b">
            <a:normAutofit/>
          </a:bodyPr>
          <a:lstStyle>
            <a:lvl1pPr algn="l" rtl="0"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0412" y="4367308"/>
            <a:ext cx="3200400" cy="1622012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4494212" y="685800"/>
            <a:ext cx="7239001" cy="5486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C284D-F9C0-4639-888E-D4400CCADF39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alternativ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rtlCol="0" anchor="b">
            <a:normAutofit/>
          </a:bodyPr>
          <a:lstStyle>
            <a:lvl1pPr algn="l" rtl="0">
              <a:defRPr sz="34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0412" y="4367308"/>
            <a:ext cx="3200400" cy="1622012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5362892" y="685800"/>
            <a:ext cx="6370320" cy="5486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A0A1C012-6CF3-4617-92EF-71C63475D21B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rtlCol="0" anchor="b">
            <a:normAutofit/>
          </a:bodyPr>
          <a:lstStyle>
            <a:lvl1pPr algn="l" rtl="0">
              <a:defRPr sz="34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 rtlCol="0"/>
          <a:lstStyle>
            <a:lvl1pPr marL="0" indent="0" algn="ctr" rtl="0">
              <a:buNone/>
              <a:defRPr sz="3200">
                <a:solidFill>
                  <a:schemeClr val="tx2"/>
                </a:solidFill>
              </a:defRPr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4355592"/>
            <a:ext cx="3200400" cy="1644614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0656819-A0D8-45F4-8E83-D3D1972C37B4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71D49B8-E199-45CC-A8F5-6A2B0314B9AB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274638"/>
            <a:ext cx="7734300" cy="5897562"/>
          </a:xfrm>
        </p:spPr>
        <p:txBody>
          <a:bodyPr vert="eaVert" rtlCol="0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C70316C-7339-47D5-A72D-B5FEBF651BAE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B2DBE-8C04-45BD-A96E-3076A09367E7}" type="slidenum">
              <a:rPr lang="es-ES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>
                <a:defRPr/>
              </a:pPr>
              <a:t>‹Nº›</a:t>
            </a:fld>
            <a:endParaRPr lang="es-E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9055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032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38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458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808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62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021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94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4128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378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6210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0304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601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8486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14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1251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9163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882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58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7560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751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775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8495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740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346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9159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441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004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5078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551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0580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738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938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4353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2"/>
            <a:ext cx="9440035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5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3107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51139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1761069"/>
            <a:ext cx="9590551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3589879"/>
            <a:ext cx="9590551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07005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7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3" y="1732451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03082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94" y="1770324"/>
            <a:ext cx="5049897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7661" y="1770324"/>
            <a:ext cx="5049897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9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6"/>
            <a:ext cx="4895331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9"/>
            <a:ext cx="4895331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81377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24093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990986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4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94000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9983" y="609923"/>
            <a:ext cx="4570861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9923"/>
            <a:ext cx="5232901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35638" y="743989"/>
            <a:ext cx="4220500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2439261"/>
            <a:ext cx="5232901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50157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994" y="540085"/>
            <a:ext cx="10208013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7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34956" y="695011"/>
            <a:ext cx="9714133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3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08998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3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51483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4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87391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37812" y="293324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32328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126944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6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57881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12174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986" y="1826045"/>
            <a:ext cx="3372061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1751" y="1826045"/>
            <a:ext cx="3372061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620" y="1826045"/>
            <a:ext cx="3372061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3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70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4" y="4480369"/>
            <a:ext cx="3302337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9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7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5439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03147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70" y="609601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38441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B2DBE-8C04-45BD-A96E-3076A09367E7}" type="slidenum">
              <a:rPr lang="es-ES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>
                <a:defRPr/>
              </a:pPr>
              <a:t>‹Nº›</a:t>
            </a:fld>
            <a:endParaRPr lang="es-E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976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ángulo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</a:p>
          <a:p>
            <a:pPr lvl="5" rtl="0"/>
            <a:r>
              <a:rPr lang="es-ES" noProof="0" dirty="0" smtClean="0"/>
              <a:t>Sexto</a:t>
            </a:r>
          </a:p>
          <a:p>
            <a:pPr lvl="6" rtl="0"/>
            <a:r>
              <a:rPr lang="es-ES" noProof="0" dirty="0" smtClean="0"/>
              <a:t>Séptimo</a:t>
            </a:r>
          </a:p>
          <a:p>
            <a:pPr lvl="7" rtl="0"/>
            <a:r>
              <a:rPr lang="es-ES" noProof="0" dirty="0" smtClean="0"/>
              <a:t>Octavo</a:t>
            </a:r>
          </a:p>
          <a:p>
            <a:pPr lvl="8" rtl="0"/>
            <a:r>
              <a:rPr lang="es-ES" noProof="0" dirty="0" smtClean="0"/>
              <a:t>Noveno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 cap="all" baseline="0">
                <a:solidFill>
                  <a:schemeClr val="bg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bg2"/>
                </a:solidFill>
              </a:defRPr>
            </a:lvl1pPr>
          </a:lstStyle>
          <a:p>
            <a:fld id="{1BF007B6-9730-4033-A42D-4C043E1BEACE}" type="datetime1">
              <a:rPr lang="es-ES" noProof="0" smtClean="0"/>
              <a:pPr/>
              <a:t>29/11/2017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64" r:id="rId8"/>
    <p:sldLayoutId id="2147483656" r:id="rId9"/>
    <p:sldLayoutId id="2147483663" r:id="rId10"/>
    <p:sldLayoutId id="2147483657" r:id="rId11"/>
    <p:sldLayoutId id="2147483658" r:id="rId12"/>
    <p:sldLayoutId id="2147483659" r:id="rId13"/>
    <p:sldLayoutId id="214748379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EB891-8338-400C-9D62-13A1E91512F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B61EF-7D32-4436-A811-A06A1F6AEC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03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CE6D9-5C49-43FC-B26B-F91477E3E7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94317-6244-45AA-A255-05F150F5D3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97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998F7-992E-4385-81BE-9B4DC093B7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57848-AA17-43F8-9DE0-DE8EC5860B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0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3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51"/>
            <a:ext cx="10353763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5A89BDA-65BD-4189-8C26-BCE9C25624E8}" type="datetimeFigureOut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11/29/2017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7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552D939-E4AE-41B4-A6C5-5DC45EE2D214}" type="slidenum">
              <a:rPr lang="en-US" smtClean="0"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‹Nº›</a:t>
            </a:fld>
            <a:endParaRPr lang="en-US"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8326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468272" cy="1143000"/>
          </a:xfrm>
        </p:spPr>
        <p:txBody>
          <a:bodyPr/>
          <a:lstStyle/>
          <a:p>
            <a:r>
              <a:rPr lang="es-BO" dirty="0" smtClean="0"/>
              <a:t>Descansos y Forrajes en </a:t>
            </a:r>
            <a:r>
              <a:rPr lang="es-BO" dirty="0" err="1" smtClean="0"/>
              <a:t>Chuñuchuñuni</a:t>
            </a:r>
            <a:r>
              <a:rPr lang="es-BO" dirty="0" smtClean="0"/>
              <a:t> (</a:t>
            </a:r>
            <a:r>
              <a:rPr lang="es-BO" dirty="0" err="1" smtClean="0"/>
              <a:t>Tapacarí</a:t>
            </a:r>
            <a:r>
              <a:rPr lang="es-BO" dirty="0" smtClean="0"/>
              <a:t>-Cochabamba)</a:t>
            </a:r>
            <a:endParaRPr lang="es-BO" dirty="0" smtClean="0"/>
          </a:p>
        </p:txBody>
      </p:sp>
      <p:pic>
        <p:nvPicPr>
          <p:cNvPr id="5123" name="6 Marcador de contenido" descr="Chuñuchuñuni.jpg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403" b="65932"/>
          <a:stretch>
            <a:fillRect/>
          </a:stretch>
        </p:blipFill>
        <p:spPr>
          <a:xfrm>
            <a:off x="0" y="2348880"/>
            <a:ext cx="12216680" cy="2195287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9374" t="4676" r="6251" b="4698"/>
          <a:stretch/>
        </p:blipFill>
        <p:spPr>
          <a:xfrm>
            <a:off x="10776520" y="5509347"/>
            <a:ext cx="1027112" cy="1103195"/>
          </a:xfrm>
          <a:prstGeom prst="rect">
            <a:avLst/>
          </a:prstGeom>
        </p:spPr>
      </p:pic>
      <p:pic>
        <p:nvPicPr>
          <p:cNvPr id="7" name="7 Imagen" descr="c:\users\Mariana\Documents\Agrecol\Consumidores McKnight\McKnight-Foundation-Logo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6060945"/>
            <a:ext cx="3096344" cy="479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6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lvl="0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perseguía</a:t>
            </a:r>
            <a:r>
              <a:rPr lang="en-US" dirty="0"/>
              <a:t> el </a:t>
            </a:r>
            <a:r>
              <a:rPr lang="en-US" dirty="0" err="1"/>
              <a:t>proyecto</a:t>
            </a:r>
            <a:r>
              <a:rPr lang="en-US" dirty="0" smtClean="0"/>
              <a:t>?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341120" y="2204864"/>
            <a:ext cx="9509760" cy="3824715"/>
          </a:xfrm>
        </p:spPr>
        <p:txBody>
          <a:bodyPr rtlCol="0">
            <a:normAutofit lnSpcReduction="1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es-ES" sz="2800" dirty="0" smtClean="0"/>
              <a:t>Qué forraje promisorio podría aumentar </a:t>
            </a:r>
            <a:r>
              <a:rPr lang="es-ES" sz="2800" dirty="0"/>
              <a:t>la productividad y regeneración </a:t>
            </a:r>
            <a:r>
              <a:rPr lang="es-ES" sz="2800" dirty="0" smtClean="0"/>
              <a:t>del suelo durante los descansos?</a:t>
            </a:r>
            <a:endParaRPr lang="es-ES" sz="2800" dirty="0"/>
          </a:p>
          <a:p>
            <a:pPr marL="502920" indent="-457200">
              <a:buFont typeface="+mj-lt"/>
              <a:buAutoNum type="arabicPeriod"/>
            </a:pPr>
            <a:r>
              <a:rPr lang="es-ES" sz="2800" dirty="0" smtClean="0"/>
              <a:t>Cómo cambia la provisión de servicios </a:t>
            </a:r>
            <a:r>
              <a:rPr lang="es-ES" sz="2800" dirty="0" err="1" smtClean="0"/>
              <a:t>ecosistémicos</a:t>
            </a:r>
            <a:r>
              <a:rPr lang="es-ES" sz="2800" dirty="0" smtClean="0"/>
              <a:t> según el uso de suelo? </a:t>
            </a:r>
          </a:p>
          <a:p>
            <a:pPr marL="560070" indent="-514350">
              <a:buFont typeface="+mj-lt"/>
              <a:buAutoNum type="arabicPeriod" startAt="2"/>
            </a:pPr>
            <a:r>
              <a:rPr lang="es-ES" sz="2800" dirty="0" smtClean="0"/>
              <a:t>(Entender </a:t>
            </a:r>
            <a:r>
              <a:rPr lang="es-ES" sz="2800" dirty="0"/>
              <a:t>la contribución ecológica y económica de componentes espaciales a la </a:t>
            </a:r>
            <a:r>
              <a:rPr lang="es-ES" sz="2800" b="1" dirty="0"/>
              <a:t>escala de </a:t>
            </a:r>
            <a:r>
              <a:rPr lang="es-ES" sz="2800" b="1" dirty="0" smtClean="0"/>
              <a:t>paisaje)</a:t>
            </a:r>
            <a:endParaRPr lang="es-ES" sz="2800" b="1" dirty="0"/>
          </a:p>
          <a:p>
            <a:pPr marL="502920" indent="-457200">
              <a:buFont typeface="+mj-lt"/>
              <a:buAutoNum type="arabicPeriod" startAt="2"/>
            </a:pPr>
            <a:r>
              <a:rPr lang="es-ES" sz="2800" dirty="0" smtClean="0"/>
              <a:t>Apoyar </a:t>
            </a:r>
            <a:r>
              <a:rPr lang="es-ES" sz="2800" dirty="0"/>
              <a:t>una plataforma regional para compartir conocimiento e investigación sobre suelos y </a:t>
            </a:r>
            <a:r>
              <a:rPr lang="es-ES" sz="2800" dirty="0" smtClean="0"/>
              <a:t>paisajes</a:t>
            </a:r>
            <a:r>
              <a:rPr lang="es-ES" sz="2400" dirty="0"/>
              <a:t>	</a:t>
            </a:r>
            <a:endParaRPr lang="es-ES" sz="2400" dirty="0" smtClean="0"/>
          </a:p>
          <a:p>
            <a:pPr marL="45720" indent="0" rtl="0">
              <a:buNone/>
            </a:pP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334160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Principales Resultados del</a:t>
            </a:r>
            <a:br>
              <a:rPr lang="es-ES" dirty="0" smtClean="0"/>
            </a:br>
            <a:r>
              <a:rPr lang="es-ES" dirty="0" smtClean="0"/>
              <a:t>Objetivo </a:t>
            </a:r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114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5520" y="116632"/>
            <a:ext cx="7772400" cy="1470025"/>
          </a:xfrm>
        </p:spPr>
        <p:txBody>
          <a:bodyPr>
            <a:normAutofit/>
          </a:bodyPr>
          <a:lstStyle/>
          <a:p>
            <a:r>
              <a:rPr lang="es-BO" b="1" dirty="0" smtClean="0">
                <a:solidFill>
                  <a:srgbClr val="C00000"/>
                </a:solidFill>
              </a:rPr>
              <a:t>AÑO </a:t>
            </a:r>
            <a:r>
              <a:rPr lang="es-BO" b="1" dirty="0" smtClean="0">
                <a:solidFill>
                  <a:srgbClr val="C00000"/>
                </a:solidFill>
              </a:rPr>
              <a:t>1</a:t>
            </a:r>
            <a:endParaRPr lang="es-BO" b="1" dirty="0">
              <a:solidFill>
                <a:srgbClr val="C00000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88640"/>
            <a:ext cx="5128279" cy="3892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Mariana\Documents\suelos\Fotos\6. Reunion Ayllu Feb y parcela Facundo\P20500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49" y="1484784"/>
            <a:ext cx="5663883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Mariana\Desktop\suelos\Datos\ppt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"/>
          <a:stretch/>
        </p:blipFill>
        <p:spPr bwMode="auto">
          <a:xfrm>
            <a:off x="5951984" y="3645024"/>
            <a:ext cx="6107192" cy="321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43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56063" y="295125"/>
            <a:ext cx="8394700" cy="6215106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571612"/>
              <a:ext cx="8388000" cy="492922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506" y="285728"/>
              <a:ext cx="8388000" cy="114300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 smtClean="0">
                <a:solidFill>
                  <a:srgbClr val="FFFF99"/>
                </a:solidFill>
              </a:rPr>
              <a:t>Experimentos forrajes</a:t>
            </a:r>
            <a:endParaRPr lang="es-BO" dirty="0">
              <a:solidFill>
                <a:srgbClr val="FFFF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4806" y="1571612"/>
            <a:ext cx="8344598" cy="344156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es-BO" dirty="0" smtClean="0"/>
          </a:p>
          <a:p>
            <a:pPr lvl="2">
              <a:spcAft>
                <a:spcPts val="200"/>
              </a:spcAft>
            </a:pPr>
            <a:endParaRPr lang="es-BO" dirty="0" smtClean="0"/>
          </a:p>
        </p:txBody>
      </p:sp>
      <p:graphicFrame>
        <p:nvGraphicFramePr>
          <p:cNvPr id="8" name="Chart 3"/>
          <p:cNvGraphicFramePr>
            <a:graphicFrameLocks/>
          </p:cNvGraphicFramePr>
          <p:nvPr>
            <p:extLst/>
          </p:nvPr>
        </p:nvGraphicFramePr>
        <p:xfrm>
          <a:off x="1631504" y="1428736"/>
          <a:ext cx="8928992" cy="5429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6 Elipse"/>
          <p:cNvSpPr/>
          <p:nvPr/>
        </p:nvSpPr>
        <p:spPr>
          <a:xfrm>
            <a:off x="3431704" y="2229374"/>
            <a:ext cx="2664296" cy="44399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prstClr val="white"/>
              </a:solidFill>
            </a:endParaRPr>
          </a:p>
        </p:txBody>
      </p:sp>
      <p:sp>
        <p:nvSpPr>
          <p:cNvPr id="9" name="8 Elipse"/>
          <p:cNvSpPr/>
          <p:nvPr/>
        </p:nvSpPr>
        <p:spPr>
          <a:xfrm>
            <a:off x="7176120" y="836712"/>
            <a:ext cx="2124236" cy="19442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prstClr val="white"/>
              </a:solidFill>
            </a:endParaRPr>
          </a:p>
        </p:txBody>
      </p:sp>
      <p:sp>
        <p:nvSpPr>
          <p:cNvPr id="10" name="8 Elipse"/>
          <p:cNvSpPr/>
          <p:nvPr/>
        </p:nvSpPr>
        <p:spPr>
          <a:xfrm>
            <a:off x="8760296" y="2636912"/>
            <a:ext cx="1800200" cy="4149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1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8348" y="458778"/>
            <a:ext cx="7772400" cy="1470025"/>
          </a:xfrm>
        </p:spPr>
        <p:txBody>
          <a:bodyPr>
            <a:normAutofit/>
          </a:bodyPr>
          <a:lstStyle/>
          <a:p>
            <a:r>
              <a:rPr lang="es-BO" b="1" dirty="0" smtClean="0">
                <a:solidFill>
                  <a:srgbClr val="C00000"/>
                </a:solidFill>
              </a:rPr>
              <a:t>Año 2:</a:t>
            </a:r>
            <a:r>
              <a:rPr lang="es-BO" b="1" dirty="0" smtClean="0">
                <a:solidFill>
                  <a:srgbClr val="C00000"/>
                </a:solidFill>
              </a:rPr>
              <a:t> </a:t>
            </a:r>
            <a:r>
              <a:rPr lang="es-BO" b="1" dirty="0" smtClean="0">
                <a:solidFill>
                  <a:srgbClr val="C00000"/>
                </a:solidFill>
              </a:rPr>
              <a:t>Muy bajos rendimientos, qué hacemos?</a:t>
            </a:r>
            <a:endParaRPr lang="es-BO" b="1" dirty="0">
              <a:solidFill>
                <a:srgbClr val="C00000"/>
              </a:solidFill>
            </a:endParaRPr>
          </a:p>
        </p:txBody>
      </p:sp>
      <p:pic>
        <p:nvPicPr>
          <p:cNvPr id="2051" name="Picture 3" descr="C:\Users\Mariana\Desktop\suelos\Datos\ppt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232" y="2322672"/>
            <a:ext cx="9197280" cy="456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7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88106" y="285728"/>
            <a:ext cx="8394700" cy="6215106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571612"/>
              <a:ext cx="8388000" cy="492922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506" y="285728"/>
              <a:ext cx="8388000" cy="114300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 smtClean="0">
                <a:solidFill>
                  <a:srgbClr val="FFFF99"/>
                </a:solidFill>
              </a:rPr>
              <a:t>Probando forrajes y mezclas</a:t>
            </a:r>
            <a:endParaRPr lang="en-US" dirty="0">
              <a:solidFill>
                <a:srgbClr val="FFFF99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BO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12976"/>
            <a:ext cx="5868144" cy="367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67" y="1428736"/>
            <a:ext cx="6193484" cy="3872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Elipse"/>
          <p:cNvSpPr/>
          <p:nvPr/>
        </p:nvSpPr>
        <p:spPr>
          <a:xfrm>
            <a:off x="7032104" y="1571612"/>
            <a:ext cx="1152128" cy="35855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prstClr val="white"/>
              </a:solidFill>
            </a:endParaRPr>
          </a:p>
        </p:txBody>
      </p:sp>
      <p:sp>
        <p:nvSpPr>
          <p:cNvPr id="12" name="8 Elipse"/>
          <p:cNvSpPr/>
          <p:nvPr/>
        </p:nvSpPr>
        <p:spPr>
          <a:xfrm>
            <a:off x="2423592" y="1130489"/>
            <a:ext cx="2124236" cy="19442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prstClr val="white"/>
              </a:solidFill>
            </a:endParaRPr>
          </a:p>
        </p:txBody>
      </p:sp>
      <p:sp>
        <p:nvSpPr>
          <p:cNvPr id="13" name="2 CuadroTexto"/>
          <p:cNvSpPr txBox="1"/>
          <p:nvPr/>
        </p:nvSpPr>
        <p:spPr>
          <a:xfrm>
            <a:off x="2555269" y="1808820"/>
            <a:ext cx="1908215" cy="58755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BO" sz="2800" b="1" dirty="0" smtClean="0">
                <a:solidFill>
                  <a:srgbClr val="FF0000"/>
                </a:solidFill>
              </a:rPr>
              <a:t>351.7g/m2</a:t>
            </a:r>
            <a:endParaRPr lang="es-BO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39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8348" y="458778"/>
            <a:ext cx="7772400" cy="1470025"/>
          </a:xfrm>
        </p:spPr>
        <p:txBody>
          <a:bodyPr/>
          <a:lstStyle/>
          <a:p>
            <a:r>
              <a:rPr lang="es-BO" b="1" dirty="0" smtClean="0">
                <a:solidFill>
                  <a:srgbClr val="C00000"/>
                </a:solidFill>
              </a:rPr>
              <a:t>AÑO 3</a:t>
            </a:r>
            <a:endParaRPr lang="es-BO" b="1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" r="10608"/>
          <a:stretch/>
        </p:blipFill>
        <p:spPr>
          <a:xfrm>
            <a:off x="275263" y="1772816"/>
            <a:ext cx="6468809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Users\Mariana\Desktop\suelos\Datos\ppt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0" y="3573016"/>
            <a:ext cx="632024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24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88106" y="285728"/>
            <a:ext cx="8394700" cy="6215106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571612"/>
              <a:ext cx="8388000" cy="492922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506" y="285728"/>
              <a:ext cx="8388000" cy="114300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 smtClean="0">
                <a:solidFill>
                  <a:srgbClr val="FFFF99"/>
                </a:solidFill>
              </a:rPr>
              <a:t>Probando forrajes y mezclas</a:t>
            </a:r>
            <a:endParaRPr lang="en-US" dirty="0">
              <a:solidFill>
                <a:srgbClr val="FFFF99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BO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1807324"/>
            <a:ext cx="7848872" cy="471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Elipse"/>
          <p:cNvSpPr/>
          <p:nvPr/>
        </p:nvSpPr>
        <p:spPr>
          <a:xfrm>
            <a:off x="1921708" y="2492896"/>
            <a:ext cx="1296144" cy="12961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51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88106" y="285728"/>
            <a:ext cx="8394700" cy="6215106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571612"/>
              <a:ext cx="8388000" cy="492922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506" y="285728"/>
              <a:ext cx="8388000" cy="114300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 smtClean="0">
                <a:solidFill>
                  <a:srgbClr val="FFFF99"/>
                </a:solidFill>
              </a:rPr>
              <a:t>Probando forrajes y mezclas</a:t>
            </a:r>
            <a:endParaRPr lang="en-US" dirty="0">
              <a:solidFill>
                <a:srgbClr val="FFFF99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BO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938" y="2204865"/>
            <a:ext cx="7187526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Elipse"/>
          <p:cNvSpPr/>
          <p:nvPr/>
        </p:nvSpPr>
        <p:spPr>
          <a:xfrm>
            <a:off x="2629464" y="2636912"/>
            <a:ext cx="1296144" cy="13993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35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Principales Resultados del</a:t>
            </a:r>
            <a:br>
              <a:rPr lang="es-ES" dirty="0" smtClean="0"/>
            </a:br>
            <a:r>
              <a:rPr lang="es-ES" dirty="0" smtClean="0"/>
              <a:t>Objetivo </a:t>
            </a:r>
            <a:r>
              <a:rPr lang="es-ES" dirty="0"/>
              <a:t>2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9742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1" y="-99392"/>
            <a:ext cx="8627517" cy="2209800"/>
          </a:xfrm>
        </p:spPr>
        <p:txBody>
          <a:bodyPr>
            <a:noAutofit/>
          </a:bodyPr>
          <a:lstStyle/>
          <a:p>
            <a:pPr marL="45720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Cómo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cambia la provisión de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lang="es-E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ecosistémicos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c</a:t>
            </a: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uando cambiamos el uso de suelo? 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659575"/>
            <a:ext cx="3505200" cy="2628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144" y="3659576"/>
            <a:ext cx="4267200" cy="2628900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401413" y="2708920"/>
            <a:ext cx="7441397" cy="2853680"/>
            <a:chOff x="2419869" y="2708920"/>
            <a:chExt cx="7441397" cy="2853680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3937992" y="3581400"/>
              <a:ext cx="0" cy="1981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5029200" y="3581400"/>
              <a:ext cx="0" cy="13716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3200400" y="3581400"/>
              <a:ext cx="0" cy="1295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9296400" y="3429000"/>
              <a:ext cx="0" cy="685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7896200" y="3172981"/>
              <a:ext cx="28600" cy="16276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6602288" y="3643283"/>
              <a:ext cx="27112" cy="16145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419869" y="3172981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prstClr val="black"/>
                  </a:solidFill>
                </a:rPr>
                <a:t>arbustos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33936" y="3172981"/>
              <a:ext cx="9006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prstClr val="black"/>
                  </a:solidFill>
                </a:rPr>
                <a:t>cultivos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99445" y="2708920"/>
              <a:ext cx="21868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prstClr val="black"/>
                  </a:solidFill>
                </a:rPr>
                <a:t>Vegetación</a:t>
              </a:r>
              <a:r>
                <a:rPr lang="en-US" dirty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nativa</a:t>
              </a:r>
              <a:r>
                <a:rPr lang="en-US" dirty="0" smtClean="0">
                  <a:solidFill>
                    <a:prstClr val="black"/>
                  </a:solidFill>
                </a:rPr>
                <a:t> o</a:t>
              </a:r>
            </a:p>
            <a:p>
              <a:r>
                <a:rPr lang="en-US" dirty="0" err="1" smtClean="0">
                  <a:solidFill>
                    <a:prstClr val="black"/>
                  </a:solidFill>
                </a:rPr>
                <a:t>Eucalipto</a:t>
              </a:r>
              <a:r>
                <a:rPr lang="en-US" dirty="0" smtClean="0">
                  <a:solidFill>
                    <a:prstClr val="black"/>
                  </a:solidFill>
                </a:rPr>
                <a:t> y </a:t>
              </a:r>
              <a:r>
                <a:rPr lang="en-US" dirty="0" err="1" smtClean="0">
                  <a:solidFill>
                    <a:prstClr val="black"/>
                  </a:solidFill>
                </a:rPr>
                <a:t>pino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909552" y="2996952"/>
              <a:ext cx="18448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prstClr val="black"/>
                  </a:solidFill>
                </a:rPr>
                <a:t>Canchones</a:t>
              </a:r>
              <a:endParaRPr lang="en-US" dirty="0" smtClean="0">
                <a:solidFill>
                  <a:prstClr val="black"/>
                </a:solidFill>
              </a:endParaRPr>
            </a:p>
            <a:p>
              <a:r>
                <a:rPr lang="en-US" dirty="0" err="1" smtClean="0">
                  <a:solidFill>
                    <a:prstClr val="black"/>
                  </a:solidFill>
                </a:rPr>
                <a:t>Vegetación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nativa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176120" y="2780928"/>
              <a:ext cx="1863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prstClr val="black"/>
                  </a:solidFill>
                </a:rPr>
                <a:t>Cultivos-descanso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846052" y="3074707"/>
              <a:ext cx="10152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</a:rPr>
                <a:t>pastoreo</a:t>
              </a:r>
            </a:p>
          </p:txBody>
        </p:sp>
      </p:grpSp>
      <p:pic>
        <p:nvPicPr>
          <p:cNvPr id="2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" r="10608"/>
          <a:stretch/>
        </p:blipFill>
        <p:spPr>
          <a:xfrm>
            <a:off x="8407718" y="3717032"/>
            <a:ext cx="3808961" cy="2501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1"/>
          <p:cNvSpPr txBox="1"/>
          <p:nvPr/>
        </p:nvSpPr>
        <p:spPr>
          <a:xfrm>
            <a:off x="8544272" y="2924944"/>
            <a:ext cx="1479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</a:rPr>
              <a:t>Barreras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vivas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5" name="TextBox 21"/>
          <p:cNvSpPr txBox="1"/>
          <p:nvPr/>
        </p:nvSpPr>
        <p:spPr>
          <a:xfrm>
            <a:off x="10272464" y="3131676"/>
            <a:ext cx="1849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</a:rPr>
              <a:t>Cultivos</a:t>
            </a:r>
            <a:r>
              <a:rPr lang="en-US" dirty="0" smtClean="0">
                <a:solidFill>
                  <a:prstClr val="black"/>
                </a:solidFill>
              </a:rPr>
              <a:t> con </a:t>
            </a:r>
            <a:r>
              <a:rPr lang="en-US" dirty="0" err="1" smtClean="0">
                <a:solidFill>
                  <a:prstClr val="black"/>
                </a:solidFill>
              </a:rPr>
              <a:t>riego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26" name="Straight Arrow Connector 12"/>
          <p:cNvCxnSpPr/>
          <p:nvPr/>
        </p:nvCxnSpPr>
        <p:spPr>
          <a:xfrm>
            <a:off x="9163744" y="3325381"/>
            <a:ext cx="28600" cy="1627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12"/>
          <p:cNvCxnSpPr/>
          <p:nvPr/>
        </p:nvCxnSpPr>
        <p:spPr>
          <a:xfrm>
            <a:off x="11323984" y="3477781"/>
            <a:ext cx="28600" cy="1627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86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854" y="481240"/>
            <a:ext cx="8471807" cy="955674"/>
          </a:xfrm>
        </p:spPr>
        <p:txBody>
          <a:bodyPr>
            <a:normAutofit/>
          </a:bodyPr>
          <a:lstStyle/>
          <a:p>
            <a:pPr algn="r"/>
            <a:r>
              <a:rPr lang="es-BO" sz="3200" dirty="0" smtClean="0"/>
              <a:t>…A muestrear!</a:t>
            </a:r>
            <a:endParaRPr lang="es-BO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18" y="1821543"/>
            <a:ext cx="8026678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1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94806" y="285728"/>
            <a:ext cx="8394700" cy="6215106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571612"/>
              <a:ext cx="8388000" cy="492922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506" y="285728"/>
              <a:ext cx="8388000" cy="114300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 smtClean="0">
                <a:solidFill>
                  <a:srgbClr val="FFFF99"/>
                </a:solidFill>
              </a:rPr>
              <a:t>Calidades de suelo</a:t>
            </a:r>
            <a:endParaRPr lang="es-BO" dirty="0">
              <a:solidFill>
                <a:srgbClr val="FFFF99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2" t="29793" r="16724" b="33586"/>
          <a:stretch/>
        </p:blipFill>
        <p:spPr bwMode="auto">
          <a:xfrm>
            <a:off x="2274749" y="1196753"/>
            <a:ext cx="7693573" cy="2790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2" t="29207" r="16638" b="32104"/>
          <a:stretch/>
        </p:blipFill>
        <p:spPr bwMode="auto">
          <a:xfrm>
            <a:off x="2227798" y="3928805"/>
            <a:ext cx="7756635" cy="294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92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94806" y="285728"/>
            <a:ext cx="8394700" cy="6215106"/>
            <a:chOff x="370806" y="285728"/>
            <a:chExt cx="83947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0806" y="1571612"/>
              <a:ext cx="8388000" cy="492922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506" y="285728"/>
              <a:ext cx="8388000" cy="114300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 smtClean="0">
                <a:solidFill>
                  <a:srgbClr val="FFFF99"/>
                </a:solidFill>
              </a:rPr>
              <a:t>Calidades de suelo</a:t>
            </a:r>
            <a:endParaRPr lang="es-BO" dirty="0">
              <a:solidFill>
                <a:srgbClr val="FFFF99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2" t="29793" r="16465" b="29241"/>
          <a:stretch/>
        </p:blipFill>
        <p:spPr bwMode="auto">
          <a:xfrm>
            <a:off x="2243563" y="1196753"/>
            <a:ext cx="7693572" cy="312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4" t="28172" r="17284" b="35914"/>
          <a:stretch/>
        </p:blipFill>
        <p:spPr bwMode="auto">
          <a:xfrm>
            <a:off x="2207569" y="4076746"/>
            <a:ext cx="7740869" cy="2736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61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188640"/>
            <a:ext cx="8744130" cy="655809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03512" y="692696"/>
            <a:ext cx="8650514" cy="10739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BO" sz="3200" b="1" dirty="0" smtClean="0">
                <a:solidFill>
                  <a:prstClr val="black"/>
                </a:solidFill>
                <a:latin typeface="+mn-lt"/>
                <a:ea typeface="+mn-ea"/>
                <a:cs typeface="Arial" charset="0"/>
              </a:rPr>
              <a:t>Estado de pastos en </a:t>
            </a:r>
            <a:r>
              <a:rPr lang="es-BO" sz="3200" b="1" dirty="0" err="1" smtClean="0">
                <a:solidFill>
                  <a:prstClr val="black"/>
                </a:solidFill>
                <a:latin typeface="+mn-lt"/>
                <a:ea typeface="+mn-ea"/>
                <a:cs typeface="Arial" charset="0"/>
              </a:rPr>
              <a:t>Aynokas</a:t>
            </a:r>
            <a:r>
              <a:rPr lang="es-BO" sz="3200" b="1" dirty="0" smtClean="0">
                <a:solidFill>
                  <a:prstClr val="black"/>
                </a:solidFill>
                <a:latin typeface="+mn-lt"/>
                <a:ea typeface="+mn-ea"/>
                <a:cs typeface="Arial" charset="0"/>
              </a:rPr>
              <a:t> de papa sin pastoreo</a:t>
            </a:r>
            <a:endParaRPr lang="es-BO" sz="3200" b="1" dirty="0">
              <a:solidFill>
                <a:prstClr val="black"/>
              </a:solidFill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66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BO" dirty="0"/>
          </a:p>
        </p:txBody>
      </p:sp>
      <p:pic>
        <p:nvPicPr>
          <p:cNvPr id="1027" name="Picture 3" descr="C:\Users\Mariana\Documents\suelos\Fotos\11. intercambio y alfas\0 en aynoka producien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3" y="360040"/>
            <a:ext cx="7356311" cy="551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ariana\Documents\suelos\Fotos\11. intercambio y alfas\0 semilland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632" y="3222358"/>
            <a:ext cx="4788024" cy="359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647729" y="260648"/>
            <a:ext cx="7010130" cy="201622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19138" indent="-269875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"/>
              <a:defRPr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5525" indent="-2159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5888" indent="-2159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3225" indent="-2159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400" eaLnBrk="1" fontAlgn="auto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s-BO" sz="3200" b="1" dirty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En las </a:t>
            </a:r>
            <a:r>
              <a:rPr lang="es-BO" sz="3200" b="1" dirty="0" err="1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Aynokas</a:t>
            </a:r>
            <a:r>
              <a:rPr lang="es-BO" sz="3200" b="1" dirty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 que </a:t>
            </a:r>
            <a:r>
              <a:rPr lang="es-BO" sz="3200" b="1" dirty="0" smtClean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están </a:t>
            </a:r>
            <a:r>
              <a:rPr lang="es-BO" sz="3200" b="1" dirty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en producción </a:t>
            </a:r>
            <a:r>
              <a:rPr lang="es-BO" sz="3200" b="1" dirty="0" smtClean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pastos con </a:t>
            </a:r>
            <a:r>
              <a:rPr lang="es-BO" sz="3200" b="1" dirty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muchas semillas</a:t>
            </a:r>
          </a:p>
        </p:txBody>
      </p:sp>
    </p:spTree>
    <p:extLst>
      <p:ext uri="{BB962C8B-B14F-4D97-AF65-F5344CB8AC3E}">
        <p14:creationId xmlns:p14="http://schemas.microsoft.com/office/powerpoint/2010/main" val="249347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iana\Documents\suelos\Fotos\CopiarMarianaPhotosGPS\10.4.15 Mari\0 pastos cerca la comunid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96652"/>
            <a:ext cx="864096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838398" y="764704"/>
            <a:ext cx="7010130" cy="201622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19138" indent="-269875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"/>
              <a:defRPr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5525" indent="-2159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5888" indent="-2159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3225" indent="-2159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itchFamily="18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400" eaLnBrk="1" fontAlgn="auto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s-BO" sz="3200" b="1" dirty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En las zonas aledañas a la comunidad el ganado no deja ni </a:t>
            </a:r>
            <a:r>
              <a:rPr lang="es-BO" sz="3200" b="1" dirty="0" err="1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semillar</a:t>
            </a:r>
            <a:r>
              <a:rPr lang="es-BO" sz="3200" b="1" dirty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 a los </a:t>
            </a:r>
            <a:r>
              <a:rPr lang="es-BO" sz="3200" b="1" dirty="0" smtClean="0">
                <a:ln>
                  <a:noFill/>
                </a:ln>
                <a:solidFill>
                  <a:prstClr val="black"/>
                </a:solidFill>
                <a:effectLst/>
                <a:cs typeface="Arial" charset="0"/>
              </a:rPr>
              <a:t>pastos?</a:t>
            </a:r>
            <a:endParaRPr lang="es-BO" sz="3200" b="1" dirty="0">
              <a:ln>
                <a:noFill/>
              </a:ln>
              <a:solidFill>
                <a:prstClr val="black"/>
              </a:solidFill>
              <a:effectLst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59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47529" y="294422"/>
            <a:ext cx="8388000" cy="6215106"/>
            <a:chOff x="377506" y="285728"/>
            <a:chExt cx="8388000" cy="6215106"/>
          </a:xfrm>
        </p:grpSpPr>
        <p:sp>
          <p:nvSpPr>
            <p:cNvPr id="5" name="Rectangle 4"/>
            <p:cNvSpPr/>
            <p:nvPr/>
          </p:nvSpPr>
          <p:spPr>
            <a:xfrm>
              <a:off x="377506" y="1428736"/>
              <a:ext cx="8381300" cy="507209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77506" y="285728"/>
              <a:ext cx="8388000" cy="114300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dirty="0" smtClean="0">
                <a:solidFill>
                  <a:srgbClr val="FFFF99"/>
                </a:solidFill>
              </a:rPr>
              <a:t>Rendimientos en biomasa</a:t>
            </a:r>
            <a:endParaRPr lang="es-BO" dirty="0">
              <a:solidFill>
                <a:srgbClr val="FFFF99"/>
              </a:solidFill>
            </a:endParaRPr>
          </a:p>
        </p:txBody>
      </p:sp>
      <p:sp>
        <p:nvSpPr>
          <p:cNvPr id="13" name="12 Marcador de contenido"/>
          <p:cNvSpPr>
            <a:spLocks noGrp="1"/>
          </p:cNvSpPr>
          <p:nvPr>
            <p:ph idx="1"/>
          </p:nvPr>
        </p:nvSpPr>
        <p:spPr>
          <a:xfrm>
            <a:off x="4871865" y="1600201"/>
            <a:ext cx="5338935" cy="4525963"/>
          </a:xfrm>
        </p:spPr>
        <p:txBody>
          <a:bodyPr/>
          <a:lstStyle/>
          <a:p>
            <a:endParaRPr lang="es-BO" dirty="0"/>
          </a:p>
          <a:p>
            <a:endParaRPr lang="es-BO" dirty="0" smtClean="0"/>
          </a:p>
          <a:p>
            <a:endParaRPr lang="es-BO" dirty="0"/>
          </a:p>
          <a:p>
            <a:pPr marL="0" indent="0">
              <a:buNone/>
            </a:pPr>
            <a:endParaRPr lang="es-BO" dirty="0"/>
          </a:p>
        </p:txBody>
      </p:sp>
      <p:graphicFrame>
        <p:nvGraphicFramePr>
          <p:cNvPr id="16" name="11 Marcador de contenido"/>
          <p:cNvGraphicFramePr>
            <a:graphicFrameLocks/>
          </p:cNvGraphicFramePr>
          <p:nvPr>
            <p:extLst/>
          </p:nvPr>
        </p:nvGraphicFramePr>
        <p:xfrm>
          <a:off x="1847528" y="1916833"/>
          <a:ext cx="8424936" cy="3153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234"/>
                <a:gridCol w="2106234"/>
                <a:gridCol w="2106234"/>
                <a:gridCol w="2106234"/>
              </a:tblGrid>
              <a:tr h="878107"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PAPA</a:t>
                      </a:r>
                      <a:endParaRPr lang="es-BO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Avena</a:t>
                      </a:r>
                      <a:endParaRPr lang="es-BO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Avena</a:t>
                      </a:r>
                      <a:endParaRPr lang="es-BO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Pastura</a:t>
                      </a:r>
                      <a:endParaRPr lang="es-BO" sz="3400" dirty="0"/>
                    </a:p>
                  </a:txBody>
                  <a:tcPr/>
                </a:tc>
              </a:tr>
              <a:tr h="1137673"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12.6 – 15.4</a:t>
                      </a:r>
                      <a:endParaRPr lang="es-BO" sz="3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8.6</a:t>
                      </a:r>
                      <a:endParaRPr lang="es-BO" sz="3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2.8</a:t>
                      </a:r>
                      <a:endParaRPr lang="es-BO" sz="3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2.15</a:t>
                      </a:r>
                      <a:endParaRPr lang="es-BO" sz="3400" dirty="0"/>
                    </a:p>
                  </a:txBody>
                  <a:tcPr anchor="ctr"/>
                </a:tc>
              </a:tr>
              <a:tr h="1137673"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29.7</a:t>
                      </a:r>
                      <a:endParaRPr lang="es-BO" sz="3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9.5</a:t>
                      </a:r>
                      <a:endParaRPr lang="es-BO" sz="3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-</a:t>
                      </a:r>
                      <a:endParaRPr lang="es-BO" sz="3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3400" dirty="0" smtClean="0"/>
                        <a:t>3.4</a:t>
                      </a:r>
                      <a:endParaRPr lang="es-BO" sz="3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21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Intento de </a:t>
            </a:r>
            <a:r>
              <a:rPr lang="es-ES" dirty="0" smtClean="0"/>
              <a:t>incorporar Conocimiento Local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72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/>
          </p:nvPr>
        </p:nvGraphicFramePr>
        <p:xfrm>
          <a:off x="2126854" y="903020"/>
          <a:ext cx="7929586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>
          <a:xfrm>
            <a:off x="1778002" y="76200"/>
            <a:ext cx="8627517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5938" lvl="1" indent="-398463" algn="ctr"/>
            <a:r>
              <a:rPr lang="es-E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incluir el conocimiento local?</a:t>
            </a:r>
            <a:endParaRPr lang="es-E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0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82684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sz="3600" dirty="0" smtClean="0"/>
              <a:t>Integrando </a:t>
            </a:r>
            <a:r>
              <a:rPr lang="es-AR" sz="3600" dirty="0"/>
              <a:t>conocimiento local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pic>
        <p:nvPicPr>
          <p:cNvPr id="8" name="Picture 2" descr="D:\PROYECTO TIC AGRECOL\PROYECTO Mc Knight\Calendario GRAC\Calendario 2014-2015\fotos.calendario\jun.014\SDC100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9456" y="2854116"/>
            <a:ext cx="5375275" cy="3946069"/>
          </a:xfrm>
          <a:prstGeom prst="rect">
            <a:avLst/>
          </a:prstGeom>
          <a:noFill/>
        </p:spPr>
      </p:pic>
      <p:pic>
        <p:nvPicPr>
          <p:cNvPr id="1026" name="Picture 2" descr="C:\Users\Mariana\Desktop\Mariana\Tesis\DVD 1 Fotos Mariana\16 Nov Doña Francisca\P10604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96" y="1927448"/>
            <a:ext cx="4978905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5 CuadroTexto"/>
          <p:cNvSpPr txBox="1"/>
          <p:nvPr/>
        </p:nvSpPr>
        <p:spPr>
          <a:xfrm>
            <a:off x="1415480" y="788511"/>
            <a:ext cx="8928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>
                <a:solidFill>
                  <a:prstClr val="black"/>
                </a:solidFill>
              </a:rPr>
              <a:t>Entender </a:t>
            </a:r>
            <a:r>
              <a:rPr lang="es-AR" sz="2400" dirty="0">
                <a:solidFill>
                  <a:prstClr val="black"/>
                </a:solidFill>
              </a:rPr>
              <a:t>cómo las familias campesinas toman decisiones en el manejo de sus suelos a nivel familiar y colectivo; cómo caracterizan sus suelos y con ello cómo manejan suelos para cultivos y pastoreo</a:t>
            </a:r>
          </a:p>
        </p:txBody>
      </p:sp>
    </p:spTree>
    <p:extLst>
      <p:ext uri="{BB962C8B-B14F-4D97-AF65-F5344CB8AC3E}">
        <p14:creationId xmlns:p14="http://schemas.microsoft.com/office/powerpoint/2010/main" val="81359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ariana\Desktop\Tesis\Fotos\1 Challuma\12 Nov 2010 Trabajo Comunal Challuma\P10603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6" t="8980" r="10713" b="4489"/>
          <a:stretch/>
        </p:blipFill>
        <p:spPr bwMode="auto">
          <a:xfrm>
            <a:off x="7827008" y="182881"/>
            <a:ext cx="2631988" cy="292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 bwMode="auto">
          <a:xfrm>
            <a:off x="2424114" y="1"/>
            <a:ext cx="72104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s-ES" sz="3200" b="1" dirty="0" err="1">
                <a:solidFill>
                  <a:prstClr val="white"/>
                </a:solidFill>
              </a:rPr>
              <a:t>Pluriactividad</a:t>
            </a:r>
            <a:endParaRPr lang="es-ES" sz="3200" b="1" dirty="0">
              <a:solidFill>
                <a:prstClr val="white"/>
              </a:solidFill>
            </a:endParaRPr>
          </a:p>
        </p:txBody>
      </p:sp>
      <p:pic>
        <p:nvPicPr>
          <p:cNvPr id="7" name="Picture 2" descr="C:\Users\Mariana\Desktop\Tesis\Fotos\5 Enero 2011 Reorganización Subcentral Chuñuchuñuni\P10700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433" r="3296" b="33398"/>
          <a:stretch>
            <a:fillRect/>
          </a:stretch>
        </p:blipFill>
        <p:spPr bwMode="auto">
          <a:xfrm>
            <a:off x="1524001" y="1"/>
            <a:ext cx="3004457" cy="354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C:\Users\Mariana\Desktop\Tesis\Fotos\21 y 22 Dic 2010 Congreso Subcentral Urinsaya\P10606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9" t="23344" r="42320" b="27905"/>
          <a:stretch>
            <a:fillRect/>
          </a:stretch>
        </p:blipFill>
        <p:spPr bwMode="auto">
          <a:xfrm>
            <a:off x="4881563" y="737615"/>
            <a:ext cx="2571750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Mariana\Desktop\Tesis\Fotos\21 oct 2010 Día con Victoria Franciscano\P10508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" t="11816"/>
          <a:stretch>
            <a:fillRect/>
          </a:stretch>
        </p:blipFill>
        <p:spPr bwMode="auto">
          <a:xfrm>
            <a:off x="6815962" y="4193177"/>
            <a:ext cx="3852038" cy="264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983432" y="3655302"/>
            <a:ext cx="957661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s-BO" sz="2600" b="1" dirty="0"/>
              <a:t>Venta de mano de obra dentro o fuera de la comunidad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s-BO" sz="2600" b="1" dirty="0"/>
              <a:t>Migración Temporal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s-BO" sz="2600" b="1" dirty="0"/>
              <a:t>Cargos públicos/políticos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s-BO" sz="2600" b="1" dirty="0"/>
              <a:t>Artesanía, comercio, </a:t>
            </a:r>
            <a:r>
              <a:rPr lang="es-BO" sz="2600" b="1" dirty="0" smtClean="0"/>
              <a:t>albañilería </a:t>
            </a:r>
            <a:endParaRPr lang="es-BO" sz="2600" b="1" dirty="0"/>
          </a:p>
        </p:txBody>
      </p:sp>
    </p:spTree>
    <p:extLst>
      <p:ext uri="{BB962C8B-B14F-4D97-AF65-F5344CB8AC3E}">
        <p14:creationId xmlns:p14="http://schemas.microsoft.com/office/powerpoint/2010/main" val="254336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235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92313" y="-127000"/>
            <a:ext cx="8280400" cy="725646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063750" y="1556792"/>
            <a:ext cx="8135938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s-BO" sz="2600" b="1" dirty="0">
                <a:solidFill>
                  <a:srgbClr val="FFFF00"/>
                </a:solidFill>
              </a:rPr>
              <a:t>Textura, color, profundidad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s-BO" sz="2600" b="1" dirty="0">
                <a:solidFill>
                  <a:srgbClr val="FFFF00"/>
                </a:solidFill>
              </a:rPr>
              <a:t>Exposición al sol, temperatura, ubicación vertical, pendiente, años de descanso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s-BO" sz="2600" b="1" dirty="0">
                <a:solidFill>
                  <a:srgbClr val="FFFF00"/>
                </a:solidFill>
              </a:rPr>
              <a:t>Plantas indicadoras de calidad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s-BO" sz="2600" b="1" dirty="0">
                <a:solidFill>
                  <a:srgbClr val="FFFF00"/>
                </a:solidFill>
              </a:rPr>
              <a:t>Cómo manejamos el ganado en cada tipo de suelo?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s-BO" sz="2600" b="1" dirty="0">
                <a:solidFill>
                  <a:srgbClr val="FFFF00"/>
                </a:solidFill>
              </a:rPr>
              <a:t>Qué características hacen de las parcelas más </a:t>
            </a:r>
            <a:r>
              <a:rPr lang="es-BO" sz="2600" b="1" dirty="0" err="1">
                <a:solidFill>
                  <a:srgbClr val="FFFF00"/>
                </a:solidFill>
              </a:rPr>
              <a:t>resilientes</a:t>
            </a:r>
            <a:r>
              <a:rPr lang="es-BO" sz="2600" b="1" dirty="0">
                <a:solidFill>
                  <a:srgbClr val="FFFF00"/>
                </a:solidFill>
              </a:rPr>
              <a:t>?</a:t>
            </a:r>
          </a:p>
          <a:p>
            <a:pPr marL="0" indent="0" eaLnBrk="1" hangingPunct="1">
              <a:lnSpc>
                <a:spcPct val="150000"/>
              </a:lnSpc>
            </a:pPr>
            <a:endParaRPr lang="es-BO" sz="2600" b="1" dirty="0">
              <a:solidFill>
                <a:srgbClr val="FFFF00"/>
              </a:solidFill>
            </a:endParaRPr>
          </a:p>
        </p:txBody>
      </p:sp>
      <p:sp>
        <p:nvSpPr>
          <p:cNvPr id="17413" name="1 Título"/>
          <p:cNvSpPr txBox="1">
            <a:spLocks/>
          </p:cNvSpPr>
          <p:nvPr/>
        </p:nvSpPr>
        <p:spPr bwMode="auto">
          <a:xfrm>
            <a:off x="2424114" y="1"/>
            <a:ext cx="72104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s-ES" sz="3200" b="1" dirty="0">
                <a:solidFill>
                  <a:srgbClr val="FFFF00"/>
                </a:solidFill>
              </a:rPr>
              <a:t>Conocimiento local de </a:t>
            </a:r>
            <a:r>
              <a:rPr lang="es-ES" sz="3200" b="1" dirty="0" smtClean="0">
                <a:solidFill>
                  <a:srgbClr val="FFFF00"/>
                </a:solidFill>
              </a:rPr>
              <a:t>suelos – entre corpus y praxis</a:t>
            </a:r>
            <a:endParaRPr lang="es-E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45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Cómo hacer para no sentir que nos “quedamos en deuda”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565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7488" y="2699123"/>
            <a:ext cx="9509760" cy="1233424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¿</a:t>
            </a:r>
            <a:r>
              <a:rPr lang="en-US" dirty="0" err="1"/>
              <a:t>Cuáles</a:t>
            </a:r>
            <a:r>
              <a:rPr lang="en-US" dirty="0"/>
              <a:t> son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lecciones</a:t>
            </a:r>
            <a:r>
              <a:rPr lang="en-US" dirty="0"/>
              <a:t> </a:t>
            </a:r>
            <a:r>
              <a:rPr lang="en-US" dirty="0" err="1"/>
              <a:t>aprendidas</a:t>
            </a:r>
            <a:r>
              <a:rPr lang="en-US" dirty="0"/>
              <a:t> y los </a:t>
            </a:r>
            <a:r>
              <a:rPr lang="en-US" dirty="0" err="1"/>
              <a:t>retos</a:t>
            </a:r>
            <a:r>
              <a:rPr lang="en-US" dirty="0"/>
              <a:t> </a:t>
            </a:r>
            <a:r>
              <a:rPr lang="en-US" dirty="0" err="1"/>
              <a:t>pendientes</a:t>
            </a:r>
            <a:r>
              <a:rPr lang="en-US" dirty="0"/>
              <a:t> para </a:t>
            </a:r>
            <a:r>
              <a:rPr lang="en-US" dirty="0" err="1"/>
              <a:t>lograr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incidencia</a:t>
            </a:r>
            <a:r>
              <a:rPr lang="en-US" dirty="0"/>
              <a:t> en </a:t>
            </a:r>
            <a:r>
              <a:rPr lang="en-US" dirty="0" err="1"/>
              <a:t>política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 o </a:t>
            </a:r>
            <a:r>
              <a:rPr lang="en-US" dirty="0" err="1"/>
              <a:t>proceso</a:t>
            </a:r>
            <a:r>
              <a:rPr lang="en-US" dirty="0"/>
              <a:t> de </a:t>
            </a:r>
            <a:r>
              <a:rPr lang="en-US" dirty="0" err="1"/>
              <a:t>toma</a:t>
            </a:r>
            <a:r>
              <a:rPr lang="en-US" dirty="0"/>
              <a:t> de </a:t>
            </a:r>
            <a:r>
              <a:rPr lang="en-US" dirty="0" err="1"/>
              <a:t>decisión</a:t>
            </a:r>
            <a:r>
              <a:rPr lang="en-US" dirty="0"/>
              <a:t> con la </a:t>
            </a:r>
            <a:r>
              <a:rPr lang="en-US" dirty="0" err="1"/>
              <a:t>evidencia</a:t>
            </a:r>
            <a:r>
              <a:rPr lang="en-US" dirty="0"/>
              <a:t> </a:t>
            </a:r>
            <a:r>
              <a:rPr lang="en-US" dirty="0" err="1"/>
              <a:t>generada</a:t>
            </a:r>
            <a:r>
              <a:rPr lang="en-US" dirty="0" smtClean="0"/>
              <a:t>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432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vincularon</a:t>
            </a:r>
            <a:r>
              <a:rPr lang="en-US" dirty="0"/>
              <a:t> la </a:t>
            </a:r>
            <a:r>
              <a:rPr lang="en-US" dirty="0" err="1"/>
              <a:t>evidencia</a:t>
            </a:r>
            <a:r>
              <a:rPr lang="en-US" dirty="0"/>
              <a:t> </a:t>
            </a:r>
            <a:r>
              <a:rPr lang="en-US" dirty="0" err="1"/>
              <a:t>generada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investigación</a:t>
            </a:r>
            <a:r>
              <a:rPr lang="en-US" dirty="0"/>
              <a:t> con los </a:t>
            </a:r>
            <a:r>
              <a:rPr lang="en-US" dirty="0" err="1"/>
              <a:t>procesos</a:t>
            </a:r>
            <a:r>
              <a:rPr lang="en-US" dirty="0"/>
              <a:t> de </a:t>
            </a:r>
            <a:r>
              <a:rPr lang="en-US" dirty="0" err="1"/>
              <a:t>toma</a:t>
            </a:r>
            <a:r>
              <a:rPr lang="en-US" dirty="0"/>
              <a:t> de </a:t>
            </a:r>
            <a:r>
              <a:rPr lang="en-US" dirty="0" err="1"/>
              <a:t>decisiones</a:t>
            </a:r>
            <a:r>
              <a:rPr lang="en-US" dirty="0"/>
              <a:t>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pPr lvl="0"/>
            <a:r>
              <a:rPr lang="es-ES" sz="2800" dirty="0" smtClean="0"/>
              <a:t>Proveíamos información durante todas las reuniones comunales mensuales el 20 de cada mes</a:t>
            </a:r>
          </a:p>
          <a:p>
            <a:pPr lvl="0"/>
            <a:r>
              <a:rPr lang="es-ES" sz="2800" dirty="0" smtClean="0"/>
              <a:t>Creíamos que ese espacio de reunión de autoridades con las bases era el espacio de toma de decisiones y que mantenerlas informadas al detalle y </a:t>
            </a:r>
            <a:r>
              <a:rPr lang="es-ES" sz="2800" dirty="0" err="1" smtClean="0"/>
              <a:t>actualizadamente</a:t>
            </a:r>
            <a:r>
              <a:rPr lang="es-ES" sz="2800" dirty="0" smtClean="0"/>
              <a:t> iba a generar efectos positivos el momento de tomar decisiones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98396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Pretendíamos que la comunidad reaccione ante la presentación de resultados finales y exploren escenarios posibles</a:t>
            </a:r>
          </a:p>
          <a:p>
            <a:endParaRPr lang="es-ES" sz="2800" dirty="0"/>
          </a:p>
          <a:p>
            <a:r>
              <a:rPr lang="es-ES" sz="2800" dirty="0" smtClean="0"/>
              <a:t>Sin embargo, nos dijeron que no les compe</a:t>
            </a:r>
            <a:r>
              <a:rPr lang="es-ES" sz="2800" dirty="0" smtClean="0"/>
              <a:t>tía tomar decisiones en ese espacio…que la exploración de escenarios se organizaba en caso de necesidad con la Asamblea Comunal.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20985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¿Hay </a:t>
            </a:r>
            <a:r>
              <a:rPr lang="en-US" dirty="0" err="1"/>
              <a:t>herramientas</a:t>
            </a:r>
            <a:r>
              <a:rPr lang="en-US" dirty="0"/>
              <a:t>/</a:t>
            </a:r>
            <a:r>
              <a:rPr lang="en-US" dirty="0" err="1"/>
              <a:t>métodos</a:t>
            </a:r>
            <a:r>
              <a:rPr lang="en-US" dirty="0"/>
              <a:t>/</a:t>
            </a:r>
            <a:r>
              <a:rPr lang="en-US" dirty="0" err="1"/>
              <a:t>enfoques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</a:t>
            </a:r>
            <a:r>
              <a:rPr lang="en-US" dirty="0"/>
              <a:t> para </a:t>
            </a:r>
            <a:r>
              <a:rPr lang="en-US" dirty="0" err="1"/>
              <a:t>facilitar</a:t>
            </a:r>
            <a:r>
              <a:rPr lang="en-US" dirty="0"/>
              <a:t> la </a:t>
            </a:r>
            <a:r>
              <a:rPr lang="en-US" dirty="0" err="1"/>
              <a:t>incidencia</a:t>
            </a:r>
            <a:r>
              <a:rPr lang="en-US" dirty="0"/>
              <a:t>/</a:t>
            </a:r>
            <a:r>
              <a:rPr lang="en-US" dirty="0" err="1"/>
              <a:t>articulación</a:t>
            </a:r>
            <a:r>
              <a:rPr lang="en-US" dirty="0"/>
              <a:t> con </a:t>
            </a:r>
            <a:r>
              <a:rPr lang="en-US" dirty="0" err="1"/>
              <a:t>procesos</a:t>
            </a:r>
            <a:r>
              <a:rPr lang="en-US" dirty="0"/>
              <a:t> de </a:t>
            </a:r>
            <a:r>
              <a:rPr lang="en-US" dirty="0" err="1"/>
              <a:t>toma</a:t>
            </a:r>
            <a:r>
              <a:rPr lang="en-US" dirty="0"/>
              <a:t> de </a:t>
            </a:r>
            <a:r>
              <a:rPr lang="en-US" dirty="0" err="1"/>
              <a:t>decisiones</a:t>
            </a:r>
            <a:r>
              <a:rPr lang="en-US" dirty="0" smtClean="0"/>
              <a:t>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Creo que se debe utilizar un enfoque de paisaje: recoger datos a </a:t>
            </a:r>
            <a:r>
              <a:rPr lang="es-ES" sz="2800" dirty="0" smtClean="0"/>
              <a:t>nivel </a:t>
            </a:r>
            <a:r>
              <a:rPr lang="es-ES" sz="2800" dirty="0"/>
              <a:t>de gobernanza </a:t>
            </a:r>
            <a:r>
              <a:rPr lang="es-ES" sz="2800" dirty="0" smtClean="0"/>
              <a:t>(</a:t>
            </a:r>
            <a:r>
              <a:rPr lang="es-ES" sz="2800" dirty="0" smtClean="0"/>
              <a:t>tal vez el más importante) para incidir en la toma de decisiones</a:t>
            </a:r>
          </a:p>
          <a:p>
            <a:r>
              <a:rPr lang="es-ES" sz="2800" dirty="0" smtClean="0"/>
              <a:t>Buscar un enfoque participativo aunque demore más el proceso de toma de datos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579700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BO" b="1" dirty="0" smtClean="0"/>
              <a:t>GRACIAS!</a:t>
            </a:r>
            <a:endParaRPr lang="es-BO" b="1" dirty="0" smtClean="0"/>
          </a:p>
        </p:txBody>
      </p:sp>
      <p:pic>
        <p:nvPicPr>
          <p:cNvPr id="5123" name="6 Marcador de contenido" descr="Chuñuchuñuni.jpg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03" b="65932"/>
          <a:stretch>
            <a:fillRect/>
          </a:stretch>
        </p:blipFill>
        <p:spPr>
          <a:xfrm>
            <a:off x="273821" y="2571751"/>
            <a:ext cx="11582819" cy="2081385"/>
          </a:xfrm>
        </p:spPr>
      </p:pic>
    </p:spTree>
    <p:extLst>
      <p:ext uri="{BB962C8B-B14F-4D97-AF65-F5344CB8AC3E}">
        <p14:creationId xmlns:p14="http://schemas.microsoft.com/office/powerpoint/2010/main" val="187845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iseño con bandas azul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104_TF03417271_TF03417271.potx" id="{EA54B80E-BA09-439C-B6C4-3700DE1E3A5F}" vid="{1B525D37-96BF-404B-8A29-79A6737424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6.xml><?xml version="1.0" encoding="utf-8"?>
<a:theme xmlns:a="http://schemas.openxmlformats.org/drawingml/2006/main" name="Tema de Offic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anded_Design_Blue">
    <a:dk1>
      <a:srgbClr val="404040"/>
    </a:dk1>
    <a:lt1>
      <a:sysClr val="window" lastClr="FFFFFF"/>
    </a:lt1>
    <a:dk2>
      <a:srgbClr val="263050"/>
    </a:dk2>
    <a:lt2>
      <a:srgbClr val="E5E8E8"/>
    </a:lt2>
    <a:accent1>
      <a:srgbClr val="77B142"/>
    </a:accent1>
    <a:accent2>
      <a:srgbClr val="E3C01E"/>
    </a:accent2>
    <a:accent3>
      <a:srgbClr val="0070C0"/>
    </a:accent3>
    <a:accent4>
      <a:srgbClr val="7556A4"/>
    </a:accent4>
    <a:accent5>
      <a:srgbClr val="F08F1E"/>
    </a:accent5>
    <a:accent6>
      <a:srgbClr val="CB3E3A"/>
    </a:accent6>
    <a:hlink>
      <a:srgbClr val="0070C0"/>
    </a:hlink>
    <a:folHlink>
      <a:srgbClr val="7556A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plan de proyecto empresarial (pantalla panorámica)</Template>
  <TotalTime>17253</TotalTime>
  <Words>603</Words>
  <Application>Microsoft Office PowerPoint</Application>
  <PresentationFormat>Panorámica</PresentationFormat>
  <Paragraphs>95</Paragraphs>
  <Slides>30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30</vt:i4>
      </vt:variant>
    </vt:vector>
  </HeadingPairs>
  <TitlesOfParts>
    <vt:vector size="43" baseType="lpstr">
      <vt:lpstr>Arial</vt:lpstr>
      <vt:lpstr>Calibri</vt:lpstr>
      <vt:lpstr>Calisto MT</vt:lpstr>
      <vt:lpstr>Corbel</vt:lpstr>
      <vt:lpstr>Euphemia</vt:lpstr>
      <vt:lpstr>Trebuchet MS</vt:lpstr>
      <vt:lpstr>Wingdings</vt:lpstr>
      <vt:lpstr>Wingdings 2</vt:lpstr>
      <vt:lpstr>Diseño con bandas azul 16x9</vt:lpstr>
      <vt:lpstr>Office Theme</vt:lpstr>
      <vt:lpstr>1_Office Theme</vt:lpstr>
      <vt:lpstr>4_Office Theme</vt:lpstr>
      <vt:lpstr>1_Slate</vt:lpstr>
      <vt:lpstr>Descansos y Forrajes en Chuñuchuñuni (Tapacarí-Cochabamba)</vt:lpstr>
      <vt:lpstr>¿Qué perseguía el proyecto?</vt:lpstr>
      <vt:lpstr>Principales Resultados del Objetivo 1</vt:lpstr>
      <vt:lpstr>AÑO 1</vt:lpstr>
      <vt:lpstr>Experimentos forrajes</vt:lpstr>
      <vt:lpstr>Año 2: Muy bajos rendimientos, qué hacemos?</vt:lpstr>
      <vt:lpstr>Probando forrajes y mezclas</vt:lpstr>
      <vt:lpstr>AÑO 3</vt:lpstr>
      <vt:lpstr>Probando forrajes y mezclas</vt:lpstr>
      <vt:lpstr>Probando forrajes y mezclas</vt:lpstr>
      <vt:lpstr>Principales Resultados del Objetivo 2</vt:lpstr>
      <vt:lpstr>Cómo cambia la provisión de servicios ecosistémicos, cuando cambiamos el uso de suelo? </vt:lpstr>
      <vt:lpstr>…A muestrear!</vt:lpstr>
      <vt:lpstr>Calidades de suelo</vt:lpstr>
      <vt:lpstr>Calidades de suelo</vt:lpstr>
      <vt:lpstr>Presentación de PowerPoint</vt:lpstr>
      <vt:lpstr>Presentación de PowerPoint</vt:lpstr>
      <vt:lpstr>Presentación de PowerPoint</vt:lpstr>
      <vt:lpstr>Rendimientos en biomasa</vt:lpstr>
      <vt:lpstr>Intento de incorporar Conocimiento Local</vt:lpstr>
      <vt:lpstr>Presentación de PowerPoint</vt:lpstr>
      <vt:lpstr>Integrando conocimiento local </vt:lpstr>
      <vt:lpstr>Presentación de PowerPoint</vt:lpstr>
      <vt:lpstr>Presentación de PowerPoint</vt:lpstr>
      <vt:lpstr>Cómo hacer para no sentir que nos “quedamos en deuda”</vt:lpstr>
      <vt:lpstr>¿Cuáles son las lecciones aprendidas y los retos pendientes para lograr una mejor incidencia en política pública o proceso de toma de decisión con la evidencia generada?</vt:lpstr>
      <vt:lpstr>¿Cómo vincularon la evidencia generada durante la investigación con los procesos de toma de decisiones?</vt:lpstr>
      <vt:lpstr>Presentación de PowerPoint</vt:lpstr>
      <vt:lpstr>¿Hay herramientas/métodos/enfoques que se pueden utilizar para facilitar la incidencia/articulación con procesos de toma de decisiones?</vt:lpstr>
      <vt:lpstr>GRACIAS!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proyecto empresarial</dc:title>
  <dc:creator>HP-CORE i5</dc:creator>
  <cp:lastModifiedBy>Usuario de Windows</cp:lastModifiedBy>
  <cp:revision>116</cp:revision>
  <dcterms:created xsi:type="dcterms:W3CDTF">2017-05-02T18:10:17Z</dcterms:created>
  <dcterms:modified xsi:type="dcterms:W3CDTF">2017-11-29T14:33:04Z</dcterms:modified>
</cp:coreProperties>
</file>