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</p:sldIdLst>
  <p:sldSz cx="9753600" cy="7315200"/>
  <p:notesSz cx="6858000" cy="9144000"/>
  <p:embeddedFontLst>
    <p:embeddedFont>
      <p:font typeface="Arial Bold" panose="020B0604020202020204" charset="0"/>
      <p:regular r:id="rId9"/>
    </p:embeddedFont>
    <p:embeddedFont>
      <p:font typeface="Bebas Neue Cyrillic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Jellee Bold" panose="020B0604020202020204" charset="0"/>
      <p:regular r:id="rId17"/>
    </p:embeddedFont>
    <p:embeddedFont>
      <p:font typeface="Poppins" panose="00000500000000000000" pitchFamily="2" charset="0"/>
      <p:regular r:id="rId18"/>
      <p:bold r:id="rId19"/>
      <p:italic r:id="rId20"/>
      <p:boldItalic r:id="rId21"/>
    </p:embeddedFont>
    <p:embeddedFont>
      <p:font typeface="Poppins Bold" panose="00000800000000000000" charset="0"/>
      <p:regular r:id="rId22"/>
    </p:embeddedFont>
    <p:embeddedFont>
      <p:font typeface="Raleway" pitchFamily="2" charset="0"/>
      <p:regular r:id="rId23"/>
      <p:bold r:id="rId24"/>
      <p:italic r:id="rId25"/>
      <p:boldItalic r:id="rId26"/>
    </p:embeddedFont>
    <p:embeddedFont>
      <p:font typeface="Raleway Bold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140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font" Target="fonts/font19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5" Type="http://schemas.openxmlformats.org/officeDocument/2006/relationships/image" Target="../media/image4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sv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svg"/><Relationship Id="rId5" Type="http://schemas.openxmlformats.org/officeDocument/2006/relationships/image" Target="../media/image48.svg"/><Relationship Id="rId15" Type="http://schemas.openxmlformats.org/officeDocument/2006/relationships/image" Target="../media/image58.sv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Relationship Id="rId14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14400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9277" y="-327066"/>
            <a:ext cx="9753600" cy="6956465"/>
          </a:xfrm>
          <a:custGeom>
            <a:avLst/>
            <a:gdLst/>
            <a:ahLst/>
            <a:cxnLst/>
            <a:rect l="l" t="t" r="r" b="b"/>
            <a:pathLst>
              <a:path w="20021927" h="10287000">
                <a:moveTo>
                  <a:pt x="0" y="0"/>
                </a:moveTo>
                <a:lnTo>
                  <a:pt x="20021927" y="0"/>
                </a:lnTo>
                <a:lnTo>
                  <a:pt x="2002192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</a:blip>
            <a:stretch>
              <a:fillRect t="-14582" b="-14582"/>
            </a:stretch>
          </a:blipFill>
        </p:spPr>
        <p:txBody>
          <a:bodyPr/>
          <a:lstStyle/>
          <a:p>
            <a:endParaRPr lang="es-PE" dirty="0"/>
          </a:p>
        </p:txBody>
      </p:sp>
      <p:sp>
        <p:nvSpPr>
          <p:cNvPr id="7" name="Freeform 7"/>
          <p:cNvSpPr/>
          <p:nvPr/>
        </p:nvSpPr>
        <p:spPr>
          <a:xfrm>
            <a:off x="1998760" y="953211"/>
            <a:ext cx="5161996" cy="4439317"/>
          </a:xfrm>
          <a:custGeom>
            <a:avLst/>
            <a:gdLst/>
            <a:ahLst/>
            <a:cxnLst/>
            <a:rect l="l" t="t" r="r" b="b"/>
            <a:pathLst>
              <a:path w="9678743" h="8323719">
                <a:moveTo>
                  <a:pt x="0" y="0"/>
                </a:moveTo>
                <a:lnTo>
                  <a:pt x="9678743" y="0"/>
                </a:lnTo>
                <a:lnTo>
                  <a:pt x="9678743" y="8323719"/>
                </a:lnTo>
                <a:lnTo>
                  <a:pt x="0" y="83237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PE" dirty="0"/>
          </a:p>
        </p:txBody>
      </p:sp>
      <p:sp>
        <p:nvSpPr>
          <p:cNvPr id="8" name="Freeform 8"/>
          <p:cNvSpPr/>
          <p:nvPr/>
        </p:nvSpPr>
        <p:spPr>
          <a:xfrm>
            <a:off x="5431399" y="2378735"/>
            <a:ext cx="192372" cy="191008"/>
          </a:xfrm>
          <a:custGeom>
            <a:avLst/>
            <a:gdLst/>
            <a:ahLst/>
            <a:cxnLst/>
            <a:rect l="l" t="t" r="r" b="b"/>
            <a:pathLst>
              <a:path w="360697" h="358140">
                <a:moveTo>
                  <a:pt x="0" y="0"/>
                </a:moveTo>
                <a:lnTo>
                  <a:pt x="360697" y="0"/>
                </a:lnTo>
                <a:lnTo>
                  <a:pt x="360697" y="358140"/>
                </a:lnTo>
                <a:lnTo>
                  <a:pt x="0" y="3581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2033186" b="-1304526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-106400" y="-41199"/>
            <a:ext cx="9860000" cy="509894"/>
            <a:chOff x="0" y="0"/>
            <a:chExt cx="13578498" cy="917965"/>
          </a:xfrm>
        </p:grpSpPr>
        <p:sp>
          <p:nvSpPr>
            <p:cNvPr id="10" name="Freeform 10"/>
            <p:cNvSpPr/>
            <p:nvPr/>
          </p:nvSpPr>
          <p:spPr>
            <a:xfrm flipV="1">
              <a:off x="0" y="0"/>
              <a:ext cx="4533161" cy="917965"/>
            </a:xfrm>
            <a:custGeom>
              <a:avLst/>
              <a:gdLst/>
              <a:ahLst/>
              <a:cxnLst/>
              <a:rect l="l" t="t" r="r" b="b"/>
              <a:pathLst>
                <a:path w="4533161" h="917965">
                  <a:moveTo>
                    <a:pt x="0" y="917965"/>
                  </a:moveTo>
                  <a:lnTo>
                    <a:pt x="4533161" y="917965"/>
                  </a:lnTo>
                  <a:lnTo>
                    <a:pt x="4533161" y="0"/>
                  </a:lnTo>
                  <a:lnTo>
                    <a:pt x="0" y="0"/>
                  </a:lnTo>
                  <a:lnTo>
                    <a:pt x="0" y="917965"/>
                  </a:lnTo>
                  <a:close/>
                </a:path>
              </a:pathLst>
            </a:custGeom>
            <a:blipFill>
              <a:blip r:embed="rId7">
                <a:alphaModFix amt="9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flipV="1">
              <a:off x="4522668" y="0"/>
              <a:ext cx="4533161" cy="917965"/>
            </a:xfrm>
            <a:custGeom>
              <a:avLst/>
              <a:gdLst/>
              <a:ahLst/>
              <a:cxnLst/>
              <a:rect l="l" t="t" r="r" b="b"/>
              <a:pathLst>
                <a:path w="4533161" h="917965">
                  <a:moveTo>
                    <a:pt x="0" y="917965"/>
                  </a:moveTo>
                  <a:lnTo>
                    <a:pt x="4533161" y="917965"/>
                  </a:lnTo>
                  <a:lnTo>
                    <a:pt x="4533161" y="0"/>
                  </a:lnTo>
                  <a:lnTo>
                    <a:pt x="0" y="0"/>
                  </a:lnTo>
                  <a:lnTo>
                    <a:pt x="0" y="917965"/>
                  </a:lnTo>
                  <a:close/>
                </a:path>
              </a:pathLst>
            </a:custGeom>
            <a:blipFill>
              <a:blip r:embed="rId7">
                <a:alphaModFix amt="9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flipV="1">
              <a:off x="9045336" y="0"/>
              <a:ext cx="4533161" cy="917965"/>
            </a:xfrm>
            <a:custGeom>
              <a:avLst/>
              <a:gdLst/>
              <a:ahLst/>
              <a:cxnLst/>
              <a:rect l="l" t="t" r="r" b="b"/>
              <a:pathLst>
                <a:path w="4533161" h="917965">
                  <a:moveTo>
                    <a:pt x="0" y="917965"/>
                  </a:moveTo>
                  <a:lnTo>
                    <a:pt x="4533162" y="917965"/>
                  </a:lnTo>
                  <a:lnTo>
                    <a:pt x="4533162" y="0"/>
                  </a:lnTo>
                  <a:lnTo>
                    <a:pt x="0" y="0"/>
                  </a:lnTo>
                  <a:lnTo>
                    <a:pt x="0" y="917965"/>
                  </a:lnTo>
                  <a:close/>
                </a:path>
              </a:pathLst>
            </a:custGeom>
            <a:blipFill>
              <a:blip r:embed="rId7">
                <a:alphaModFix amt="9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3669278" y="1869834"/>
            <a:ext cx="2710100" cy="2431902"/>
          </a:xfrm>
          <a:custGeom>
            <a:avLst/>
            <a:gdLst/>
            <a:ahLst/>
            <a:cxnLst/>
            <a:rect l="l" t="t" r="r" b="b"/>
            <a:pathLst>
              <a:path w="5081437" h="4559816">
                <a:moveTo>
                  <a:pt x="0" y="0"/>
                </a:moveTo>
                <a:lnTo>
                  <a:pt x="5081437" y="0"/>
                </a:lnTo>
                <a:lnTo>
                  <a:pt x="5081437" y="4559815"/>
                </a:lnTo>
                <a:lnTo>
                  <a:pt x="0" y="45598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53529" y="1281586"/>
            <a:ext cx="1530621" cy="721988"/>
          </a:xfrm>
          <a:custGeom>
            <a:avLst/>
            <a:gdLst/>
            <a:ahLst/>
            <a:cxnLst/>
            <a:rect l="l" t="t" r="r" b="b"/>
            <a:pathLst>
              <a:path w="2869914" h="1353728">
                <a:moveTo>
                  <a:pt x="0" y="0"/>
                </a:moveTo>
                <a:lnTo>
                  <a:pt x="2869914" y="0"/>
                </a:lnTo>
                <a:lnTo>
                  <a:pt x="2869914" y="1353728"/>
                </a:lnTo>
                <a:lnTo>
                  <a:pt x="0" y="13537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3435" r="-18661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7752239" y="1418558"/>
            <a:ext cx="1452721" cy="712931"/>
            <a:chOff x="0" y="0"/>
            <a:chExt cx="3631802" cy="1782326"/>
          </a:xfrm>
        </p:grpSpPr>
        <p:sp>
          <p:nvSpPr>
            <p:cNvPr id="20" name="Freeform 20"/>
            <p:cNvSpPr/>
            <p:nvPr/>
          </p:nvSpPr>
          <p:spPr>
            <a:xfrm>
              <a:off x="0" y="775308"/>
              <a:ext cx="3631802" cy="1007018"/>
            </a:xfrm>
            <a:custGeom>
              <a:avLst/>
              <a:gdLst/>
              <a:ahLst/>
              <a:cxnLst/>
              <a:rect l="l" t="t" r="r" b="b"/>
              <a:pathLst>
                <a:path w="3631802" h="1007018">
                  <a:moveTo>
                    <a:pt x="0" y="0"/>
                  </a:moveTo>
                  <a:lnTo>
                    <a:pt x="3631802" y="0"/>
                  </a:lnTo>
                  <a:lnTo>
                    <a:pt x="3631802" y="1007018"/>
                  </a:lnTo>
                  <a:lnTo>
                    <a:pt x="0" y="1007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75000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701747" y="0"/>
              <a:ext cx="2102970" cy="749474"/>
              <a:chOff x="0" y="0"/>
              <a:chExt cx="6977037" cy="2486533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1088390" y="698881"/>
                <a:ext cx="412242" cy="315849"/>
              </a:xfrm>
              <a:custGeom>
                <a:avLst/>
                <a:gdLst/>
                <a:ahLst/>
                <a:cxnLst/>
                <a:rect l="l" t="t" r="r" b="b"/>
                <a:pathLst>
                  <a:path w="412242" h="315849">
                    <a:moveTo>
                      <a:pt x="0" y="140462"/>
                    </a:moveTo>
                    <a:cubicBezTo>
                      <a:pt x="0" y="237363"/>
                      <a:pt x="92329" y="315849"/>
                      <a:pt x="206121" y="315849"/>
                    </a:cubicBezTo>
                    <a:cubicBezTo>
                      <a:pt x="319913" y="315849"/>
                      <a:pt x="412242" y="237363"/>
                      <a:pt x="412242" y="140462"/>
                    </a:cubicBezTo>
                    <a:cubicBezTo>
                      <a:pt x="412242" y="126619"/>
                      <a:pt x="410337" y="113157"/>
                      <a:pt x="406781" y="100203"/>
                    </a:cubicBezTo>
                    <a:lnTo>
                      <a:pt x="82550" y="0"/>
                    </a:lnTo>
                    <a:cubicBezTo>
                      <a:pt x="32512" y="32004"/>
                      <a:pt x="0" y="82931"/>
                      <a:pt x="0" y="140462"/>
                    </a:cubicBezTo>
                  </a:path>
                </a:pathLst>
              </a:custGeom>
              <a:solidFill>
                <a:srgbClr val="8BC43C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1170813" y="663829"/>
                <a:ext cx="324104" cy="135255"/>
              </a:xfrm>
              <a:custGeom>
                <a:avLst/>
                <a:gdLst/>
                <a:ahLst/>
                <a:cxnLst/>
                <a:rect l="l" t="t" r="r" b="b"/>
                <a:pathLst>
                  <a:path w="324104" h="135255">
                    <a:moveTo>
                      <a:pt x="123571" y="0"/>
                    </a:moveTo>
                    <a:cubicBezTo>
                      <a:pt x="77216" y="0"/>
                      <a:pt x="34417" y="13081"/>
                      <a:pt x="0" y="35052"/>
                    </a:cubicBezTo>
                    <a:lnTo>
                      <a:pt x="324104" y="135255"/>
                    </a:lnTo>
                    <a:cubicBezTo>
                      <a:pt x="302768" y="57785"/>
                      <a:pt x="221107" y="0"/>
                      <a:pt x="123571" y="0"/>
                    </a:cubicBezTo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3378200" y="63500"/>
                <a:ext cx="412115" cy="350901"/>
              </a:xfrm>
              <a:custGeom>
                <a:avLst/>
                <a:gdLst/>
                <a:ahLst/>
                <a:cxnLst/>
                <a:rect l="l" t="t" r="r" b="b"/>
                <a:pathLst>
                  <a:path w="412115" h="350901">
                    <a:moveTo>
                      <a:pt x="205994" y="350901"/>
                    </a:moveTo>
                    <a:cubicBezTo>
                      <a:pt x="319786" y="350901"/>
                      <a:pt x="412115" y="272288"/>
                      <a:pt x="412115" y="175514"/>
                    </a:cubicBezTo>
                    <a:cubicBezTo>
                      <a:pt x="412115" y="78740"/>
                      <a:pt x="319786" y="0"/>
                      <a:pt x="205994" y="0"/>
                    </a:cubicBezTo>
                    <a:cubicBezTo>
                      <a:pt x="92202" y="0"/>
                      <a:pt x="0" y="78613"/>
                      <a:pt x="0" y="175387"/>
                    </a:cubicBezTo>
                    <a:cubicBezTo>
                      <a:pt x="0" y="272161"/>
                      <a:pt x="92329" y="350774"/>
                      <a:pt x="206121" y="350774"/>
                    </a:cubicBezTo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571490" y="766826"/>
                <a:ext cx="59817" cy="91440"/>
              </a:xfrm>
              <a:custGeom>
                <a:avLst/>
                <a:gdLst/>
                <a:ahLst/>
                <a:cxnLst/>
                <a:rect l="l" t="t" r="r" b="b"/>
                <a:pathLst>
                  <a:path w="59817" h="91440">
                    <a:moveTo>
                      <a:pt x="59817" y="0"/>
                    </a:moveTo>
                    <a:cubicBezTo>
                      <a:pt x="29972" y="24130"/>
                      <a:pt x="8636" y="55753"/>
                      <a:pt x="0" y="91440"/>
                    </a:cubicBezTo>
                    <a:lnTo>
                      <a:pt x="52705" y="74549"/>
                    </a:lnTo>
                    <a:close/>
                  </a:path>
                </a:pathLst>
              </a:custGeom>
              <a:solidFill>
                <a:srgbClr val="788D00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624068" y="718439"/>
                <a:ext cx="273050" cy="122936"/>
              </a:xfrm>
              <a:custGeom>
                <a:avLst/>
                <a:gdLst/>
                <a:ahLst/>
                <a:cxnLst/>
                <a:rect l="l" t="t" r="r" b="b"/>
                <a:pathLst>
                  <a:path w="273050" h="122936">
                    <a:moveTo>
                      <a:pt x="273050" y="35179"/>
                    </a:moveTo>
                    <a:cubicBezTo>
                      <a:pt x="238633" y="13081"/>
                      <a:pt x="195707" y="0"/>
                      <a:pt x="149225" y="0"/>
                    </a:cubicBezTo>
                    <a:cubicBezTo>
                      <a:pt x="94234" y="0"/>
                      <a:pt x="44196" y="18415"/>
                      <a:pt x="7239" y="48387"/>
                    </a:cubicBezTo>
                    <a:lnTo>
                      <a:pt x="0" y="122936"/>
                    </a:lnTo>
                    <a:close/>
                  </a:path>
                </a:pathLst>
              </a:custGeom>
              <a:solidFill>
                <a:srgbClr val="F58634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567045" y="841375"/>
                <a:ext cx="57023" cy="158242"/>
              </a:xfrm>
              <a:custGeom>
                <a:avLst/>
                <a:gdLst/>
                <a:ahLst/>
                <a:cxnLst/>
                <a:rect l="l" t="t" r="r" b="b"/>
                <a:pathLst>
                  <a:path w="57023" h="158242">
                    <a:moveTo>
                      <a:pt x="41783" y="158242"/>
                    </a:moveTo>
                    <a:lnTo>
                      <a:pt x="57023" y="0"/>
                    </a:lnTo>
                    <a:lnTo>
                      <a:pt x="4318" y="16891"/>
                    </a:lnTo>
                    <a:cubicBezTo>
                      <a:pt x="1524" y="28448"/>
                      <a:pt x="0" y="40386"/>
                      <a:pt x="0" y="52578"/>
                    </a:cubicBezTo>
                    <a:cubicBezTo>
                      <a:pt x="0" y="92329"/>
                      <a:pt x="15494" y="128905"/>
                      <a:pt x="41656" y="158242"/>
                    </a:cubicBezTo>
                  </a:path>
                </a:pathLst>
              </a:custGeom>
              <a:solidFill>
                <a:srgbClr val="8BC43C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5608828" y="753745"/>
                <a:ext cx="370586" cy="315595"/>
              </a:xfrm>
              <a:custGeom>
                <a:avLst/>
                <a:gdLst/>
                <a:ahLst/>
                <a:cxnLst/>
                <a:rect l="l" t="t" r="r" b="b"/>
                <a:pathLst>
                  <a:path w="370586" h="315595">
                    <a:moveTo>
                      <a:pt x="0" y="245872"/>
                    </a:moveTo>
                    <a:cubicBezTo>
                      <a:pt x="37592" y="288163"/>
                      <a:pt x="97282" y="315595"/>
                      <a:pt x="164465" y="315595"/>
                    </a:cubicBezTo>
                    <a:cubicBezTo>
                      <a:pt x="278257" y="315595"/>
                      <a:pt x="370586" y="236982"/>
                      <a:pt x="370586" y="140208"/>
                    </a:cubicBezTo>
                    <a:cubicBezTo>
                      <a:pt x="370586" y="82804"/>
                      <a:pt x="338328" y="32004"/>
                      <a:pt x="288290" y="0"/>
                    </a:cubicBezTo>
                    <a:lnTo>
                      <a:pt x="15367" y="87630"/>
                    </a:lnTo>
                    <a:close/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3147822" y="550672"/>
                <a:ext cx="2138045" cy="919734"/>
              </a:xfrm>
              <a:custGeom>
                <a:avLst/>
                <a:gdLst/>
                <a:ahLst/>
                <a:cxnLst/>
                <a:rect l="l" t="t" r="r" b="b"/>
                <a:pathLst>
                  <a:path w="2138045" h="919734">
                    <a:moveTo>
                      <a:pt x="879094" y="803656"/>
                    </a:moveTo>
                    <a:cubicBezTo>
                      <a:pt x="908812" y="464820"/>
                      <a:pt x="972693" y="343281"/>
                      <a:pt x="972693" y="343281"/>
                    </a:cubicBezTo>
                    <a:cubicBezTo>
                      <a:pt x="1363218" y="251333"/>
                      <a:pt x="1603248" y="351155"/>
                      <a:pt x="1749806" y="524002"/>
                    </a:cubicBezTo>
                    <a:lnTo>
                      <a:pt x="2138045" y="399288"/>
                    </a:lnTo>
                    <a:cubicBezTo>
                      <a:pt x="1603629" y="151892"/>
                      <a:pt x="1093343" y="45593"/>
                      <a:pt x="760984" y="0"/>
                    </a:cubicBezTo>
                    <a:cubicBezTo>
                      <a:pt x="486537" y="243459"/>
                      <a:pt x="233680" y="454152"/>
                      <a:pt x="1016" y="636270"/>
                    </a:cubicBezTo>
                    <a:cubicBezTo>
                      <a:pt x="762" y="675005"/>
                      <a:pt x="508" y="716407"/>
                      <a:pt x="0" y="759587"/>
                    </a:cubicBezTo>
                    <a:lnTo>
                      <a:pt x="518033" y="919734"/>
                    </a:lnTo>
                    <a:close/>
                  </a:path>
                </a:pathLst>
              </a:custGeom>
              <a:solidFill>
                <a:srgbClr val="F58634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3141599" y="1310132"/>
                <a:ext cx="524256" cy="328549"/>
              </a:xfrm>
              <a:custGeom>
                <a:avLst/>
                <a:gdLst/>
                <a:ahLst/>
                <a:cxnLst/>
                <a:rect l="l" t="t" r="r" b="b"/>
                <a:pathLst>
                  <a:path w="524256" h="328549">
                    <a:moveTo>
                      <a:pt x="6223" y="0"/>
                    </a:moveTo>
                    <a:cubicBezTo>
                      <a:pt x="5080" y="105410"/>
                      <a:pt x="3175" y="220472"/>
                      <a:pt x="0" y="328549"/>
                    </a:cubicBezTo>
                    <a:lnTo>
                      <a:pt x="524256" y="160147"/>
                    </a:lnTo>
                    <a:close/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5508498" y="1110234"/>
                <a:ext cx="1446276" cy="1311910"/>
              </a:xfrm>
              <a:custGeom>
                <a:avLst/>
                <a:gdLst/>
                <a:ahLst/>
                <a:cxnLst/>
                <a:rect l="l" t="t" r="r" b="b"/>
                <a:pathLst>
                  <a:path w="1446276" h="1311910">
                    <a:moveTo>
                      <a:pt x="1391285" y="1223264"/>
                    </a:moveTo>
                    <a:cubicBezTo>
                      <a:pt x="1031494" y="657860"/>
                      <a:pt x="562737" y="268351"/>
                      <a:pt x="89662" y="0"/>
                    </a:cubicBezTo>
                    <a:lnTo>
                      <a:pt x="0" y="929767"/>
                    </a:lnTo>
                    <a:lnTo>
                      <a:pt x="334772" y="1033272"/>
                    </a:lnTo>
                    <a:cubicBezTo>
                      <a:pt x="451866" y="132715"/>
                      <a:pt x="1336421" y="1249553"/>
                      <a:pt x="1336421" y="1249553"/>
                    </a:cubicBezTo>
                    <a:cubicBezTo>
                      <a:pt x="1446276" y="1311910"/>
                      <a:pt x="1391285" y="1223391"/>
                      <a:pt x="1391285" y="1223391"/>
                    </a:cubicBezTo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665855" y="1354328"/>
                <a:ext cx="361061" cy="223647"/>
              </a:xfrm>
              <a:custGeom>
                <a:avLst/>
                <a:gdLst/>
                <a:ahLst/>
                <a:cxnLst/>
                <a:rect l="l" t="t" r="r" b="b"/>
                <a:pathLst>
                  <a:path w="361061" h="223647">
                    <a:moveTo>
                      <a:pt x="0" y="115951"/>
                    </a:moveTo>
                    <a:lnTo>
                      <a:pt x="348234" y="223647"/>
                    </a:lnTo>
                    <a:cubicBezTo>
                      <a:pt x="350774" y="140335"/>
                      <a:pt x="355219" y="66040"/>
                      <a:pt x="361061" y="0"/>
                    </a:cubicBezTo>
                    <a:close/>
                  </a:path>
                </a:pathLst>
              </a:custGeom>
              <a:solidFill>
                <a:srgbClr val="8BC43C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3080385" y="1470279"/>
                <a:ext cx="943610" cy="939292"/>
              </a:xfrm>
              <a:custGeom>
                <a:avLst/>
                <a:gdLst/>
                <a:ahLst/>
                <a:cxnLst/>
                <a:rect l="l" t="t" r="r" b="b"/>
                <a:pathLst>
                  <a:path w="943610" h="939292">
                    <a:moveTo>
                      <a:pt x="61214" y="168402"/>
                    </a:moveTo>
                    <a:cubicBezTo>
                      <a:pt x="56388" y="327787"/>
                      <a:pt x="48895" y="471805"/>
                      <a:pt x="36703" y="546354"/>
                    </a:cubicBezTo>
                    <a:cubicBezTo>
                      <a:pt x="0" y="772541"/>
                      <a:pt x="91694" y="756920"/>
                      <a:pt x="91694" y="756920"/>
                    </a:cubicBezTo>
                    <a:cubicBezTo>
                      <a:pt x="293243" y="803656"/>
                      <a:pt x="393954" y="702310"/>
                      <a:pt x="393954" y="702310"/>
                    </a:cubicBezTo>
                    <a:cubicBezTo>
                      <a:pt x="439801" y="569722"/>
                      <a:pt x="531495" y="676529"/>
                      <a:pt x="531495" y="676529"/>
                    </a:cubicBezTo>
                    <a:cubicBezTo>
                      <a:pt x="788035" y="939292"/>
                      <a:pt x="943610" y="639953"/>
                      <a:pt x="943610" y="639953"/>
                    </a:cubicBezTo>
                    <a:cubicBezTo>
                      <a:pt x="931291" y="431546"/>
                      <a:pt x="929386" y="255524"/>
                      <a:pt x="933831" y="107696"/>
                    </a:cubicBezTo>
                    <a:lnTo>
                      <a:pt x="585597" y="0"/>
                    </a:lnTo>
                    <a:close/>
                  </a:path>
                </a:pathLst>
              </a:custGeom>
              <a:solidFill>
                <a:srgbClr val="788D00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1171829" y="881507"/>
                <a:ext cx="1030478" cy="993394"/>
              </a:xfrm>
              <a:custGeom>
                <a:avLst/>
                <a:gdLst/>
                <a:ahLst/>
                <a:cxnLst/>
                <a:rect l="l" t="t" r="r" b="b"/>
                <a:pathLst>
                  <a:path w="1030478" h="993394">
                    <a:moveTo>
                      <a:pt x="1030478" y="136271"/>
                    </a:moveTo>
                    <a:lnTo>
                      <a:pt x="589661" y="0"/>
                    </a:lnTo>
                    <a:cubicBezTo>
                      <a:pt x="370713" y="99695"/>
                      <a:pt x="174498" y="213233"/>
                      <a:pt x="0" y="331851"/>
                    </a:cubicBezTo>
                    <a:cubicBezTo>
                      <a:pt x="350266" y="493649"/>
                      <a:pt x="692912" y="708406"/>
                      <a:pt x="984377" y="993394"/>
                    </a:cubicBezTo>
                    <a:cubicBezTo>
                      <a:pt x="988187" y="991235"/>
                      <a:pt x="991870" y="988949"/>
                      <a:pt x="995680" y="986663"/>
                    </a:cubicBezTo>
                    <a:cubicBezTo>
                      <a:pt x="979678" y="892429"/>
                      <a:pt x="960120" y="776732"/>
                      <a:pt x="937768" y="643890"/>
                    </a:cubicBezTo>
                    <a:cubicBezTo>
                      <a:pt x="879221" y="295021"/>
                      <a:pt x="1007745" y="157480"/>
                      <a:pt x="1030478" y="136271"/>
                    </a:cubicBezTo>
                  </a:path>
                </a:pathLst>
              </a:custGeom>
              <a:solidFill>
                <a:srgbClr val="8BC43C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5491988" y="2039874"/>
                <a:ext cx="351282" cy="368554"/>
              </a:xfrm>
              <a:custGeom>
                <a:avLst/>
                <a:gdLst/>
                <a:ahLst/>
                <a:cxnLst/>
                <a:rect l="l" t="t" r="r" b="b"/>
                <a:pathLst>
                  <a:path w="351282" h="368554">
                    <a:moveTo>
                      <a:pt x="0" y="170688"/>
                    </a:moveTo>
                    <a:cubicBezTo>
                      <a:pt x="2540" y="368554"/>
                      <a:pt x="167767" y="355219"/>
                      <a:pt x="255524" y="334137"/>
                    </a:cubicBezTo>
                    <a:cubicBezTo>
                      <a:pt x="287274" y="326517"/>
                      <a:pt x="299593" y="302260"/>
                      <a:pt x="299593" y="302260"/>
                    </a:cubicBezTo>
                    <a:lnTo>
                      <a:pt x="319278" y="264922"/>
                    </a:lnTo>
                    <a:lnTo>
                      <a:pt x="350774" y="106934"/>
                    </a:lnTo>
                    <a:cubicBezTo>
                      <a:pt x="350901" y="105791"/>
                      <a:pt x="351155" y="104648"/>
                      <a:pt x="351282" y="103505"/>
                    </a:cubicBezTo>
                    <a:lnTo>
                      <a:pt x="16510" y="0"/>
                    </a:lnTo>
                    <a:close/>
                  </a:path>
                </a:pathLst>
              </a:custGeom>
              <a:solidFill>
                <a:srgbClr val="8BC43C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1761490" y="512191"/>
                <a:ext cx="2147189" cy="674751"/>
              </a:xfrm>
              <a:custGeom>
                <a:avLst/>
                <a:gdLst/>
                <a:ahLst/>
                <a:cxnLst/>
                <a:rect l="l" t="t" r="r" b="b"/>
                <a:pathLst>
                  <a:path w="2147189" h="674751">
                    <a:moveTo>
                      <a:pt x="444246" y="502539"/>
                    </a:moveTo>
                    <a:cubicBezTo>
                      <a:pt x="838073" y="206248"/>
                      <a:pt x="1387602" y="416814"/>
                      <a:pt x="1387602" y="416814"/>
                    </a:cubicBezTo>
                    <a:cubicBezTo>
                      <a:pt x="1387602" y="416814"/>
                      <a:pt x="1388110" y="525018"/>
                      <a:pt x="1387221" y="674751"/>
                    </a:cubicBezTo>
                    <a:cubicBezTo>
                      <a:pt x="1619885" y="492633"/>
                      <a:pt x="1872742" y="281940"/>
                      <a:pt x="2147189" y="38481"/>
                    </a:cubicBezTo>
                    <a:cubicBezTo>
                      <a:pt x="1909826" y="5969"/>
                      <a:pt x="1763141" y="4318"/>
                      <a:pt x="1763141" y="4318"/>
                    </a:cubicBezTo>
                    <a:cubicBezTo>
                      <a:pt x="1062609" y="0"/>
                      <a:pt x="477520" y="151892"/>
                      <a:pt x="0" y="369443"/>
                    </a:cubicBezTo>
                    <a:lnTo>
                      <a:pt x="440817" y="505714"/>
                    </a:lnTo>
                    <a:cubicBezTo>
                      <a:pt x="442976" y="503682"/>
                      <a:pt x="444246" y="502666"/>
                      <a:pt x="444246" y="502666"/>
                    </a:cubicBezTo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897628" y="949960"/>
                <a:ext cx="700532" cy="1090041"/>
              </a:xfrm>
              <a:custGeom>
                <a:avLst/>
                <a:gdLst/>
                <a:ahLst/>
                <a:cxnLst/>
                <a:rect l="l" t="t" r="r" b="b"/>
                <a:pathLst>
                  <a:path w="700532" h="1090041">
                    <a:moveTo>
                      <a:pt x="700532" y="160401"/>
                    </a:moveTo>
                    <a:cubicBezTo>
                      <a:pt x="596265" y="101219"/>
                      <a:pt x="491871" y="48006"/>
                      <a:pt x="388239" y="0"/>
                    </a:cubicBezTo>
                    <a:lnTo>
                      <a:pt x="0" y="124714"/>
                    </a:lnTo>
                    <a:cubicBezTo>
                      <a:pt x="210947" y="373380"/>
                      <a:pt x="228727" y="773049"/>
                      <a:pt x="222885" y="970153"/>
                    </a:cubicBezTo>
                    <a:lnTo>
                      <a:pt x="610743" y="1090041"/>
                    </a:lnTo>
                    <a:close/>
                  </a:path>
                </a:pathLst>
              </a:custGeom>
              <a:solidFill>
                <a:srgbClr val="8BC43C"/>
              </a:solidFill>
            </p:spPr>
          </p:sp>
          <p:sp>
            <p:nvSpPr>
              <p:cNvPr id="38" name="Freeform 38"/>
              <p:cNvSpPr/>
              <p:nvPr/>
            </p:nvSpPr>
            <p:spPr>
              <a:xfrm>
                <a:off x="5059045" y="1920113"/>
                <a:ext cx="449453" cy="507873"/>
              </a:xfrm>
              <a:custGeom>
                <a:avLst/>
                <a:gdLst/>
                <a:ahLst/>
                <a:cxnLst/>
                <a:rect l="l" t="t" r="r" b="b"/>
                <a:pathLst>
                  <a:path w="449453" h="507873">
                    <a:moveTo>
                      <a:pt x="61468" y="0"/>
                    </a:moveTo>
                    <a:cubicBezTo>
                      <a:pt x="59309" y="72644"/>
                      <a:pt x="54102" y="117729"/>
                      <a:pt x="54102" y="117729"/>
                    </a:cubicBezTo>
                    <a:lnTo>
                      <a:pt x="3683" y="315722"/>
                    </a:lnTo>
                    <a:cubicBezTo>
                      <a:pt x="3683" y="315722"/>
                      <a:pt x="0" y="345694"/>
                      <a:pt x="4445" y="357886"/>
                    </a:cubicBezTo>
                    <a:cubicBezTo>
                      <a:pt x="15494" y="388112"/>
                      <a:pt x="43180" y="403479"/>
                      <a:pt x="66421" y="415417"/>
                    </a:cubicBezTo>
                    <a:cubicBezTo>
                      <a:pt x="247015" y="507873"/>
                      <a:pt x="311277" y="330581"/>
                      <a:pt x="311277" y="330581"/>
                    </a:cubicBezTo>
                    <a:cubicBezTo>
                      <a:pt x="384556" y="197993"/>
                      <a:pt x="432943" y="289560"/>
                      <a:pt x="432943" y="289560"/>
                    </a:cubicBezTo>
                    <a:cubicBezTo>
                      <a:pt x="432943" y="289941"/>
                      <a:pt x="432943" y="290195"/>
                      <a:pt x="432943" y="290576"/>
                    </a:cubicBezTo>
                    <a:lnTo>
                      <a:pt x="449453" y="120015"/>
                    </a:lnTo>
                    <a:close/>
                  </a:path>
                </a:pathLst>
              </a:custGeom>
              <a:solidFill>
                <a:srgbClr val="788D00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29718" y="1213358"/>
                <a:ext cx="2126488" cy="1249934"/>
              </a:xfrm>
              <a:custGeom>
                <a:avLst/>
                <a:gdLst/>
                <a:ahLst/>
                <a:cxnLst/>
                <a:rect l="l" t="t" r="r" b="b"/>
                <a:pathLst>
                  <a:path w="2126488" h="1249934">
                    <a:moveTo>
                      <a:pt x="1142111" y="0"/>
                    </a:moveTo>
                    <a:cubicBezTo>
                      <a:pt x="388112" y="512572"/>
                      <a:pt x="41656" y="1120140"/>
                      <a:pt x="41656" y="1120140"/>
                    </a:cubicBezTo>
                    <a:cubicBezTo>
                      <a:pt x="0" y="1249934"/>
                      <a:pt x="138176" y="1154176"/>
                      <a:pt x="138176" y="1154176"/>
                    </a:cubicBezTo>
                    <a:cubicBezTo>
                      <a:pt x="934974" y="280924"/>
                      <a:pt x="1230122" y="432308"/>
                      <a:pt x="1285748" y="476377"/>
                    </a:cubicBezTo>
                    <a:cubicBezTo>
                      <a:pt x="1363853" y="538226"/>
                      <a:pt x="1363980" y="816864"/>
                      <a:pt x="1397889" y="1010285"/>
                    </a:cubicBezTo>
                    <a:cubicBezTo>
                      <a:pt x="1591437" y="943483"/>
                      <a:pt x="1831975" y="834771"/>
                      <a:pt x="2126488" y="661543"/>
                    </a:cubicBezTo>
                    <a:cubicBezTo>
                      <a:pt x="1835023" y="376555"/>
                      <a:pt x="1492377" y="161798"/>
                      <a:pt x="1142111" y="0"/>
                    </a:cubicBezTo>
                  </a:path>
                </a:pathLst>
              </a:custGeom>
              <a:solidFill>
                <a:srgbClr val="F58634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2156206" y="1868297"/>
                <a:ext cx="14986" cy="21590"/>
              </a:xfrm>
              <a:custGeom>
                <a:avLst/>
                <a:gdLst/>
                <a:ahLst/>
                <a:cxnLst/>
                <a:rect l="l" t="t" r="r" b="b"/>
                <a:pathLst>
                  <a:path w="14986" h="21590">
                    <a:moveTo>
                      <a:pt x="14986" y="21463"/>
                    </a:moveTo>
                    <a:cubicBezTo>
                      <a:pt x="13843" y="14478"/>
                      <a:pt x="12573" y="7239"/>
                      <a:pt x="11303" y="0"/>
                    </a:cubicBezTo>
                    <a:cubicBezTo>
                      <a:pt x="7493" y="2286"/>
                      <a:pt x="3683" y="4445"/>
                      <a:pt x="0" y="6731"/>
                    </a:cubicBezTo>
                    <a:cubicBezTo>
                      <a:pt x="4953" y="11684"/>
                      <a:pt x="10033" y="16637"/>
                      <a:pt x="14986" y="21590"/>
                    </a:cubicBezTo>
                  </a:path>
                </a:pathLst>
              </a:custGeom>
              <a:solidFill>
                <a:srgbClr val="8BC43C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1427480" y="1875028"/>
                <a:ext cx="799846" cy="641223"/>
              </a:xfrm>
              <a:custGeom>
                <a:avLst/>
                <a:gdLst/>
                <a:ahLst/>
                <a:cxnLst/>
                <a:rect l="l" t="t" r="r" b="b"/>
                <a:pathLst>
                  <a:path w="799846" h="641223">
                    <a:moveTo>
                      <a:pt x="0" y="348615"/>
                    </a:moveTo>
                    <a:cubicBezTo>
                      <a:pt x="10668" y="409575"/>
                      <a:pt x="24638" y="462153"/>
                      <a:pt x="45466" y="496697"/>
                    </a:cubicBezTo>
                    <a:cubicBezTo>
                      <a:pt x="132461" y="641223"/>
                      <a:pt x="311023" y="433959"/>
                      <a:pt x="311023" y="433959"/>
                    </a:cubicBezTo>
                    <a:cubicBezTo>
                      <a:pt x="311023" y="433959"/>
                      <a:pt x="388874" y="180594"/>
                      <a:pt x="517144" y="336550"/>
                    </a:cubicBezTo>
                    <a:cubicBezTo>
                      <a:pt x="645414" y="492506"/>
                      <a:pt x="760603" y="431038"/>
                      <a:pt x="787654" y="377317"/>
                    </a:cubicBezTo>
                    <a:cubicBezTo>
                      <a:pt x="799846" y="353060"/>
                      <a:pt x="787654" y="271907"/>
                      <a:pt x="787654" y="271907"/>
                    </a:cubicBezTo>
                    <a:cubicBezTo>
                      <a:pt x="787654" y="271907"/>
                      <a:pt x="771398" y="178308"/>
                      <a:pt x="743585" y="14732"/>
                    </a:cubicBezTo>
                    <a:cubicBezTo>
                      <a:pt x="738632" y="9779"/>
                      <a:pt x="733679" y="4826"/>
                      <a:pt x="728599" y="0"/>
                    </a:cubicBezTo>
                    <a:cubicBezTo>
                      <a:pt x="434086" y="173228"/>
                      <a:pt x="193548" y="281940"/>
                      <a:pt x="0" y="348742"/>
                    </a:cubicBezTo>
                  </a:path>
                </a:pathLst>
              </a:custGeom>
              <a:solidFill>
                <a:srgbClr val="76A77A"/>
              </a:solidFill>
            </p:spPr>
          </p:sp>
        </p:grpSp>
      </p:grpSp>
      <p:sp>
        <p:nvSpPr>
          <p:cNvPr id="47" name="TextBox 47"/>
          <p:cNvSpPr txBox="1"/>
          <p:nvPr/>
        </p:nvSpPr>
        <p:spPr>
          <a:xfrm>
            <a:off x="3015964" y="1719143"/>
            <a:ext cx="1023516" cy="455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43"/>
              </a:lnSpc>
            </a:pPr>
            <a:r>
              <a:rPr lang="en-US" sz="2816" b="1">
                <a:solidFill>
                  <a:srgbClr val="3C3333"/>
                </a:solidFill>
                <a:latin typeface="Jellee Bold"/>
                <a:ea typeface="Jellee Bold"/>
                <a:cs typeface="Jellee Bold"/>
                <a:sym typeface="Jellee Bold"/>
              </a:rPr>
              <a:t>Foro:</a:t>
            </a:r>
          </a:p>
        </p:txBody>
      </p:sp>
      <p:grpSp>
        <p:nvGrpSpPr>
          <p:cNvPr id="50" name="Group 50"/>
          <p:cNvGrpSpPr>
            <a:grpSpLocks noChangeAspect="1"/>
          </p:cNvGrpSpPr>
          <p:nvPr/>
        </p:nvGrpSpPr>
        <p:grpSpPr>
          <a:xfrm rot="-400546">
            <a:off x="116172" y="3712197"/>
            <a:ext cx="1752737" cy="1262175"/>
            <a:chOff x="0" y="0"/>
            <a:chExt cx="3136392" cy="2258568"/>
          </a:xfrm>
        </p:grpSpPr>
        <p:sp>
          <p:nvSpPr>
            <p:cNvPr id="51" name="Freeform 51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13"/>
              <a:stretch>
                <a:fillRect l="-1966" r="-1966"/>
              </a:stretch>
            </a:blipFill>
          </p:spPr>
        </p:sp>
        <p:sp>
          <p:nvSpPr>
            <p:cNvPr id="52" name="Freeform 52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14"/>
              <a:stretch>
                <a:fillRect l="-8" r="-8"/>
              </a:stretch>
            </a:blipFill>
          </p:spPr>
        </p:sp>
      </p:grpSp>
      <p:sp>
        <p:nvSpPr>
          <p:cNvPr id="53" name="TextBox 53"/>
          <p:cNvSpPr txBox="1"/>
          <p:nvPr/>
        </p:nvSpPr>
        <p:spPr>
          <a:xfrm rot="-400131">
            <a:off x="214212" y="4960817"/>
            <a:ext cx="1400180" cy="2942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95"/>
              </a:lnSpc>
              <a:spcBef>
                <a:spcPct val="0"/>
              </a:spcBef>
            </a:pPr>
            <a:r>
              <a:rPr lang="en-US" sz="853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   ENCUENTRO EN CUSCO    </a:t>
            </a:r>
          </a:p>
        </p:txBody>
      </p:sp>
      <p:grpSp>
        <p:nvGrpSpPr>
          <p:cNvPr id="54" name="Group 54"/>
          <p:cNvGrpSpPr>
            <a:grpSpLocks noChangeAspect="1"/>
          </p:cNvGrpSpPr>
          <p:nvPr/>
        </p:nvGrpSpPr>
        <p:grpSpPr>
          <a:xfrm rot="-400546">
            <a:off x="23099" y="2172918"/>
            <a:ext cx="1661247" cy="1196292"/>
            <a:chOff x="0" y="0"/>
            <a:chExt cx="3136392" cy="2258568"/>
          </a:xfrm>
        </p:grpSpPr>
        <p:sp>
          <p:nvSpPr>
            <p:cNvPr id="55" name="Freeform 55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15"/>
              <a:stretch>
                <a:fillRect l="-11194" t="-24546" r="-4607" b="-876"/>
              </a:stretch>
            </a:blipFill>
          </p:spPr>
        </p:sp>
        <p:sp>
          <p:nvSpPr>
            <p:cNvPr id="56" name="Freeform 56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14"/>
              <a:stretch>
                <a:fillRect l="-8" r="-8"/>
              </a:stretch>
            </a:blipFill>
          </p:spPr>
        </p:sp>
      </p:grpSp>
      <p:grpSp>
        <p:nvGrpSpPr>
          <p:cNvPr id="57" name="Group 57"/>
          <p:cNvGrpSpPr>
            <a:grpSpLocks noChangeAspect="1"/>
          </p:cNvGrpSpPr>
          <p:nvPr/>
        </p:nvGrpSpPr>
        <p:grpSpPr>
          <a:xfrm rot="424401">
            <a:off x="7650679" y="2423966"/>
            <a:ext cx="1789541" cy="1288678"/>
            <a:chOff x="0" y="0"/>
            <a:chExt cx="3136392" cy="2258568"/>
          </a:xfrm>
        </p:grpSpPr>
        <p:sp>
          <p:nvSpPr>
            <p:cNvPr id="58" name="Freeform 58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16"/>
              <a:stretch>
                <a:fillRect l="-1904" r="-1904"/>
              </a:stretch>
            </a:blipFill>
          </p:spPr>
        </p:sp>
        <p:sp>
          <p:nvSpPr>
            <p:cNvPr id="59" name="Freeform 59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14"/>
              <a:stretch>
                <a:fillRect l="-8" r="-8"/>
              </a:stretch>
            </a:blipFill>
          </p:spPr>
        </p:sp>
      </p:grpSp>
      <p:sp>
        <p:nvSpPr>
          <p:cNvPr id="60" name="TextBox 60"/>
          <p:cNvSpPr txBox="1"/>
          <p:nvPr/>
        </p:nvSpPr>
        <p:spPr>
          <a:xfrm rot="-400131">
            <a:off x="131141" y="3373710"/>
            <a:ext cx="1655626" cy="14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5"/>
              </a:lnSpc>
              <a:spcBef>
                <a:spcPct val="0"/>
              </a:spcBef>
            </a:pPr>
            <a:r>
              <a:rPr lang="en-US" sz="853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ENCUENTRO EN ÁNCASH  </a:t>
            </a:r>
          </a:p>
        </p:txBody>
      </p:sp>
      <p:sp>
        <p:nvSpPr>
          <p:cNvPr id="61" name="TextBox 61"/>
          <p:cNvSpPr txBox="1"/>
          <p:nvPr/>
        </p:nvSpPr>
        <p:spPr>
          <a:xfrm rot="451129">
            <a:off x="7504719" y="3684618"/>
            <a:ext cx="1813975" cy="14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5"/>
              </a:lnSpc>
              <a:spcBef>
                <a:spcPct val="0"/>
              </a:spcBef>
            </a:pPr>
            <a:r>
              <a:rPr lang="en-US" sz="853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ENCUENTRO EN CAJAMARCA  </a:t>
            </a:r>
          </a:p>
        </p:txBody>
      </p:sp>
      <p:grpSp>
        <p:nvGrpSpPr>
          <p:cNvPr id="62" name="Group 9">
            <a:extLst>
              <a:ext uri="{FF2B5EF4-FFF2-40B4-BE49-F238E27FC236}">
                <a16:creationId xmlns:a16="http://schemas.microsoft.com/office/drawing/2014/main" id="{D6571036-D108-4C33-A24B-368E33161930}"/>
              </a:ext>
            </a:extLst>
          </p:cNvPr>
          <p:cNvGrpSpPr/>
          <p:nvPr/>
        </p:nvGrpSpPr>
        <p:grpSpPr>
          <a:xfrm>
            <a:off x="-115676" y="6800691"/>
            <a:ext cx="9860000" cy="509894"/>
            <a:chOff x="0" y="0"/>
            <a:chExt cx="13578498" cy="917965"/>
          </a:xfrm>
        </p:grpSpPr>
        <p:sp>
          <p:nvSpPr>
            <p:cNvPr id="63" name="Freeform 10">
              <a:extLst>
                <a:ext uri="{FF2B5EF4-FFF2-40B4-BE49-F238E27FC236}">
                  <a16:creationId xmlns:a16="http://schemas.microsoft.com/office/drawing/2014/main" id="{2B4FB8F9-6E43-4FE8-A46A-30D24AD3869E}"/>
                </a:ext>
              </a:extLst>
            </p:cNvPr>
            <p:cNvSpPr/>
            <p:nvPr/>
          </p:nvSpPr>
          <p:spPr>
            <a:xfrm flipV="1">
              <a:off x="0" y="0"/>
              <a:ext cx="4533161" cy="917965"/>
            </a:xfrm>
            <a:custGeom>
              <a:avLst/>
              <a:gdLst/>
              <a:ahLst/>
              <a:cxnLst/>
              <a:rect l="l" t="t" r="r" b="b"/>
              <a:pathLst>
                <a:path w="4533161" h="917965">
                  <a:moveTo>
                    <a:pt x="0" y="917965"/>
                  </a:moveTo>
                  <a:lnTo>
                    <a:pt x="4533161" y="917965"/>
                  </a:lnTo>
                  <a:lnTo>
                    <a:pt x="4533161" y="0"/>
                  </a:lnTo>
                  <a:lnTo>
                    <a:pt x="0" y="0"/>
                  </a:lnTo>
                  <a:lnTo>
                    <a:pt x="0" y="917965"/>
                  </a:lnTo>
                  <a:close/>
                </a:path>
              </a:pathLst>
            </a:custGeom>
            <a:blipFill>
              <a:blip r:embed="rId7">
                <a:alphaModFix amt="9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AAD3B325-6A66-4DCF-85DB-FF4887393D72}"/>
                </a:ext>
              </a:extLst>
            </p:cNvPr>
            <p:cNvSpPr/>
            <p:nvPr/>
          </p:nvSpPr>
          <p:spPr>
            <a:xfrm flipV="1">
              <a:off x="4522668" y="0"/>
              <a:ext cx="4533161" cy="917965"/>
            </a:xfrm>
            <a:custGeom>
              <a:avLst/>
              <a:gdLst/>
              <a:ahLst/>
              <a:cxnLst/>
              <a:rect l="l" t="t" r="r" b="b"/>
              <a:pathLst>
                <a:path w="4533161" h="917965">
                  <a:moveTo>
                    <a:pt x="0" y="917965"/>
                  </a:moveTo>
                  <a:lnTo>
                    <a:pt x="4533161" y="917965"/>
                  </a:lnTo>
                  <a:lnTo>
                    <a:pt x="4533161" y="0"/>
                  </a:lnTo>
                  <a:lnTo>
                    <a:pt x="0" y="0"/>
                  </a:lnTo>
                  <a:lnTo>
                    <a:pt x="0" y="917965"/>
                  </a:lnTo>
                  <a:close/>
                </a:path>
              </a:pathLst>
            </a:custGeom>
            <a:blipFill>
              <a:blip r:embed="rId7">
                <a:alphaModFix amt="9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B9A571EC-C873-4B81-A1FD-183EF35A9F76}"/>
                </a:ext>
              </a:extLst>
            </p:cNvPr>
            <p:cNvSpPr/>
            <p:nvPr/>
          </p:nvSpPr>
          <p:spPr>
            <a:xfrm flipV="1">
              <a:off x="9045336" y="0"/>
              <a:ext cx="4533161" cy="917965"/>
            </a:xfrm>
            <a:custGeom>
              <a:avLst/>
              <a:gdLst/>
              <a:ahLst/>
              <a:cxnLst/>
              <a:rect l="l" t="t" r="r" b="b"/>
              <a:pathLst>
                <a:path w="4533161" h="917965">
                  <a:moveTo>
                    <a:pt x="0" y="917965"/>
                  </a:moveTo>
                  <a:lnTo>
                    <a:pt x="4533162" y="917965"/>
                  </a:lnTo>
                  <a:lnTo>
                    <a:pt x="4533162" y="0"/>
                  </a:lnTo>
                  <a:lnTo>
                    <a:pt x="0" y="0"/>
                  </a:lnTo>
                  <a:lnTo>
                    <a:pt x="0" y="917965"/>
                  </a:lnTo>
                  <a:close/>
                </a:path>
              </a:pathLst>
            </a:custGeom>
            <a:blipFill>
              <a:blip r:embed="rId7">
                <a:alphaModFix amt="9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05750" y="731520"/>
            <a:ext cx="4614408" cy="303782"/>
          </a:xfrm>
          <a:custGeom>
            <a:avLst/>
            <a:gdLst/>
            <a:ahLst/>
            <a:cxnLst/>
            <a:rect l="l" t="t" r="r" b="b"/>
            <a:pathLst>
              <a:path w="4614408" h="303782">
                <a:moveTo>
                  <a:pt x="0" y="0"/>
                </a:moveTo>
                <a:lnTo>
                  <a:pt x="4614408" y="0"/>
                </a:lnTo>
                <a:lnTo>
                  <a:pt x="4614408" y="303782"/>
                </a:lnTo>
                <a:lnTo>
                  <a:pt x="0" y="303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087006" y="445453"/>
            <a:ext cx="5817029" cy="572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79"/>
              </a:lnSpc>
            </a:pPr>
            <a:r>
              <a:rPr lang="en-US" sz="3799" b="1">
                <a:solidFill>
                  <a:srgbClr val="12443D"/>
                </a:solidFill>
                <a:latin typeface="Poppins Bold"/>
                <a:ea typeface="Poppins Bold"/>
                <a:cs typeface="Poppins Bold"/>
                <a:sym typeface="Poppins Bold"/>
              </a:rPr>
              <a:t>Plan de indicencia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30790" y="1664022"/>
            <a:ext cx="1770330" cy="373728"/>
            <a:chOff x="0" y="0"/>
            <a:chExt cx="655678" cy="138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55678" cy="138418"/>
            </a:xfrm>
            <a:custGeom>
              <a:avLst/>
              <a:gdLst/>
              <a:ahLst/>
              <a:cxnLst/>
              <a:rect l="l" t="t" r="r" b="b"/>
              <a:pathLst>
                <a:path w="655678" h="138418">
                  <a:moveTo>
                    <a:pt x="0" y="0"/>
                  </a:moveTo>
                  <a:lnTo>
                    <a:pt x="655678" y="0"/>
                  </a:lnTo>
                  <a:lnTo>
                    <a:pt x="655678" y="138418"/>
                  </a:lnTo>
                  <a:lnTo>
                    <a:pt x="0" y="138418"/>
                  </a:lnTo>
                  <a:close/>
                </a:path>
              </a:pathLst>
            </a:custGeom>
            <a:solidFill>
              <a:srgbClr val="DFBB2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655678" cy="186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501850" y="4277556"/>
            <a:ext cx="2194560" cy="373728"/>
            <a:chOff x="0" y="0"/>
            <a:chExt cx="812800" cy="13841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138418"/>
            </a:xfrm>
            <a:custGeom>
              <a:avLst/>
              <a:gdLst/>
              <a:ahLst/>
              <a:cxnLst/>
              <a:rect l="l" t="t" r="r" b="b"/>
              <a:pathLst>
                <a:path w="812800" h="138418">
                  <a:moveTo>
                    <a:pt x="0" y="0"/>
                  </a:moveTo>
                  <a:lnTo>
                    <a:pt x="812800" y="0"/>
                  </a:lnTo>
                  <a:lnTo>
                    <a:pt x="812800" y="138418"/>
                  </a:lnTo>
                  <a:lnTo>
                    <a:pt x="0" y="138418"/>
                  </a:lnTo>
                  <a:close/>
                </a:path>
              </a:pathLst>
            </a:custGeom>
            <a:solidFill>
              <a:srgbClr val="12443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12800" cy="186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858034" y="1683029"/>
            <a:ext cx="2194560" cy="373728"/>
            <a:chOff x="0" y="0"/>
            <a:chExt cx="812800" cy="138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138418"/>
            </a:xfrm>
            <a:custGeom>
              <a:avLst/>
              <a:gdLst/>
              <a:ahLst/>
              <a:cxnLst/>
              <a:rect l="l" t="t" r="r" b="b"/>
              <a:pathLst>
                <a:path w="812800" h="138418">
                  <a:moveTo>
                    <a:pt x="0" y="0"/>
                  </a:moveTo>
                  <a:lnTo>
                    <a:pt x="812800" y="0"/>
                  </a:lnTo>
                  <a:lnTo>
                    <a:pt x="812800" y="138418"/>
                  </a:lnTo>
                  <a:lnTo>
                    <a:pt x="0" y="138418"/>
                  </a:lnTo>
                  <a:close/>
                </a:path>
              </a:pathLst>
            </a:custGeom>
            <a:solidFill>
              <a:srgbClr val="DFBB2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186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15651" y="4277556"/>
            <a:ext cx="2194560" cy="373728"/>
            <a:chOff x="0" y="0"/>
            <a:chExt cx="812800" cy="13841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138418"/>
            </a:xfrm>
            <a:custGeom>
              <a:avLst/>
              <a:gdLst/>
              <a:ahLst/>
              <a:cxnLst/>
              <a:rect l="l" t="t" r="r" b="b"/>
              <a:pathLst>
                <a:path w="812800" h="138418">
                  <a:moveTo>
                    <a:pt x="0" y="0"/>
                  </a:moveTo>
                  <a:lnTo>
                    <a:pt x="812800" y="0"/>
                  </a:lnTo>
                  <a:lnTo>
                    <a:pt x="812800" y="138418"/>
                  </a:lnTo>
                  <a:lnTo>
                    <a:pt x="0" y="138418"/>
                  </a:lnTo>
                  <a:close/>
                </a:path>
              </a:pathLst>
            </a:custGeom>
            <a:solidFill>
              <a:srgbClr val="12443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186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9" name="AutoShape 19"/>
          <p:cNvSpPr/>
          <p:nvPr/>
        </p:nvSpPr>
        <p:spPr>
          <a:xfrm>
            <a:off x="1616685" y="3766506"/>
            <a:ext cx="6193892" cy="0"/>
          </a:xfrm>
          <a:prstGeom prst="line">
            <a:avLst/>
          </a:prstGeom>
          <a:ln w="19050" cap="flat">
            <a:solidFill>
              <a:srgbClr val="12443D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1630964" y="3477322"/>
            <a:ext cx="0" cy="289184"/>
          </a:xfrm>
          <a:prstGeom prst="line">
            <a:avLst/>
          </a:prstGeom>
          <a:ln w="19050" cap="flat">
            <a:solidFill>
              <a:srgbClr val="12443D"/>
            </a:solidFill>
            <a:prstDash val="sysDash"/>
            <a:headEnd type="oval" w="lg" len="lg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5955314" y="3477322"/>
            <a:ext cx="0" cy="289184"/>
          </a:xfrm>
          <a:prstGeom prst="line">
            <a:avLst/>
          </a:prstGeom>
          <a:ln w="19050" cap="flat">
            <a:solidFill>
              <a:srgbClr val="12443D"/>
            </a:solidFill>
            <a:prstDash val="sysDash"/>
            <a:headEnd type="oval" w="lg" len="lg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 flipV="1">
            <a:off x="3608655" y="3766506"/>
            <a:ext cx="0" cy="289184"/>
          </a:xfrm>
          <a:prstGeom prst="line">
            <a:avLst/>
          </a:prstGeom>
          <a:ln w="19050" cap="flat">
            <a:solidFill>
              <a:srgbClr val="12443D"/>
            </a:solidFill>
            <a:prstDash val="sysDash"/>
            <a:headEnd type="oval" w="lg" len="lg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 flipV="1">
            <a:off x="7803406" y="3736140"/>
            <a:ext cx="0" cy="289184"/>
          </a:xfrm>
          <a:prstGeom prst="line">
            <a:avLst/>
          </a:prstGeom>
          <a:ln w="19050" cap="flat">
            <a:solidFill>
              <a:srgbClr val="12443D"/>
            </a:solidFill>
            <a:prstDash val="sysDash"/>
            <a:headEnd type="oval" w="lg" len="lg"/>
            <a:tailEnd type="none" w="sm" len="sm"/>
          </a:ln>
        </p:spPr>
      </p:sp>
      <p:sp>
        <p:nvSpPr>
          <p:cNvPr id="24" name="Freeform 24"/>
          <p:cNvSpPr/>
          <p:nvPr/>
        </p:nvSpPr>
        <p:spPr>
          <a:xfrm>
            <a:off x="1391652" y="4513156"/>
            <a:ext cx="695354" cy="695354"/>
          </a:xfrm>
          <a:custGeom>
            <a:avLst/>
            <a:gdLst/>
            <a:ahLst/>
            <a:cxnLst/>
            <a:rect l="l" t="t" r="r" b="b"/>
            <a:pathLst>
              <a:path w="695354" h="695354">
                <a:moveTo>
                  <a:pt x="0" y="0"/>
                </a:moveTo>
                <a:lnTo>
                  <a:pt x="695354" y="0"/>
                </a:lnTo>
                <a:lnTo>
                  <a:pt x="695354" y="695354"/>
                </a:lnTo>
                <a:lnTo>
                  <a:pt x="0" y="6953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2939088" y="2035795"/>
            <a:ext cx="1660046" cy="1216361"/>
          </a:xfrm>
          <a:custGeom>
            <a:avLst/>
            <a:gdLst/>
            <a:ahLst/>
            <a:cxnLst/>
            <a:rect l="l" t="t" r="r" b="b"/>
            <a:pathLst>
              <a:path w="1660046" h="1216361">
                <a:moveTo>
                  <a:pt x="0" y="0"/>
                </a:moveTo>
                <a:lnTo>
                  <a:pt x="1660046" y="0"/>
                </a:lnTo>
                <a:lnTo>
                  <a:pt x="1660046" y="1216361"/>
                </a:lnTo>
                <a:lnTo>
                  <a:pt x="0" y="12163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4737386" y="5485680"/>
            <a:ext cx="1908637" cy="1707362"/>
          </a:xfrm>
          <a:custGeom>
            <a:avLst/>
            <a:gdLst/>
            <a:ahLst/>
            <a:cxnLst/>
            <a:rect l="l" t="t" r="r" b="b"/>
            <a:pathLst>
              <a:path w="1908637" h="1707362">
                <a:moveTo>
                  <a:pt x="0" y="0"/>
                </a:moveTo>
                <a:lnTo>
                  <a:pt x="1908636" y="0"/>
                </a:lnTo>
                <a:lnTo>
                  <a:pt x="1908636" y="1707362"/>
                </a:lnTo>
                <a:lnTo>
                  <a:pt x="0" y="17073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5743524" y="1356342"/>
            <a:ext cx="423581" cy="326687"/>
          </a:xfrm>
          <a:custGeom>
            <a:avLst/>
            <a:gdLst/>
            <a:ahLst/>
            <a:cxnLst/>
            <a:rect l="l" t="t" r="r" b="b"/>
            <a:pathLst>
              <a:path w="423581" h="326687">
                <a:moveTo>
                  <a:pt x="0" y="0"/>
                </a:moveTo>
                <a:lnTo>
                  <a:pt x="423581" y="0"/>
                </a:lnTo>
                <a:lnTo>
                  <a:pt x="423581" y="326687"/>
                </a:lnTo>
                <a:lnTo>
                  <a:pt x="0" y="3266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7445121" y="1913098"/>
            <a:ext cx="2028673" cy="1632542"/>
          </a:xfrm>
          <a:custGeom>
            <a:avLst/>
            <a:gdLst/>
            <a:ahLst/>
            <a:cxnLst/>
            <a:rect l="l" t="t" r="r" b="b"/>
            <a:pathLst>
              <a:path w="2028673" h="1632542">
                <a:moveTo>
                  <a:pt x="0" y="0"/>
                </a:moveTo>
                <a:lnTo>
                  <a:pt x="2028673" y="0"/>
                </a:lnTo>
                <a:lnTo>
                  <a:pt x="2028673" y="1632542"/>
                </a:lnTo>
                <a:lnTo>
                  <a:pt x="0" y="1632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75484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8135001" y="1795612"/>
            <a:ext cx="648913" cy="188996"/>
          </a:xfrm>
          <a:custGeom>
            <a:avLst/>
            <a:gdLst/>
            <a:ahLst/>
            <a:cxnLst/>
            <a:rect l="l" t="t" r="r" b="b"/>
            <a:pathLst>
              <a:path w="648913" h="188996">
                <a:moveTo>
                  <a:pt x="0" y="0"/>
                </a:moveTo>
                <a:lnTo>
                  <a:pt x="648913" y="0"/>
                </a:lnTo>
                <a:lnTo>
                  <a:pt x="648913" y="188996"/>
                </a:lnTo>
                <a:lnTo>
                  <a:pt x="0" y="1889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817786" y="1688975"/>
            <a:ext cx="1596337" cy="276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F8F6EB"/>
                </a:solidFill>
                <a:latin typeface="Poppins Bold"/>
                <a:ea typeface="Poppins Bold"/>
                <a:cs typeface="Poppins Bold"/>
                <a:sym typeface="Poppins Bold"/>
              </a:rPr>
              <a:t>ETAPA UNO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800961" y="4302508"/>
            <a:ext cx="1596337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F8F6EB"/>
                </a:solidFill>
                <a:latin typeface="Poppins Bold"/>
                <a:ea typeface="Poppins Bold"/>
                <a:cs typeface="Poppins Bold"/>
                <a:sym typeface="Poppins Bold"/>
              </a:rPr>
              <a:t>ETAPA DOS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157146" y="1707982"/>
            <a:ext cx="1596337" cy="276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>
                <a:solidFill>
                  <a:srgbClr val="F8F6EB"/>
                </a:solidFill>
                <a:latin typeface="Poppins Bold"/>
                <a:ea typeface="Poppins Bold"/>
                <a:cs typeface="Poppins Bold"/>
                <a:sym typeface="Poppins Bold"/>
              </a:rPr>
              <a:t>ETAPA TRES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014763" y="4302508"/>
            <a:ext cx="1596337" cy="276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F8F6EB"/>
                </a:solidFill>
                <a:latin typeface="Poppins Bold"/>
                <a:ea typeface="Poppins Bold"/>
                <a:cs typeface="Poppins Bold"/>
                <a:sym typeface="Poppins Bold"/>
              </a:rPr>
              <a:t>ETAPA CUATRO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30948" y="2143668"/>
            <a:ext cx="2370013" cy="18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4"/>
              </a:lnSpc>
            </a:pPr>
            <a:r>
              <a:rPr lang="en-US" sz="1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Reflexión inicial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22455" y="2416845"/>
            <a:ext cx="1986999" cy="103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Iniciamos reflexionando sobre las problemáticas que enfrentan los jóvenes rurales, especialmente en el acceso a oportunidades económicas y participación social.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10419" y="4756058"/>
            <a:ext cx="2370013" cy="18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4"/>
              </a:lnSpc>
            </a:pPr>
            <a:r>
              <a:rPr lang="en-US" sz="1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Diagnóstico regional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615155" y="5001630"/>
            <a:ext cx="1986999" cy="1063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Trabajamos en equipo para investigar la situación de las juventudes en Cajamarca, Cusco y Áncash, identificando sus principales necesidades y potencialidades.</a:t>
            </a:r>
          </a:p>
          <a:p>
            <a:pPr algn="ctr">
              <a:lnSpc>
                <a:spcPts val="1260"/>
              </a:lnSpc>
              <a:spcBef>
                <a:spcPct val="0"/>
              </a:spcBef>
            </a:pPr>
            <a:endParaRPr lang="en-US" sz="9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4770307" y="2141843"/>
            <a:ext cx="2370013" cy="206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6"/>
              </a:lnSpc>
            </a:pPr>
            <a:r>
              <a:rPr lang="en-US" sz="13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Encuentros regionales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961815" y="2439669"/>
            <a:ext cx="2178506" cy="103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Realizamos tres encuentros en estas regiones para validar los hallazgos y construir colectivamente la propuesta de un fondo económico para jóvenes rurales.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666383" y="4756058"/>
            <a:ext cx="2370013" cy="18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4"/>
              </a:lnSpc>
            </a:pPr>
            <a:r>
              <a:rPr lang="en-US" sz="12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Política Pública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871118" y="5001630"/>
            <a:ext cx="1986999" cy="115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proceso culminó con un Foro Nacional junto a aliados internacionales y capítulos regionales, donde se presentó la propuesta colectiva que busca convertirse en una política pública para las Juventudes rurales.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60284" y="2078406"/>
            <a:ext cx="849927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12443D"/>
                </a:solidFill>
                <a:latin typeface="Poppins Bold"/>
                <a:ea typeface="Poppins Bold"/>
                <a:cs typeface="Poppins Bold"/>
                <a:sym typeface="Poppins Bold"/>
              </a:rPr>
              <a:t>NOTA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766601" y="2449194"/>
            <a:ext cx="1529799" cy="910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magna aliqua.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429" y="3995270"/>
            <a:ext cx="4050711" cy="3038033"/>
          </a:xfrm>
          <a:custGeom>
            <a:avLst/>
            <a:gdLst/>
            <a:ahLst/>
            <a:cxnLst/>
            <a:rect l="l" t="t" r="r" b="b"/>
            <a:pathLst>
              <a:path w="4050711" h="3038033">
                <a:moveTo>
                  <a:pt x="0" y="0"/>
                </a:moveTo>
                <a:lnTo>
                  <a:pt x="4050711" y="0"/>
                </a:lnTo>
                <a:lnTo>
                  <a:pt x="4050711" y="3038033"/>
                </a:lnTo>
                <a:lnTo>
                  <a:pt x="0" y="3038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876800" y="3995270"/>
            <a:ext cx="4145280" cy="3038033"/>
          </a:xfrm>
          <a:custGeom>
            <a:avLst/>
            <a:gdLst/>
            <a:ahLst/>
            <a:cxnLst/>
            <a:rect l="l" t="t" r="r" b="b"/>
            <a:pathLst>
              <a:path w="4145280" h="3038033">
                <a:moveTo>
                  <a:pt x="0" y="0"/>
                </a:moveTo>
                <a:lnTo>
                  <a:pt x="4145280" y="0"/>
                </a:lnTo>
                <a:lnTo>
                  <a:pt x="4145280" y="3038033"/>
                </a:lnTo>
                <a:lnTo>
                  <a:pt x="0" y="30380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01" r="-500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020975" y="1184713"/>
            <a:ext cx="3711650" cy="2472887"/>
          </a:xfrm>
          <a:custGeom>
            <a:avLst/>
            <a:gdLst/>
            <a:ahLst/>
            <a:cxnLst/>
            <a:rect l="l" t="t" r="r" b="b"/>
            <a:pathLst>
              <a:path w="3711650" h="2472887">
                <a:moveTo>
                  <a:pt x="0" y="0"/>
                </a:moveTo>
                <a:lnTo>
                  <a:pt x="3711650" y="0"/>
                </a:lnTo>
                <a:lnTo>
                  <a:pt x="3711650" y="2472887"/>
                </a:lnTo>
                <a:lnTo>
                  <a:pt x="0" y="24728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1963" y="3448074"/>
            <a:ext cx="2789362" cy="358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2472" b="1">
                <a:solidFill>
                  <a:srgbClr val="F58634"/>
                </a:solidFill>
                <a:latin typeface="Jellee Bold"/>
                <a:ea typeface="Jellee Bold"/>
                <a:cs typeface="Jellee Bold"/>
                <a:sym typeface="Jellee Bold"/>
              </a:rPr>
              <a:t>ANCASH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90216" y="3438549"/>
            <a:ext cx="9753600" cy="331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1"/>
              </a:lnSpc>
            </a:pPr>
            <a:r>
              <a:rPr lang="en-US" sz="2183" b="1">
                <a:solidFill>
                  <a:srgbClr val="F58634"/>
                </a:solidFill>
                <a:latin typeface="Jellee Bold"/>
                <a:ea typeface="Jellee Bold"/>
                <a:cs typeface="Jellee Bold"/>
                <a:sym typeface="Jellee Bold"/>
              </a:rPr>
              <a:t>CAJAMARCA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20975" y="731520"/>
            <a:ext cx="9753600" cy="331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1"/>
              </a:lnSpc>
            </a:pPr>
            <a:r>
              <a:rPr lang="en-US" sz="2183" b="1">
                <a:solidFill>
                  <a:srgbClr val="F58634"/>
                </a:solidFill>
                <a:latin typeface="Jellee Bold"/>
                <a:ea typeface="Jellee Bold"/>
                <a:cs typeface="Jellee Bold"/>
                <a:sym typeface="Jellee Bold"/>
              </a:rPr>
              <a:t>CUSCO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205819"/>
            <a:ext cx="9753600" cy="1068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7"/>
              </a:lnSpc>
              <a:spcBef>
                <a:spcPct val="0"/>
              </a:spcBef>
            </a:pPr>
            <a:r>
              <a:rPr lang="en-US" sz="1832" b="1" dirty="0">
                <a:solidFill>
                  <a:srgbClr val="82AA33"/>
                </a:solidFill>
                <a:latin typeface="Jellee Bold"/>
                <a:ea typeface="Jellee Bold"/>
                <a:cs typeface="Jellee Bold"/>
                <a:sym typeface="Jellee Bold"/>
              </a:rPr>
              <a:t>YPARD PERÚ ACTÚA COMO NODO ARTICULADOR QUE CONECTA A JÓVENES PROFESIONALES, ORGANIZACIONES JUVENILES E INSTITUCIONES PARA IMPULSAR EL DESARROLLO RURAL SOSTENIBLE DESDE UNA PERSPECTIVA JUVENIL E INNOVADORA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38200" y="3012711"/>
            <a:ext cx="7735730" cy="1289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  <a:spcBef>
                <a:spcPct val="0"/>
              </a:spcBef>
            </a:pPr>
            <a:r>
              <a:rPr lang="en-US" sz="1200" b="1" spc="48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Las redes colaborativas hacen posible estos encuentros, integrando a diferentes actores como el Consejo Regional de la Juventud (COREJU), federaciones agrarias, organizaciones campesinas, instituciones educativas y plataformas de gobernanza responsable.</a:t>
            </a:r>
          </a:p>
          <a:p>
            <a:pPr algn="just">
              <a:lnSpc>
                <a:spcPts val="1680"/>
              </a:lnSpc>
              <a:spcBef>
                <a:spcPct val="0"/>
              </a:spcBef>
            </a:pPr>
            <a:r>
              <a:rPr lang="en-US" sz="1200" b="1" spc="48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La articulación con estas organizaciones multiplica el alcance y la efectividad de las acciones, promoviendo sinergias y fortaleciendo las capacidades de incidencia de los jóvenes en las políticas públicas.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3241729" y="1627869"/>
            <a:ext cx="3629934" cy="404303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30303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680"/>
                </a:lnSpc>
              </a:pPr>
              <a:endParaRPr sz="14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630677" y="1234104"/>
            <a:ext cx="1071128" cy="11930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172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680"/>
                </a:lnSpc>
              </a:pPr>
              <a:endParaRPr sz="14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42500" y="2295853"/>
            <a:ext cx="1071128" cy="119302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172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680"/>
                </a:lnSpc>
              </a:pPr>
              <a:endParaRPr sz="14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42500" y="3821474"/>
            <a:ext cx="1071128" cy="11930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BC2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680"/>
                </a:lnSpc>
              </a:pPr>
              <a:endParaRPr sz="14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630677" y="4883223"/>
            <a:ext cx="1071128" cy="119302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BC2C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680"/>
                </a:lnSpc>
              </a:pPr>
              <a:endParaRPr sz="14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168844" y="1234104"/>
            <a:ext cx="1071128" cy="119302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9496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680"/>
                </a:lnSpc>
              </a:pPr>
              <a:endParaRPr sz="140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168844" y="4883223"/>
            <a:ext cx="1071128" cy="119302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2570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680"/>
                </a:lnSpc>
              </a:pPr>
              <a:r>
                <a:rPr lang="en-US" sz="1100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357021" y="2295853"/>
            <a:ext cx="1071128" cy="1193025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9496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680"/>
                </a:lnSpc>
              </a:pPr>
              <a:endParaRPr sz="1400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357021" y="3821474"/>
            <a:ext cx="1071128" cy="1193025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2570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1680"/>
                </a:lnSpc>
              </a:pPr>
              <a:endParaRPr sz="1400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688938" y="2349305"/>
            <a:ext cx="541092" cy="1086555"/>
            <a:chOff x="0" y="0"/>
            <a:chExt cx="800294" cy="1442851"/>
          </a:xfrm>
        </p:grpSpPr>
        <p:sp>
          <p:nvSpPr>
            <p:cNvPr id="36" name="AutoShape 36"/>
            <p:cNvSpPr/>
            <p:nvPr/>
          </p:nvSpPr>
          <p:spPr>
            <a:xfrm>
              <a:off x="195778" y="702376"/>
              <a:ext cx="604516" cy="0"/>
            </a:xfrm>
            <a:prstGeom prst="line">
              <a:avLst/>
            </a:prstGeom>
            <a:ln w="38100" cap="flat">
              <a:solidFill>
                <a:srgbClr val="C21726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37" name="AutoShape 37"/>
            <p:cNvSpPr/>
            <p:nvPr/>
          </p:nvSpPr>
          <p:spPr>
            <a:xfrm rot="-5400000">
              <a:off x="-702376" y="702376"/>
              <a:ext cx="1442851" cy="0"/>
            </a:xfrm>
            <a:prstGeom prst="line">
              <a:avLst/>
            </a:prstGeom>
            <a:ln w="38100" cap="rnd">
              <a:solidFill>
                <a:srgbClr val="C21726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688938" y="3874925"/>
            <a:ext cx="541092" cy="1086555"/>
            <a:chOff x="0" y="0"/>
            <a:chExt cx="800294" cy="1442851"/>
          </a:xfrm>
        </p:grpSpPr>
        <p:sp>
          <p:nvSpPr>
            <p:cNvPr id="39" name="AutoShape 39"/>
            <p:cNvSpPr/>
            <p:nvPr/>
          </p:nvSpPr>
          <p:spPr>
            <a:xfrm>
              <a:off x="195778" y="702376"/>
              <a:ext cx="604516" cy="0"/>
            </a:xfrm>
            <a:prstGeom prst="line">
              <a:avLst/>
            </a:prstGeom>
            <a:ln w="38100" cap="flat">
              <a:solidFill>
                <a:srgbClr val="F9BC2C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40" name="AutoShape 40"/>
            <p:cNvSpPr/>
            <p:nvPr/>
          </p:nvSpPr>
          <p:spPr>
            <a:xfrm rot="-5400000">
              <a:off x="-702376" y="702376"/>
              <a:ext cx="1442851" cy="0"/>
            </a:xfrm>
            <a:prstGeom prst="line">
              <a:avLst/>
            </a:prstGeom>
            <a:ln w="38100" cap="rnd">
              <a:solidFill>
                <a:srgbClr val="F9BC2C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41" name="Group 41"/>
          <p:cNvGrpSpPr/>
          <p:nvPr/>
        </p:nvGrpSpPr>
        <p:grpSpPr>
          <a:xfrm rot="-10800000">
            <a:off x="7582527" y="3874924"/>
            <a:ext cx="541092" cy="1086555"/>
            <a:chOff x="0" y="0"/>
            <a:chExt cx="800294" cy="1442851"/>
          </a:xfrm>
        </p:grpSpPr>
        <p:sp>
          <p:nvSpPr>
            <p:cNvPr id="42" name="AutoShape 42"/>
            <p:cNvSpPr/>
            <p:nvPr/>
          </p:nvSpPr>
          <p:spPr>
            <a:xfrm>
              <a:off x="195778" y="702376"/>
              <a:ext cx="604516" cy="0"/>
            </a:xfrm>
            <a:prstGeom prst="line">
              <a:avLst/>
            </a:prstGeom>
            <a:ln w="38100" cap="flat">
              <a:solidFill>
                <a:srgbClr val="272570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43" name="AutoShape 43"/>
            <p:cNvSpPr/>
            <p:nvPr/>
          </p:nvSpPr>
          <p:spPr>
            <a:xfrm rot="-5400000">
              <a:off x="-702376" y="702376"/>
              <a:ext cx="1442851" cy="0"/>
            </a:xfrm>
            <a:prstGeom prst="line">
              <a:avLst/>
            </a:prstGeom>
            <a:ln w="38100" cap="rnd">
              <a:solidFill>
                <a:srgbClr val="272570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44" name="Group 44"/>
          <p:cNvGrpSpPr/>
          <p:nvPr/>
        </p:nvGrpSpPr>
        <p:grpSpPr>
          <a:xfrm rot="-10800000">
            <a:off x="7582527" y="2349304"/>
            <a:ext cx="541092" cy="1086555"/>
            <a:chOff x="0" y="0"/>
            <a:chExt cx="800294" cy="1442851"/>
          </a:xfrm>
        </p:grpSpPr>
        <p:sp>
          <p:nvSpPr>
            <p:cNvPr id="45" name="AutoShape 45"/>
            <p:cNvSpPr/>
            <p:nvPr/>
          </p:nvSpPr>
          <p:spPr>
            <a:xfrm>
              <a:off x="195778" y="702376"/>
              <a:ext cx="604516" cy="0"/>
            </a:xfrm>
            <a:prstGeom prst="line">
              <a:avLst/>
            </a:prstGeom>
            <a:ln w="38100" cap="flat">
              <a:solidFill>
                <a:srgbClr val="339496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46" name="AutoShape 46"/>
            <p:cNvSpPr/>
            <p:nvPr/>
          </p:nvSpPr>
          <p:spPr>
            <a:xfrm rot="-5400000">
              <a:off x="-702376" y="702376"/>
              <a:ext cx="1442851" cy="0"/>
            </a:xfrm>
            <a:prstGeom prst="line">
              <a:avLst/>
            </a:prstGeom>
            <a:ln w="38100" cap="rnd">
              <a:solidFill>
                <a:srgbClr val="339496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873912" y="551712"/>
            <a:ext cx="2233804" cy="1368920"/>
            <a:chOff x="0" y="0"/>
            <a:chExt cx="3303876" cy="1817809"/>
          </a:xfrm>
        </p:grpSpPr>
        <p:sp>
          <p:nvSpPr>
            <p:cNvPr id="48" name="AutoShape 48"/>
            <p:cNvSpPr/>
            <p:nvPr/>
          </p:nvSpPr>
          <p:spPr>
            <a:xfrm rot="-5400000">
              <a:off x="-889855" y="889855"/>
              <a:ext cx="1817809" cy="0"/>
            </a:xfrm>
            <a:prstGeom prst="line">
              <a:avLst/>
            </a:prstGeom>
            <a:ln w="38100" cap="rnd">
              <a:solidFill>
                <a:srgbClr val="C21726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9" name="AutoShape 49"/>
            <p:cNvSpPr/>
            <p:nvPr/>
          </p:nvSpPr>
          <p:spPr>
            <a:xfrm>
              <a:off x="195778" y="232328"/>
              <a:ext cx="3035712" cy="0"/>
            </a:xfrm>
            <a:prstGeom prst="line">
              <a:avLst/>
            </a:prstGeom>
            <a:ln w="38100" cap="flat">
              <a:solidFill>
                <a:srgbClr val="C21726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0" name="AutoShape 50"/>
            <p:cNvSpPr/>
            <p:nvPr/>
          </p:nvSpPr>
          <p:spPr>
            <a:xfrm rot="-5400000">
              <a:off x="2997555" y="500549"/>
              <a:ext cx="574541" cy="0"/>
            </a:xfrm>
            <a:prstGeom prst="line">
              <a:avLst/>
            </a:prstGeom>
            <a:ln w="38100" cap="flat">
              <a:solidFill>
                <a:srgbClr val="C21726"/>
              </a:solidFill>
              <a:prstDash val="sysDot"/>
              <a:headEnd type="none" w="sm" len="sm"/>
              <a:tailEnd type="none" w="sm" len="sm"/>
            </a:ln>
          </p:spPr>
        </p:sp>
      </p:grpSp>
      <p:grpSp>
        <p:nvGrpSpPr>
          <p:cNvPr id="51" name="Group 51"/>
          <p:cNvGrpSpPr/>
          <p:nvPr/>
        </p:nvGrpSpPr>
        <p:grpSpPr>
          <a:xfrm rot="-10800000">
            <a:off x="5889986" y="5389006"/>
            <a:ext cx="2233804" cy="1368920"/>
            <a:chOff x="0" y="0"/>
            <a:chExt cx="3303876" cy="1817809"/>
          </a:xfrm>
        </p:grpSpPr>
        <p:sp>
          <p:nvSpPr>
            <p:cNvPr id="52" name="AutoShape 52"/>
            <p:cNvSpPr/>
            <p:nvPr/>
          </p:nvSpPr>
          <p:spPr>
            <a:xfrm rot="-5400000">
              <a:off x="-889855" y="889855"/>
              <a:ext cx="1817809" cy="0"/>
            </a:xfrm>
            <a:prstGeom prst="line">
              <a:avLst/>
            </a:prstGeom>
            <a:ln w="38100" cap="rnd">
              <a:solidFill>
                <a:srgbClr val="27257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3" name="AutoShape 53"/>
            <p:cNvSpPr/>
            <p:nvPr/>
          </p:nvSpPr>
          <p:spPr>
            <a:xfrm>
              <a:off x="195778" y="232328"/>
              <a:ext cx="3035712" cy="0"/>
            </a:xfrm>
            <a:prstGeom prst="line">
              <a:avLst/>
            </a:prstGeom>
            <a:ln w="38100" cap="flat">
              <a:solidFill>
                <a:srgbClr val="272570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4" name="AutoShape 54"/>
            <p:cNvSpPr/>
            <p:nvPr/>
          </p:nvSpPr>
          <p:spPr>
            <a:xfrm rot="-5400000">
              <a:off x="2997555" y="500549"/>
              <a:ext cx="574541" cy="0"/>
            </a:xfrm>
            <a:prstGeom prst="line">
              <a:avLst/>
            </a:prstGeom>
            <a:ln w="38100" cap="flat">
              <a:solidFill>
                <a:srgbClr val="272570"/>
              </a:solidFill>
              <a:prstDash val="sysDot"/>
              <a:headEnd type="none" w="sm" len="sm"/>
              <a:tailEnd type="none" w="sm" len="sm"/>
            </a:ln>
          </p:spPr>
        </p:sp>
      </p:grpSp>
      <p:grpSp>
        <p:nvGrpSpPr>
          <p:cNvPr id="55" name="Group 55"/>
          <p:cNvGrpSpPr/>
          <p:nvPr/>
        </p:nvGrpSpPr>
        <p:grpSpPr>
          <a:xfrm>
            <a:off x="5889970" y="551712"/>
            <a:ext cx="2233650" cy="1368920"/>
            <a:chOff x="0" y="0"/>
            <a:chExt cx="3303648" cy="1817809"/>
          </a:xfrm>
        </p:grpSpPr>
        <p:sp>
          <p:nvSpPr>
            <p:cNvPr id="56" name="AutoShape 56"/>
            <p:cNvSpPr/>
            <p:nvPr/>
          </p:nvSpPr>
          <p:spPr>
            <a:xfrm rot="-5400000">
              <a:off x="-268220" y="500549"/>
              <a:ext cx="574541" cy="0"/>
            </a:xfrm>
            <a:prstGeom prst="line">
              <a:avLst/>
            </a:prstGeom>
            <a:ln w="38100" cap="flat">
              <a:solidFill>
                <a:srgbClr val="339496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7" name="AutoShape 57"/>
            <p:cNvSpPr/>
            <p:nvPr/>
          </p:nvSpPr>
          <p:spPr>
            <a:xfrm>
              <a:off x="101062" y="232328"/>
              <a:ext cx="3035712" cy="0"/>
            </a:xfrm>
            <a:prstGeom prst="line">
              <a:avLst/>
            </a:prstGeom>
            <a:ln w="38100" cap="flat">
              <a:solidFill>
                <a:srgbClr val="339496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8" name="AutoShape 58"/>
            <p:cNvSpPr/>
            <p:nvPr/>
          </p:nvSpPr>
          <p:spPr>
            <a:xfrm rot="-5400000">
              <a:off x="2375693" y="889855"/>
              <a:ext cx="1817809" cy="0"/>
            </a:xfrm>
            <a:prstGeom prst="line">
              <a:avLst/>
            </a:prstGeom>
            <a:ln w="38100" cap="rnd">
              <a:solidFill>
                <a:srgbClr val="339496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59" name="Group 59"/>
          <p:cNvGrpSpPr/>
          <p:nvPr/>
        </p:nvGrpSpPr>
        <p:grpSpPr>
          <a:xfrm rot="-10800000">
            <a:off x="1873895" y="5383603"/>
            <a:ext cx="2233650" cy="1368920"/>
            <a:chOff x="0" y="0"/>
            <a:chExt cx="3303648" cy="1817809"/>
          </a:xfrm>
        </p:grpSpPr>
        <p:sp>
          <p:nvSpPr>
            <p:cNvPr id="60" name="AutoShape 60"/>
            <p:cNvSpPr/>
            <p:nvPr/>
          </p:nvSpPr>
          <p:spPr>
            <a:xfrm rot="-5400000">
              <a:off x="-268220" y="500549"/>
              <a:ext cx="574541" cy="0"/>
            </a:xfrm>
            <a:prstGeom prst="line">
              <a:avLst/>
            </a:prstGeom>
            <a:ln w="38100" cap="flat">
              <a:solidFill>
                <a:srgbClr val="F9BC2C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61" name="AutoShape 61"/>
            <p:cNvSpPr/>
            <p:nvPr/>
          </p:nvSpPr>
          <p:spPr>
            <a:xfrm>
              <a:off x="101062" y="232328"/>
              <a:ext cx="3035712" cy="0"/>
            </a:xfrm>
            <a:prstGeom prst="line">
              <a:avLst/>
            </a:prstGeom>
            <a:ln w="38100" cap="flat">
              <a:solidFill>
                <a:srgbClr val="F9BC2C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62" name="AutoShape 62"/>
            <p:cNvSpPr/>
            <p:nvPr/>
          </p:nvSpPr>
          <p:spPr>
            <a:xfrm rot="-5400000">
              <a:off x="2375693" y="889855"/>
              <a:ext cx="1817809" cy="0"/>
            </a:xfrm>
            <a:prstGeom prst="line">
              <a:avLst/>
            </a:prstGeom>
            <a:ln w="38100" cap="rnd">
              <a:solidFill>
                <a:srgbClr val="F9BC2C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63" name="Freeform 63"/>
          <p:cNvSpPr/>
          <p:nvPr/>
        </p:nvSpPr>
        <p:spPr>
          <a:xfrm>
            <a:off x="2602137" y="2653512"/>
            <a:ext cx="712685" cy="480604"/>
          </a:xfrm>
          <a:custGeom>
            <a:avLst/>
            <a:gdLst/>
            <a:ahLst/>
            <a:cxnLst/>
            <a:rect l="l" t="t" r="r" b="b"/>
            <a:pathLst>
              <a:path w="790565" h="478651">
                <a:moveTo>
                  <a:pt x="0" y="0"/>
                </a:moveTo>
                <a:lnTo>
                  <a:pt x="790565" y="0"/>
                </a:lnTo>
                <a:lnTo>
                  <a:pt x="790565" y="478651"/>
                </a:lnTo>
                <a:lnTo>
                  <a:pt x="0" y="478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3824397" y="5137937"/>
            <a:ext cx="615603" cy="685660"/>
          </a:xfrm>
          <a:custGeom>
            <a:avLst/>
            <a:gdLst/>
            <a:ahLst/>
            <a:cxnLst/>
            <a:rect l="l" t="t" r="r" b="b"/>
            <a:pathLst>
              <a:path w="682874" h="682874">
                <a:moveTo>
                  <a:pt x="0" y="0"/>
                </a:moveTo>
                <a:lnTo>
                  <a:pt x="682874" y="0"/>
                </a:lnTo>
                <a:lnTo>
                  <a:pt x="682874" y="682873"/>
                </a:lnTo>
                <a:lnTo>
                  <a:pt x="0" y="682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6462158" y="4180691"/>
            <a:ext cx="919487" cy="477499"/>
          </a:xfrm>
          <a:custGeom>
            <a:avLst/>
            <a:gdLst/>
            <a:ahLst/>
            <a:cxnLst/>
            <a:rect l="l" t="t" r="r" b="b"/>
            <a:pathLst>
              <a:path w="1019966" h="475559">
                <a:moveTo>
                  <a:pt x="0" y="0"/>
                </a:moveTo>
                <a:lnTo>
                  <a:pt x="1019966" y="0"/>
                </a:lnTo>
                <a:lnTo>
                  <a:pt x="1019966" y="475559"/>
                </a:lnTo>
                <a:lnTo>
                  <a:pt x="0" y="475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5348263" y="5137891"/>
            <a:ext cx="625593" cy="696788"/>
          </a:xfrm>
          <a:custGeom>
            <a:avLst/>
            <a:gdLst/>
            <a:ahLst/>
            <a:cxnLst/>
            <a:rect l="l" t="t" r="r" b="b"/>
            <a:pathLst>
              <a:path w="693956" h="693956">
                <a:moveTo>
                  <a:pt x="0" y="0"/>
                </a:moveTo>
                <a:lnTo>
                  <a:pt x="693956" y="0"/>
                </a:lnTo>
                <a:lnTo>
                  <a:pt x="693956" y="693956"/>
                </a:lnTo>
                <a:lnTo>
                  <a:pt x="0" y="693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2517105" y="3916204"/>
            <a:ext cx="736380" cy="820182"/>
          </a:xfrm>
          <a:custGeom>
            <a:avLst/>
            <a:gdLst/>
            <a:ahLst/>
            <a:cxnLst/>
            <a:rect l="l" t="t" r="r" b="b"/>
            <a:pathLst>
              <a:path w="816849" h="816849">
                <a:moveTo>
                  <a:pt x="0" y="0"/>
                </a:moveTo>
                <a:lnTo>
                  <a:pt x="816849" y="0"/>
                </a:lnTo>
                <a:lnTo>
                  <a:pt x="816849" y="816848"/>
                </a:lnTo>
                <a:lnTo>
                  <a:pt x="0" y="8168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3785908" y="1532848"/>
            <a:ext cx="702026" cy="655834"/>
          </a:xfrm>
          <a:custGeom>
            <a:avLst/>
            <a:gdLst/>
            <a:ahLst/>
            <a:cxnLst/>
            <a:rect l="l" t="t" r="r" b="b"/>
            <a:pathLst>
              <a:path w="778741" h="653169">
                <a:moveTo>
                  <a:pt x="0" y="0"/>
                </a:moveTo>
                <a:lnTo>
                  <a:pt x="778742" y="0"/>
                </a:lnTo>
                <a:lnTo>
                  <a:pt x="778742" y="653169"/>
                </a:lnTo>
                <a:lnTo>
                  <a:pt x="0" y="65316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5348263" y="1512286"/>
            <a:ext cx="625593" cy="696788"/>
          </a:xfrm>
          <a:custGeom>
            <a:avLst/>
            <a:gdLst/>
            <a:ahLst/>
            <a:cxnLst/>
            <a:rect l="l" t="t" r="r" b="b"/>
            <a:pathLst>
              <a:path w="693956" h="693956">
                <a:moveTo>
                  <a:pt x="0" y="0"/>
                </a:moveTo>
                <a:lnTo>
                  <a:pt x="693956" y="0"/>
                </a:lnTo>
                <a:lnTo>
                  <a:pt x="693956" y="693956"/>
                </a:lnTo>
                <a:lnTo>
                  <a:pt x="0" y="693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97373" y="2553167"/>
            <a:ext cx="755987" cy="703087"/>
          </a:xfrm>
          <a:custGeom>
            <a:avLst/>
            <a:gdLst/>
            <a:ahLst/>
            <a:cxnLst/>
            <a:rect l="l" t="t" r="r" b="b"/>
            <a:pathLst>
              <a:path w="838599" h="700230">
                <a:moveTo>
                  <a:pt x="0" y="0"/>
                </a:moveTo>
                <a:lnTo>
                  <a:pt x="838599" y="0"/>
                </a:lnTo>
                <a:lnTo>
                  <a:pt x="838599" y="700230"/>
                </a:lnTo>
                <a:lnTo>
                  <a:pt x="0" y="70023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4112021" y="3381509"/>
            <a:ext cx="2414982" cy="4722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3200" dirty="0">
                <a:solidFill>
                  <a:srgbClr val="000000"/>
                </a:solidFill>
                <a:latin typeface="Bebas Neue Cyrillic"/>
                <a:ea typeface="Bebas Neue Cyrillic"/>
                <a:cs typeface="Bebas Neue Cyrillic"/>
                <a:sym typeface="Bebas Neue Cyrillic"/>
              </a:rPr>
              <a:t>INVESTIGACIÓN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457199" y="533401"/>
            <a:ext cx="1172609" cy="594649"/>
            <a:chOff x="0" y="-28575"/>
            <a:chExt cx="1734331" cy="789644"/>
          </a:xfrm>
        </p:grpSpPr>
        <p:sp>
          <p:nvSpPr>
            <p:cNvPr id="73" name="TextBox 73"/>
            <p:cNvSpPr txBox="1"/>
            <p:nvPr/>
          </p:nvSpPr>
          <p:spPr>
            <a:xfrm>
              <a:off x="0" y="-28575"/>
              <a:ext cx="1492399" cy="54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050" b="1" spc="48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Desafíos y temáticas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609339"/>
              <a:ext cx="1734331" cy="151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86361" lvl="1" algn="l">
                <a:lnSpc>
                  <a:spcPts val="960"/>
                </a:lnSpc>
              </a:pPr>
              <a:endParaRPr lang="en-US" sz="600" spc="3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332949" y="5581795"/>
            <a:ext cx="1116041" cy="857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050" b="1" spc="48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Brechas de género y desigualdad social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439387" y="3853754"/>
            <a:ext cx="1009603" cy="1016198"/>
            <a:chOff x="0" y="-28575"/>
            <a:chExt cx="1493238" cy="1349424"/>
          </a:xfrm>
        </p:grpSpPr>
        <p:sp>
          <p:nvSpPr>
            <p:cNvPr id="79" name="TextBox 79"/>
            <p:cNvSpPr txBox="1"/>
            <p:nvPr/>
          </p:nvSpPr>
          <p:spPr>
            <a:xfrm>
              <a:off x="0" y="-28575"/>
              <a:ext cx="1284938" cy="11297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050" b="1" spc="48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Educación desconectada del territorio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1169119"/>
              <a:ext cx="1493238" cy="151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86361" lvl="1" algn="l">
                <a:lnSpc>
                  <a:spcPts val="960"/>
                </a:lnSpc>
              </a:pPr>
              <a:endParaRPr lang="en-US" sz="600" spc="3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328258" y="2031072"/>
            <a:ext cx="1155436" cy="849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050" b="1" spc="48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Falta de </a:t>
            </a:r>
            <a:r>
              <a:rPr lang="es-PE" sz="1050" b="1" spc="48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reconocimiento</a:t>
            </a:r>
            <a:r>
              <a:rPr lang="en-US" sz="1050" b="1" spc="48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del trabajo agrícola juvenil:</a:t>
            </a:r>
          </a:p>
        </p:txBody>
      </p:sp>
      <p:grpSp>
        <p:nvGrpSpPr>
          <p:cNvPr id="84" name="Group 84"/>
          <p:cNvGrpSpPr/>
          <p:nvPr/>
        </p:nvGrpSpPr>
        <p:grpSpPr>
          <a:xfrm>
            <a:off x="8346105" y="533400"/>
            <a:ext cx="1306261" cy="594649"/>
            <a:chOff x="0" y="-28575"/>
            <a:chExt cx="1932007" cy="789643"/>
          </a:xfrm>
        </p:grpSpPr>
        <p:sp>
          <p:nvSpPr>
            <p:cNvPr id="85" name="TextBox 85"/>
            <p:cNvSpPr txBox="1"/>
            <p:nvPr/>
          </p:nvSpPr>
          <p:spPr>
            <a:xfrm>
              <a:off x="0" y="-28575"/>
              <a:ext cx="1692962" cy="54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050" b="1" spc="48" dirty="0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Institucionalidad y alianzas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609338"/>
              <a:ext cx="1932007" cy="151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86361" lvl="1" algn="l">
                <a:lnSpc>
                  <a:spcPts val="960"/>
                </a:lnSpc>
              </a:pPr>
              <a:endParaRPr lang="en-US" sz="600" spc="3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8226600" y="5363582"/>
            <a:ext cx="1422477" cy="1015491"/>
            <a:chOff x="0" y="-28575"/>
            <a:chExt cx="1493238" cy="1348485"/>
          </a:xfrm>
        </p:grpSpPr>
        <p:sp>
          <p:nvSpPr>
            <p:cNvPr id="88" name="TextBox 88"/>
            <p:cNvSpPr txBox="1"/>
            <p:nvPr/>
          </p:nvSpPr>
          <p:spPr>
            <a:xfrm>
              <a:off x="0" y="-28575"/>
              <a:ext cx="1493010" cy="5486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050" b="1" spc="48" dirty="0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Escasa articulación interinstitucional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1168180"/>
              <a:ext cx="1493238" cy="151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60"/>
                </a:lnSpc>
              </a:pPr>
              <a:endParaRPr lang="en-US" sz="600" spc="3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8427394" y="2386822"/>
            <a:ext cx="1177448" cy="805777"/>
            <a:chOff x="0" y="-28575"/>
            <a:chExt cx="1741488" cy="1070003"/>
          </a:xfrm>
        </p:grpSpPr>
        <p:sp>
          <p:nvSpPr>
            <p:cNvPr id="91" name="TextBox 91"/>
            <p:cNvSpPr txBox="1"/>
            <p:nvPr/>
          </p:nvSpPr>
          <p:spPr>
            <a:xfrm>
              <a:off x="0" y="-28575"/>
              <a:ext cx="1741488" cy="840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050" b="1" spc="48" dirty="0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Limitadas oportunidades económicas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889698"/>
              <a:ext cx="1662052" cy="151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172721" lvl="1" indent="-86360" algn="l">
                <a:lnSpc>
                  <a:spcPts val="960"/>
                </a:lnSpc>
                <a:buFont typeface="Arial"/>
                <a:buChar char="•"/>
              </a:pPr>
              <a:endParaRPr lang="en-US" sz="600" spc="3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8414921" y="3854609"/>
            <a:ext cx="1306261" cy="805777"/>
            <a:chOff x="0" y="-28575"/>
            <a:chExt cx="1493238" cy="1070003"/>
          </a:xfrm>
        </p:grpSpPr>
        <p:sp>
          <p:nvSpPr>
            <p:cNvPr id="94" name="TextBox 94"/>
            <p:cNvSpPr txBox="1"/>
            <p:nvPr/>
          </p:nvSpPr>
          <p:spPr>
            <a:xfrm>
              <a:off x="0" y="-28575"/>
              <a:ext cx="1360245" cy="8402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050" b="1" spc="48" dirty="0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Migración y despoblamiento rural: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889698"/>
              <a:ext cx="1493238" cy="151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172721" lvl="1" indent="-86360" algn="l">
                <a:lnSpc>
                  <a:spcPts val="960"/>
                </a:lnSpc>
                <a:buFont typeface="Arial"/>
                <a:buChar char="•"/>
              </a:pPr>
              <a:endParaRPr lang="en-US" sz="600" spc="3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45920" y="1033640"/>
            <a:ext cx="5461760" cy="5431968"/>
          </a:xfrm>
          <a:custGeom>
            <a:avLst/>
            <a:gdLst/>
            <a:ahLst/>
            <a:cxnLst/>
            <a:rect l="l" t="t" r="r" b="b"/>
            <a:pathLst>
              <a:path w="5461760" h="5431968">
                <a:moveTo>
                  <a:pt x="0" y="0"/>
                </a:moveTo>
                <a:lnTo>
                  <a:pt x="5461760" y="0"/>
                </a:lnTo>
                <a:lnTo>
                  <a:pt x="5461760" y="5431969"/>
                </a:lnTo>
                <a:lnTo>
                  <a:pt x="0" y="54319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374192" flipH="1">
            <a:off x="2470082" y="1196106"/>
            <a:ext cx="876690" cy="194466"/>
          </a:xfrm>
          <a:custGeom>
            <a:avLst/>
            <a:gdLst/>
            <a:ahLst/>
            <a:cxnLst/>
            <a:rect l="l" t="t" r="r" b="b"/>
            <a:pathLst>
              <a:path w="876690" h="194466">
                <a:moveTo>
                  <a:pt x="876690" y="0"/>
                </a:moveTo>
                <a:lnTo>
                  <a:pt x="0" y="0"/>
                </a:lnTo>
                <a:lnTo>
                  <a:pt x="0" y="194466"/>
                </a:lnTo>
                <a:lnTo>
                  <a:pt x="876690" y="194466"/>
                </a:lnTo>
                <a:lnTo>
                  <a:pt x="87669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437214" flipH="1" flipV="1">
            <a:off x="3240066" y="6555386"/>
            <a:ext cx="876690" cy="194466"/>
          </a:xfrm>
          <a:custGeom>
            <a:avLst/>
            <a:gdLst/>
            <a:ahLst/>
            <a:cxnLst/>
            <a:rect l="l" t="t" r="r" b="b"/>
            <a:pathLst>
              <a:path w="876690" h="194466">
                <a:moveTo>
                  <a:pt x="876689" y="194466"/>
                </a:moveTo>
                <a:lnTo>
                  <a:pt x="0" y="194466"/>
                </a:lnTo>
                <a:lnTo>
                  <a:pt x="0" y="0"/>
                </a:lnTo>
                <a:lnTo>
                  <a:pt x="876689" y="0"/>
                </a:lnTo>
                <a:lnTo>
                  <a:pt x="876689" y="19446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80269" flipH="1" flipV="1">
            <a:off x="1474773" y="4764318"/>
            <a:ext cx="876690" cy="194466"/>
          </a:xfrm>
          <a:custGeom>
            <a:avLst/>
            <a:gdLst/>
            <a:ahLst/>
            <a:cxnLst/>
            <a:rect l="l" t="t" r="r" b="b"/>
            <a:pathLst>
              <a:path w="876690" h="194466">
                <a:moveTo>
                  <a:pt x="876690" y="194466"/>
                </a:moveTo>
                <a:lnTo>
                  <a:pt x="0" y="194466"/>
                </a:lnTo>
                <a:lnTo>
                  <a:pt x="0" y="0"/>
                </a:lnTo>
                <a:lnTo>
                  <a:pt x="876690" y="0"/>
                </a:lnTo>
                <a:lnTo>
                  <a:pt x="876690" y="19446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342647">
            <a:off x="6398751" y="936408"/>
            <a:ext cx="876690" cy="194466"/>
          </a:xfrm>
          <a:custGeom>
            <a:avLst/>
            <a:gdLst/>
            <a:ahLst/>
            <a:cxnLst/>
            <a:rect l="l" t="t" r="r" b="b"/>
            <a:pathLst>
              <a:path w="876690" h="194466">
                <a:moveTo>
                  <a:pt x="0" y="0"/>
                </a:moveTo>
                <a:lnTo>
                  <a:pt x="876690" y="0"/>
                </a:lnTo>
                <a:lnTo>
                  <a:pt x="876690" y="194465"/>
                </a:lnTo>
                <a:lnTo>
                  <a:pt x="0" y="194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192351">
            <a:off x="7499911" y="4582807"/>
            <a:ext cx="876690" cy="194466"/>
          </a:xfrm>
          <a:custGeom>
            <a:avLst/>
            <a:gdLst/>
            <a:ahLst/>
            <a:cxnLst/>
            <a:rect l="l" t="t" r="r" b="b"/>
            <a:pathLst>
              <a:path w="876690" h="194466">
                <a:moveTo>
                  <a:pt x="0" y="0"/>
                </a:moveTo>
                <a:lnTo>
                  <a:pt x="876690" y="0"/>
                </a:lnTo>
                <a:lnTo>
                  <a:pt x="876690" y="194465"/>
                </a:lnTo>
                <a:lnTo>
                  <a:pt x="0" y="194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450560" y="1532441"/>
            <a:ext cx="1289075" cy="937509"/>
          </a:xfrm>
          <a:custGeom>
            <a:avLst/>
            <a:gdLst/>
            <a:ahLst/>
            <a:cxnLst/>
            <a:rect l="l" t="t" r="r" b="b"/>
            <a:pathLst>
              <a:path w="1289075" h="937509">
                <a:moveTo>
                  <a:pt x="0" y="0"/>
                </a:moveTo>
                <a:lnTo>
                  <a:pt x="1289075" y="0"/>
                </a:lnTo>
                <a:lnTo>
                  <a:pt x="1289075" y="937509"/>
                </a:lnTo>
                <a:lnTo>
                  <a:pt x="0" y="9375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94093" y="3749625"/>
            <a:ext cx="1052249" cy="953601"/>
          </a:xfrm>
          <a:custGeom>
            <a:avLst/>
            <a:gdLst/>
            <a:ahLst/>
            <a:cxnLst/>
            <a:rect l="l" t="t" r="r" b="b"/>
            <a:pathLst>
              <a:path w="1052249" h="953601">
                <a:moveTo>
                  <a:pt x="0" y="0"/>
                </a:moveTo>
                <a:lnTo>
                  <a:pt x="1052249" y="0"/>
                </a:lnTo>
                <a:lnTo>
                  <a:pt x="1052249" y="953600"/>
                </a:lnTo>
                <a:lnTo>
                  <a:pt x="0" y="953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976934" y="5169146"/>
            <a:ext cx="899866" cy="899866"/>
          </a:xfrm>
          <a:custGeom>
            <a:avLst/>
            <a:gdLst/>
            <a:ahLst/>
            <a:cxnLst/>
            <a:rect l="l" t="t" r="r" b="b"/>
            <a:pathLst>
              <a:path w="899866" h="899866">
                <a:moveTo>
                  <a:pt x="0" y="0"/>
                </a:moveTo>
                <a:lnTo>
                  <a:pt x="899866" y="0"/>
                </a:lnTo>
                <a:lnTo>
                  <a:pt x="899866" y="899866"/>
                </a:lnTo>
                <a:lnTo>
                  <a:pt x="0" y="899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049277" y="4226425"/>
            <a:ext cx="1144595" cy="894215"/>
          </a:xfrm>
          <a:custGeom>
            <a:avLst/>
            <a:gdLst/>
            <a:ahLst/>
            <a:cxnLst/>
            <a:rect l="l" t="t" r="r" b="b"/>
            <a:pathLst>
              <a:path w="1144595" h="894215">
                <a:moveTo>
                  <a:pt x="0" y="0"/>
                </a:moveTo>
                <a:lnTo>
                  <a:pt x="1144595" y="0"/>
                </a:lnTo>
                <a:lnTo>
                  <a:pt x="1144595" y="894215"/>
                </a:lnTo>
                <a:lnTo>
                  <a:pt x="0" y="8942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678629" y="1720605"/>
            <a:ext cx="1158468" cy="1158468"/>
          </a:xfrm>
          <a:custGeom>
            <a:avLst/>
            <a:gdLst/>
            <a:ahLst/>
            <a:cxnLst/>
            <a:rect l="l" t="t" r="r" b="b"/>
            <a:pathLst>
              <a:path w="1158468" h="1158468">
                <a:moveTo>
                  <a:pt x="0" y="0"/>
                </a:moveTo>
                <a:lnTo>
                  <a:pt x="1158467" y="0"/>
                </a:lnTo>
                <a:lnTo>
                  <a:pt x="1158467" y="1158468"/>
                </a:lnTo>
                <a:lnTo>
                  <a:pt x="0" y="115846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678410" y="3527552"/>
            <a:ext cx="2444693" cy="434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88"/>
              </a:lnSpc>
            </a:pPr>
            <a:r>
              <a:rPr lang="en-US" sz="28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ENCUENTROS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16906" y="325143"/>
            <a:ext cx="2045118" cy="1748689"/>
            <a:chOff x="0" y="0"/>
            <a:chExt cx="2726824" cy="2331586"/>
          </a:xfrm>
        </p:grpSpPr>
        <p:sp>
          <p:nvSpPr>
            <p:cNvPr id="15" name="TextBox 15"/>
            <p:cNvSpPr txBox="1"/>
            <p:nvPr/>
          </p:nvSpPr>
          <p:spPr>
            <a:xfrm>
              <a:off x="0" y="581228"/>
              <a:ext cx="2726824" cy="17503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49"/>
                </a:lnSpc>
              </a:pPr>
              <a:r>
                <a:rPr lang="en-US" sz="1399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Analizamos los principales retos estructurales, como el acceso limitado a recursos económicos y educativos.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2726824" cy="4575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50"/>
                </a:lnSpc>
                <a:spcBef>
                  <a:spcPct val="0"/>
                </a:spcBef>
              </a:pPr>
              <a:r>
                <a:rPr lang="en-US" sz="2200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Análisis previo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180016" y="378366"/>
            <a:ext cx="2348294" cy="1653477"/>
            <a:chOff x="0" y="0"/>
            <a:chExt cx="3131058" cy="2204636"/>
          </a:xfrm>
        </p:grpSpPr>
        <p:sp>
          <p:nvSpPr>
            <p:cNvPr id="18" name="TextBox 18"/>
            <p:cNvSpPr txBox="1"/>
            <p:nvPr/>
          </p:nvSpPr>
          <p:spPr>
            <a:xfrm>
              <a:off x="0" y="1038507"/>
              <a:ext cx="3131058" cy="1166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749"/>
                </a:lnSpc>
                <a:spcBef>
                  <a:spcPct val="0"/>
                </a:spcBef>
              </a:pPr>
              <a:r>
                <a:rPr lang="en-US" sz="1399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R</a:t>
              </a:r>
              <a:r>
                <a:rPr lang="en-US" sz="1399" u="none" strike="noStrik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evisamos información previa y experiencias para comprender el contexto regional de las juventudes.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3131058" cy="9148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50"/>
                </a:lnSpc>
                <a:spcBef>
                  <a:spcPct val="0"/>
                </a:spcBef>
              </a:pPr>
              <a:r>
                <a:rPr lang="en-US" sz="2200" b="1" u="none" strike="noStrike" dirty="0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Equipo de trabajo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238791" y="5031392"/>
            <a:ext cx="2289519" cy="1653359"/>
            <a:chOff x="0" y="0"/>
            <a:chExt cx="3052693" cy="2204479"/>
          </a:xfrm>
        </p:grpSpPr>
        <p:sp>
          <p:nvSpPr>
            <p:cNvPr id="21" name="TextBox 21"/>
            <p:cNvSpPr txBox="1"/>
            <p:nvPr/>
          </p:nvSpPr>
          <p:spPr>
            <a:xfrm>
              <a:off x="0" y="1038350"/>
              <a:ext cx="3052693" cy="1166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749"/>
                </a:lnSpc>
                <a:spcBef>
                  <a:spcPct val="0"/>
                </a:spcBef>
              </a:pPr>
              <a:r>
                <a:rPr lang="en-US" sz="1399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Su</a:t>
              </a:r>
              <a:r>
                <a:rPr lang="en-US" sz="1399" u="none" strike="noStrik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rgió la idea de crear un fondo económico como respuesta a las brechas detectadas.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3052693" cy="914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0"/>
                </a:lnSpc>
              </a:pPr>
              <a:r>
                <a:rPr lang="en-US" sz="2200" b="1" dirty="0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Política y </a:t>
              </a:r>
              <a:r>
                <a:rPr lang="en-US" sz="2200" b="1" dirty="0" err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concenso</a:t>
              </a:r>
              <a:endParaRPr lang="en-US" sz="22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16906" y="5619079"/>
            <a:ext cx="2646188" cy="1653359"/>
            <a:chOff x="0" y="0"/>
            <a:chExt cx="3528250" cy="2204479"/>
          </a:xfrm>
        </p:grpSpPr>
        <p:sp>
          <p:nvSpPr>
            <p:cNvPr id="24" name="TextBox 24"/>
            <p:cNvSpPr txBox="1"/>
            <p:nvPr/>
          </p:nvSpPr>
          <p:spPr>
            <a:xfrm>
              <a:off x="0" y="1038350"/>
              <a:ext cx="3528250" cy="1166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749"/>
                </a:lnSpc>
                <a:spcBef>
                  <a:spcPct val="0"/>
                </a:spcBef>
              </a:pPr>
              <a:r>
                <a:rPr lang="en-US" sz="13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E</a:t>
              </a:r>
              <a:r>
                <a:rPr lang="en-US" sz="1399" u="none" strike="noStrik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sta reflexión permitió definir los objetivos y enfoques del diagnóstico que vendría después.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3528250" cy="914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50"/>
                </a:lnSpc>
                <a:spcBef>
                  <a:spcPct val="0"/>
                </a:spcBef>
              </a:pPr>
              <a:r>
                <a:rPr lang="en-US" sz="2200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Mejoramiento de Diagnósticos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64370" y="2589707"/>
            <a:ext cx="1772000" cy="2091530"/>
            <a:chOff x="0" y="0"/>
            <a:chExt cx="2362666" cy="2788707"/>
          </a:xfrm>
        </p:grpSpPr>
        <p:sp>
          <p:nvSpPr>
            <p:cNvPr id="27" name="TextBox 27"/>
            <p:cNvSpPr txBox="1"/>
            <p:nvPr/>
          </p:nvSpPr>
          <p:spPr>
            <a:xfrm>
              <a:off x="0" y="1038350"/>
              <a:ext cx="2362666" cy="17503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749"/>
                </a:lnSpc>
                <a:spcBef>
                  <a:spcPct val="0"/>
                </a:spcBef>
              </a:pPr>
              <a:r>
                <a:rPr lang="en-US" sz="1399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D</a:t>
              </a:r>
              <a:r>
                <a:rPr lang="en-US" sz="1399" u="none" strike="noStrike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iscutimos la desigualdad territorial que afecta las oportunidades de desarrollo en zonas rurales.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2362666" cy="914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50"/>
                </a:lnSpc>
                <a:spcBef>
                  <a:spcPct val="0"/>
                </a:spcBef>
              </a:pPr>
              <a:r>
                <a:rPr lang="en-US" sz="2200" b="1" dirty="0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Desigualdad territorial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87476" y="1988665"/>
            <a:ext cx="9753600" cy="2797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4"/>
              </a:lnSpc>
            </a:pPr>
            <a:endParaRPr dirty="0"/>
          </a:p>
          <a:p>
            <a:pPr algn="ctr">
              <a:lnSpc>
                <a:spcPts val="3297"/>
              </a:lnSpc>
            </a:pPr>
            <a:r>
              <a:rPr lang="en-US" sz="2867" b="1" dirty="0">
                <a:solidFill>
                  <a:srgbClr val="F58634"/>
                </a:solidFill>
                <a:latin typeface="Jellee Bold"/>
                <a:ea typeface="Jellee Bold"/>
                <a:cs typeface="Jellee Bold"/>
                <a:sym typeface="Jellee Bold"/>
              </a:rPr>
              <a:t>“CREER EN LAS JUVENTUDES RURALES ES CREER EN UN PAÍS CON RAÍCES FIRMES Y HORIZONTES AMPLIOS. SU ACCIÓN VOLUNTARIA Y SU INCIDENCIA SON LOS PILARES DEL CAMBIO QUE EL PERÚ NECESITA.”</a:t>
            </a:r>
          </a:p>
          <a:p>
            <a:pPr algn="ctr">
              <a:lnSpc>
                <a:spcPts val="3297"/>
              </a:lnSpc>
            </a:pPr>
            <a:endParaRPr lang="en-US" sz="2867" b="1" dirty="0">
              <a:solidFill>
                <a:srgbClr val="F58634"/>
              </a:solidFill>
              <a:latin typeface="Jellee Bold"/>
              <a:ea typeface="Jellee Bold"/>
              <a:cs typeface="Jellee Bold"/>
              <a:sym typeface="Jellee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413</Words>
  <Application>Microsoft Office PowerPoint</Application>
  <PresentationFormat>Personalizado</PresentationFormat>
  <Paragraphs>48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9" baseType="lpstr">
      <vt:lpstr>Raleway Bold</vt:lpstr>
      <vt:lpstr>Poppins</vt:lpstr>
      <vt:lpstr>Poppins Bold</vt:lpstr>
      <vt:lpstr>Inter Bold</vt:lpstr>
      <vt:lpstr>Inter</vt:lpstr>
      <vt:lpstr>Jellee Bold</vt:lpstr>
      <vt:lpstr>Arial Bold</vt:lpstr>
      <vt:lpstr>Calibri</vt:lpstr>
      <vt:lpstr>Arial</vt:lpstr>
      <vt:lpstr>Raleway</vt:lpstr>
      <vt:lpstr>Bebas Neue Cyrillic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Gráfico plan de acción corporativo verde y amarillo</dc:title>
  <dc:creator>HP</dc:creator>
  <cp:lastModifiedBy>Fresia Pérez Salazar</cp:lastModifiedBy>
  <cp:revision>2</cp:revision>
  <dcterms:created xsi:type="dcterms:W3CDTF">2006-08-16T00:00:00Z</dcterms:created>
  <dcterms:modified xsi:type="dcterms:W3CDTF">2025-10-23T20:51:09Z</dcterms:modified>
  <dc:identifier>DAG2o7W1rpE</dc:identifier>
</cp:coreProperties>
</file>