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0" r:id="rId2"/>
    <p:sldId id="336" r:id="rId3"/>
    <p:sldId id="368" r:id="rId4"/>
    <p:sldId id="315" r:id="rId5"/>
    <p:sldId id="320" r:id="rId6"/>
    <p:sldId id="335" r:id="rId7"/>
    <p:sldId id="350" r:id="rId8"/>
    <p:sldId id="322" r:id="rId9"/>
    <p:sldId id="338" r:id="rId10"/>
    <p:sldId id="257" r:id="rId11"/>
    <p:sldId id="357" r:id="rId12"/>
    <p:sldId id="365" r:id="rId13"/>
    <p:sldId id="369" r:id="rId14"/>
    <p:sldId id="361" r:id="rId15"/>
    <p:sldId id="362" r:id="rId16"/>
    <p:sldId id="364" r:id="rId17"/>
    <p:sldId id="366" r:id="rId18"/>
    <p:sldId id="367" r:id="rId1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8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0C8"/>
    <a:srgbClr val="191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41" autoAdjust="0"/>
  </p:normalViewPr>
  <p:slideViewPr>
    <p:cSldViewPr snapToGrid="0" showGuides="1">
      <p:cViewPr varScale="1">
        <p:scale>
          <a:sx n="82" d="100"/>
          <a:sy n="82" d="100"/>
        </p:scale>
        <p:origin x="672" y="72"/>
      </p:cViewPr>
      <p:guideLst>
        <p:guide orient="horz" pos="2818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52EE2-73D9-48E8-A7B7-4D8E34D4DEB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5F07DB72-7168-4A81-91AD-DA24EC136D84}">
      <dgm:prSet phldrT="[Texto]"/>
      <dgm:spPr/>
      <dgm:t>
        <a:bodyPr/>
        <a:lstStyle/>
        <a:p>
          <a:pPr>
            <a:buNone/>
          </a:pPr>
          <a:endParaRPr lang="es-PE" b="0" i="0" u="none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es-PE" b="0" i="0" u="none" dirty="0">
              <a:latin typeface="Arial" panose="020B0604020202020204" pitchFamily="34" charset="0"/>
              <a:cs typeface="Arial" panose="020B0604020202020204" pitchFamily="34" charset="0"/>
            </a:rPr>
            <a:t>Revisión de literatura</a:t>
          </a:r>
          <a:endParaRPr lang="es-PE" b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endParaRPr lang="es-P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9EA886-CA1B-4B83-808F-CA2D6FAA982B}" type="parTrans" cxnId="{559E04FD-9D55-4751-9068-B45A17B24D88}">
      <dgm:prSet/>
      <dgm:spPr/>
      <dgm:t>
        <a:bodyPr/>
        <a:lstStyle/>
        <a:p>
          <a:endParaRPr lang="es-PE"/>
        </a:p>
      </dgm:t>
    </dgm:pt>
    <dgm:pt modelId="{BBC66628-D99C-4147-99C8-665C9A920D14}" type="sibTrans" cxnId="{559E04FD-9D55-4751-9068-B45A17B24D88}">
      <dgm:prSet/>
      <dgm:spPr/>
      <dgm:t>
        <a:bodyPr/>
        <a:lstStyle/>
        <a:p>
          <a:endParaRPr lang="es-PE"/>
        </a:p>
      </dgm:t>
    </dgm:pt>
    <dgm:pt modelId="{C49D0BC1-DC9A-4DE2-BF21-3EC60E514986}">
      <dgm:prSet phldrT="[Texto]"/>
      <dgm:spPr/>
      <dgm:t>
        <a:bodyPr/>
        <a:lstStyle/>
        <a:p>
          <a:pPr>
            <a:buNone/>
          </a:pPr>
          <a:r>
            <a:rPr lang="es-PE" b="0" i="0" u="none" dirty="0">
              <a:latin typeface="Arial" panose="020B0604020202020204" pitchFamily="34" charset="0"/>
              <a:cs typeface="Arial" panose="020B0604020202020204" pitchFamily="34" charset="0"/>
            </a:rPr>
            <a:t>Diseño de investigación</a:t>
          </a:r>
          <a:endParaRPr lang="es-P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F2AA59-8AF9-4F7A-A6EB-B22B041E1896}" type="parTrans" cxnId="{5715443B-AC30-4E6A-BBF0-7A24EB2C817A}">
      <dgm:prSet/>
      <dgm:spPr/>
      <dgm:t>
        <a:bodyPr/>
        <a:lstStyle/>
        <a:p>
          <a:endParaRPr lang="es-PE"/>
        </a:p>
      </dgm:t>
    </dgm:pt>
    <dgm:pt modelId="{E95B8BDE-CD12-4FB2-A9A5-0A5AA1D1B597}" type="sibTrans" cxnId="{5715443B-AC30-4E6A-BBF0-7A24EB2C817A}">
      <dgm:prSet/>
      <dgm:spPr/>
      <dgm:t>
        <a:bodyPr/>
        <a:lstStyle/>
        <a:p>
          <a:endParaRPr lang="es-PE"/>
        </a:p>
      </dgm:t>
    </dgm:pt>
    <dgm:pt modelId="{A41CEB97-842E-46C0-A2B5-1EF98AD8FD5E}">
      <dgm:prSet phldrT="[Texto]"/>
      <dgm:spPr/>
      <dgm:t>
        <a:bodyPr/>
        <a:lstStyle/>
        <a:p>
          <a:pPr>
            <a:buNone/>
          </a:pPr>
          <a:r>
            <a:rPr lang="es-PE" b="0" i="0" u="none" dirty="0">
              <a:latin typeface="Arial" panose="020B0604020202020204" pitchFamily="34" charset="0"/>
              <a:cs typeface="Arial" panose="020B0604020202020204" pitchFamily="34" charset="0"/>
            </a:rPr>
            <a:t>Herramientas de investigación</a:t>
          </a:r>
          <a:endParaRPr lang="es-P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B8D67F-7E80-4858-AE7A-49F7C6980DE4}" type="parTrans" cxnId="{9DBD58AF-521A-4DC1-A623-FAA531D7D861}">
      <dgm:prSet/>
      <dgm:spPr/>
      <dgm:t>
        <a:bodyPr/>
        <a:lstStyle/>
        <a:p>
          <a:endParaRPr lang="es-PE"/>
        </a:p>
      </dgm:t>
    </dgm:pt>
    <dgm:pt modelId="{60F64710-9501-4285-B756-E0A5B173D6F2}" type="sibTrans" cxnId="{9DBD58AF-521A-4DC1-A623-FAA531D7D861}">
      <dgm:prSet/>
      <dgm:spPr/>
      <dgm:t>
        <a:bodyPr/>
        <a:lstStyle/>
        <a:p>
          <a:endParaRPr lang="es-PE"/>
        </a:p>
      </dgm:t>
    </dgm:pt>
    <dgm:pt modelId="{5317EC3E-3683-4CBF-84F5-866870BCF715}">
      <dgm:prSet phldrT="[Texto]" phldr="0"/>
      <dgm:spPr/>
      <dgm:t>
        <a:bodyPr/>
        <a:lstStyle/>
        <a:p>
          <a:r>
            <a:rPr lang="es-PE" dirty="0">
              <a:latin typeface="Arial" panose="020B0604020202020204" pitchFamily="34" charset="0"/>
              <a:cs typeface="Arial" panose="020B0604020202020204" pitchFamily="34" charset="0"/>
            </a:rPr>
            <a:t>Recojo de datos e implementación de la intervención</a:t>
          </a:r>
        </a:p>
      </dgm:t>
    </dgm:pt>
    <dgm:pt modelId="{CB74BA8D-E2BF-4A28-AFB1-A94531942EF0}" type="parTrans" cxnId="{C1684EE7-B4E4-4170-B37D-261555B6214D}">
      <dgm:prSet/>
      <dgm:spPr/>
      <dgm:t>
        <a:bodyPr/>
        <a:lstStyle/>
        <a:p>
          <a:endParaRPr lang="es-PE"/>
        </a:p>
      </dgm:t>
    </dgm:pt>
    <dgm:pt modelId="{DAC5A098-6E6A-4EFF-8D06-E14C2BC4D0A8}" type="sibTrans" cxnId="{C1684EE7-B4E4-4170-B37D-261555B6214D}">
      <dgm:prSet/>
      <dgm:spPr/>
      <dgm:t>
        <a:bodyPr/>
        <a:lstStyle/>
        <a:p>
          <a:endParaRPr lang="es-PE"/>
        </a:p>
      </dgm:t>
    </dgm:pt>
    <dgm:pt modelId="{092EAF92-6723-4EE5-92C9-02CD558B86F9}" type="pres">
      <dgm:prSet presAssocID="{BE152EE2-73D9-48E8-A7B7-4D8E34D4DEB0}" presName="CompostProcess" presStyleCnt="0">
        <dgm:presLayoutVars>
          <dgm:dir/>
          <dgm:resizeHandles val="exact"/>
        </dgm:presLayoutVars>
      </dgm:prSet>
      <dgm:spPr/>
    </dgm:pt>
    <dgm:pt modelId="{EC46CA3C-4E3F-4A05-82B2-C752157B3799}" type="pres">
      <dgm:prSet presAssocID="{BE152EE2-73D9-48E8-A7B7-4D8E34D4DEB0}" presName="arrow" presStyleLbl="bgShp" presStyleIdx="0" presStyleCnt="1" custLinFactNeighborX="0" custLinFactNeighborY="20015"/>
      <dgm:spPr/>
    </dgm:pt>
    <dgm:pt modelId="{F69E273A-CAA4-49FA-B5EA-BBECBBF65156}" type="pres">
      <dgm:prSet presAssocID="{BE152EE2-73D9-48E8-A7B7-4D8E34D4DEB0}" presName="linearProcess" presStyleCnt="0"/>
      <dgm:spPr/>
    </dgm:pt>
    <dgm:pt modelId="{EA7C7968-D837-467B-8D11-A839551A073D}" type="pres">
      <dgm:prSet presAssocID="{5F07DB72-7168-4A81-91AD-DA24EC136D84}" presName="textNode" presStyleLbl="node1" presStyleIdx="0" presStyleCnt="4">
        <dgm:presLayoutVars>
          <dgm:bulletEnabled val="1"/>
        </dgm:presLayoutVars>
      </dgm:prSet>
      <dgm:spPr/>
    </dgm:pt>
    <dgm:pt modelId="{AB6CA034-3066-4BE2-AED2-9C0EA33F1B24}" type="pres">
      <dgm:prSet presAssocID="{BBC66628-D99C-4147-99C8-665C9A920D14}" presName="sibTrans" presStyleCnt="0"/>
      <dgm:spPr/>
    </dgm:pt>
    <dgm:pt modelId="{C62B79A0-40B5-4FFA-91EF-96474023A33C}" type="pres">
      <dgm:prSet presAssocID="{C49D0BC1-DC9A-4DE2-BF21-3EC60E514986}" presName="textNode" presStyleLbl="node1" presStyleIdx="1" presStyleCnt="4">
        <dgm:presLayoutVars>
          <dgm:bulletEnabled val="1"/>
        </dgm:presLayoutVars>
      </dgm:prSet>
      <dgm:spPr/>
    </dgm:pt>
    <dgm:pt modelId="{CA8CF4C9-6077-4147-AA53-04662BC2329C}" type="pres">
      <dgm:prSet presAssocID="{E95B8BDE-CD12-4FB2-A9A5-0A5AA1D1B597}" presName="sibTrans" presStyleCnt="0"/>
      <dgm:spPr/>
    </dgm:pt>
    <dgm:pt modelId="{0D27B00B-0DDC-4562-ABD0-7855D6CE55A9}" type="pres">
      <dgm:prSet presAssocID="{A41CEB97-842E-46C0-A2B5-1EF98AD8FD5E}" presName="textNode" presStyleLbl="node1" presStyleIdx="2" presStyleCnt="4">
        <dgm:presLayoutVars>
          <dgm:bulletEnabled val="1"/>
        </dgm:presLayoutVars>
      </dgm:prSet>
      <dgm:spPr/>
    </dgm:pt>
    <dgm:pt modelId="{E42E06E6-A02A-40FE-9A3D-9EE3A66026AC}" type="pres">
      <dgm:prSet presAssocID="{60F64710-9501-4285-B756-E0A5B173D6F2}" presName="sibTrans" presStyleCnt="0"/>
      <dgm:spPr/>
    </dgm:pt>
    <dgm:pt modelId="{761D7A8E-6718-400B-A81C-4AE9427148F4}" type="pres">
      <dgm:prSet presAssocID="{5317EC3E-3683-4CBF-84F5-866870BCF71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085DE407-67F4-43F5-AE26-5A61CEDA2949}" type="presOf" srcId="{5317EC3E-3683-4CBF-84F5-866870BCF715}" destId="{761D7A8E-6718-400B-A81C-4AE9427148F4}" srcOrd="0" destOrd="0" presId="urn:microsoft.com/office/officeart/2005/8/layout/hProcess9"/>
    <dgm:cxn modelId="{5715443B-AC30-4E6A-BBF0-7A24EB2C817A}" srcId="{BE152EE2-73D9-48E8-A7B7-4D8E34D4DEB0}" destId="{C49D0BC1-DC9A-4DE2-BF21-3EC60E514986}" srcOrd="1" destOrd="0" parTransId="{22F2AA59-8AF9-4F7A-A6EB-B22B041E1896}" sibTransId="{E95B8BDE-CD12-4FB2-A9A5-0A5AA1D1B597}"/>
    <dgm:cxn modelId="{7B7D6848-F81E-4E49-86E7-76A20B8FE228}" type="presOf" srcId="{C49D0BC1-DC9A-4DE2-BF21-3EC60E514986}" destId="{C62B79A0-40B5-4FFA-91EF-96474023A33C}" srcOrd="0" destOrd="0" presId="urn:microsoft.com/office/officeart/2005/8/layout/hProcess9"/>
    <dgm:cxn modelId="{3948FA4F-6314-441F-AC93-FB7E2271CA90}" type="presOf" srcId="{BE152EE2-73D9-48E8-A7B7-4D8E34D4DEB0}" destId="{092EAF92-6723-4EE5-92C9-02CD558B86F9}" srcOrd="0" destOrd="0" presId="urn:microsoft.com/office/officeart/2005/8/layout/hProcess9"/>
    <dgm:cxn modelId="{318EA3A9-1DA0-4B53-805F-4A6DCF497C2D}" type="presOf" srcId="{A41CEB97-842E-46C0-A2B5-1EF98AD8FD5E}" destId="{0D27B00B-0DDC-4562-ABD0-7855D6CE55A9}" srcOrd="0" destOrd="0" presId="urn:microsoft.com/office/officeart/2005/8/layout/hProcess9"/>
    <dgm:cxn modelId="{9DBD58AF-521A-4DC1-A623-FAA531D7D861}" srcId="{BE152EE2-73D9-48E8-A7B7-4D8E34D4DEB0}" destId="{A41CEB97-842E-46C0-A2B5-1EF98AD8FD5E}" srcOrd="2" destOrd="0" parTransId="{BDB8D67F-7E80-4858-AE7A-49F7C6980DE4}" sibTransId="{60F64710-9501-4285-B756-E0A5B173D6F2}"/>
    <dgm:cxn modelId="{4F75F4D2-B872-483A-A0C5-1BFD7AEA4AC0}" type="presOf" srcId="{5F07DB72-7168-4A81-91AD-DA24EC136D84}" destId="{EA7C7968-D837-467B-8D11-A839551A073D}" srcOrd="0" destOrd="0" presId="urn:microsoft.com/office/officeart/2005/8/layout/hProcess9"/>
    <dgm:cxn modelId="{C1684EE7-B4E4-4170-B37D-261555B6214D}" srcId="{BE152EE2-73D9-48E8-A7B7-4D8E34D4DEB0}" destId="{5317EC3E-3683-4CBF-84F5-866870BCF715}" srcOrd="3" destOrd="0" parTransId="{CB74BA8D-E2BF-4A28-AFB1-A94531942EF0}" sibTransId="{DAC5A098-6E6A-4EFF-8D06-E14C2BC4D0A8}"/>
    <dgm:cxn modelId="{559E04FD-9D55-4751-9068-B45A17B24D88}" srcId="{BE152EE2-73D9-48E8-A7B7-4D8E34D4DEB0}" destId="{5F07DB72-7168-4A81-91AD-DA24EC136D84}" srcOrd="0" destOrd="0" parTransId="{3D9EA886-CA1B-4B83-808F-CA2D6FAA982B}" sibTransId="{BBC66628-D99C-4147-99C8-665C9A920D14}"/>
    <dgm:cxn modelId="{2F3274F7-AE49-426E-B420-24BAAD115AE0}" type="presParOf" srcId="{092EAF92-6723-4EE5-92C9-02CD558B86F9}" destId="{EC46CA3C-4E3F-4A05-82B2-C752157B3799}" srcOrd="0" destOrd="0" presId="urn:microsoft.com/office/officeart/2005/8/layout/hProcess9"/>
    <dgm:cxn modelId="{18025537-D8B3-4580-896E-F5CC42F4E0A8}" type="presParOf" srcId="{092EAF92-6723-4EE5-92C9-02CD558B86F9}" destId="{F69E273A-CAA4-49FA-B5EA-BBECBBF65156}" srcOrd="1" destOrd="0" presId="urn:microsoft.com/office/officeart/2005/8/layout/hProcess9"/>
    <dgm:cxn modelId="{ABDD8246-A671-4334-A2F5-088DFC639560}" type="presParOf" srcId="{F69E273A-CAA4-49FA-B5EA-BBECBBF65156}" destId="{EA7C7968-D837-467B-8D11-A839551A073D}" srcOrd="0" destOrd="0" presId="urn:microsoft.com/office/officeart/2005/8/layout/hProcess9"/>
    <dgm:cxn modelId="{5B6D3143-5768-4F89-93A5-48B2F57617D0}" type="presParOf" srcId="{F69E273A-CAA4-49FA-B5EA-BBECBBF65156}" destId="{AB6CA034-3066-4BE2-AED2-9C0EA33F1B24}" srcOrd="1" destOrd="0" presId="urn:microsoft.com/office/officeart/2005/8/layout/hProcess9"/>
    <dgm:cxn modelId="{13DC516D-BBE2-41FA-9423-1FD5043559B7}" type="presParOf" srcId="{F69E273A-CAA4-49FA-B5EA-BBECBBF65156}" destId="{C62B79A0-40B5-4FFA-91EF-96474023A33C}" srcOrd="2" destOrd="0" presId="urn:microsoft.com/office/officeart/2005/8/layout/hProcess9"/>
    <dgm:cxn modelId="{596FF5F7-8089-4A34-958D-FE90E6809F0A}" type="presParOf" srcId="{F69E273A-CAA4-49FA-B5EA-BBECBBF65156}" destId="{CA8CF4C9-6077-4147-AA53-04662BC2329C}" srcOrd="3" destOrd="0" presId="urn:microsoft.com/office/officeart/2005/8/layout/hProcess9"/>
    <dgm:cxn modelId="{5F2F0721-B8F4-4EF2-930C-1E092E8D160F}" type="presParOf" srcId="{F69E273A-CAA4-49FA-B5EA-BBECBBF65156}" destId="{0D27B00B-0DDC-4562-ABD0-7855D6CE55A9}" srcOrd="4" destOrd="0" presId="urn:microsoft.com/office/officeart/2005/8/layout/hProcess9"/>
    <dgm:cxn modelId="{26EE64D0-A14B-405F-82DC-DB7931026642}" type="presParOf" srcId="{F69E273A-CAA4-49FA-B5EA-BBECBBF65156}" destId="{E42E06E6-A02A-40FE-9A3D-9EE3A66026AC}" srcOrd="5" destOrd="0" presId="urn:microsoft.com/office/officeart/2005/8/layout/hProcess9"/>
    <dgm:cxn modelId="{2D509403-F20C-4692-8E96-103EEBC2C697}" type="presParOf" srcId="{F69E273A-CAA4-49FA-B5EA-BBECBBF65156}" destId="{761D7A8E-6718-400B-A81C-4AE9427148F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D8C630-95C4-43EE-8FE8-6A39852214C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A6D01281-E571-4F94-9F76-C2BF7EB37E69}">
      <dgm:prSet phldrT="[Texto]" phldr="0"/>
      <dgm:spPr/>
      <dgm:t>
        <a:bodyPr/>
        <a:lstStyle/>
        <a:p>
          <a:r>
            <a:rPr lang="es-PE" dirty="0">
              <a:latin typeface="Arial" panose="020B0604020202020204" pitchFamily="34" charset="0"/>
              <a:cs typeface="Arial" panose="020B0604020202020204" pitchFamily="34" charset="0"/>
            </a:rPr>
            <a:t>Diagnóstico</a:t>
          </a:r>
        </a:p>
      </dgm:t>
    </dgm:pt>
    <dgm:pt modelId="{AF0EBFD7-A310-46AB-8BC2-0AAF0573CD56}" type="parTrans" cxnId="{6DBA7742-42BA-4861-8B85-678D2FA9D469}">
      <dgm:prSet/>
      <dgm:spPr/>
      <dgm:t>
        <a:bodyPr/>
        <a:lstStyle/>
        <a:p>
          <a:endParaRPr lang="es-PE"/>
        </a:p>
      </dgm:t>
    </dgm:pt>
    <dgm:pt modelId="{B063F94E-F66E-4FEA-A17C-E04118A7ACF3}" type="sibTrans" cxnId="{6DBA7742-42BA-4861-8B85-678D2FA9D469}">
      <dgm:prSet/>
      <dgm:spPr/>
      <dgm:t>
        <a:bodyPr/>
        <a:lstStyle/>
        <a:p>
          <a:endParaRPr lang="es-PE"/>
        </a:p>
      </dgm:t>
    </dgm:pt>
    <dgm:pt modelId="{1B6D66E5-CD74-4F67-A815-202FE71BB5CD}">
      <dgm:prSet phldrT="[Texto]" phldr="0"/>
      <dgm:spPr/>
      <dgm:t>
        <a:bodyPr/>
        <a:lstStyle/>
        <a:p>
          <a:r>
            <a:rPr lang="es-PE" dirty="0">
              <a:latin typeface="Arial" panose="020B0604020202020204" pitchFamily="34" charset="0"/>
              <a:cs typeface="Arial" panose="020B0604020202020204" pitchFamily="34" charset="0"/>
            </a:rPr>
            <a:t>Intervención</a:t>
          </a:r>
        </a:p>
      </dgm:t>
    </dgm:pt>
    <dgm:pt modelId="{D8BABEDD-6A25-4F97-AE16-662DE8DD115B}" type="parTrans" cxnId="{B0B34901-6D94-4817-9F01-5BD947DC809E}">
      <dgm:prSet/>
      <dgm:spPr/>
      <dgm:t>
        <a:bodyPr/>
        <a:lstStyle/>
        <a:p>
          <a:endParaRPr lang="es-PE"/>
        </a:p>
      </dgm:t>
    </dgm:pt>
    <dgm:pt modelId="{D8EB6F9C-14DD-41D2-AEC9-B494833ABE3B}" type="sibTrans" cxnId="{B0B34901-6D94-4817-9F01-5BD947DC809E}">
      <dgm:prSet/>
      <dgm:spPr/>
      <dgm:t>
        <a:bodyPr/>
        <a:lstStyle/>
        <a:p>
          <a:endParaRPr lang="es-PE"/>
        </a:p>
      </dgm:t>
    </dgm:pt>
    <dgm:pt modelId="{DC9CDA90-B1F7-4790-A224-FF49A491EAAC}">
      <dgm:prSet phldrT="[Texto]" phldr="0"/>
      <dgm:spPr/>
      <dgm:t>
        <a:bodyPr/>
        <a:lstStyle/>
        <a:p>
          <a:r>
            <a:rPr lang="es-PE" dirty="0">
              <a:latin typeface="Arial" panose="020B0604020202020204" pitchFamily="34" charset="0"/>
              <a:cs typeface="Arial" panose="020B0604020202020204" pitchFamily="34" charset="0"/>
            </a:rPr>
            <a:t>Medición de resultados con métodos mixtos</a:t>
          </a:r>
        </a:p>
      </dgm:t>
    </dgm:pt>
    <dgm:pt modelId="{DB13EEF0-5943-4D6C-8E8B-9F5E9B19CE91}" type="parTrans" cxnId="{56F59FCE-E702-4362-B5E1-52AFCA0425CE}">
      <dgm:prSet/>
      <dgm:spPr/>
      <dgm:t>
        <a:bodyPr/>
        <a:lstStyle/>
        <a:p>
          <a:endParaRPr lang="es-PE"/>
        </a:p>
      </dgm:t>
    </dgm:pt>
    <dgm:pt modelId="{CFBE905A-2DDC-43CE-B8C1-A6CE5E0B8C89}" type="sibTrans" cxnId="{56F59FCE-E702-4362-B5E1-52AFCA0425CE}">
      <dgm:prSet/>
      <dgm:spPr/>
      <dgm:t>
        <a:bodyPr/>
        <a:lstStyle/>
        <a:p>
          <a:endParaRPr lang="es-PE"/>
        </a:p>
      </dgm:t>
    </dgm:pt>
    <dgm:pt modelId="{5147643E-FC51-46CE-9588-21C437EA67AC}" type="pres">
      <dgm:prSet presAssocID="{B9D8C630-95C4-43EE-8FE8-6A39852214C3}" presName="Name0" presStyleCnt="0">
        <dgm:presLayoutVars>
          <dgm:chMax val="7"/>
          <dgm:chPref val="7"/>
          <dgm:dir/>
        </dgm:presLayoutVars>
      </dgm:prSet>
      <dgm:spPr/>
    </dgm:pt>
    <dgm:pt modelId="{9AB7ED5A-8FAB-4019-84B6-41B1D03D7A16}" type="pres">
      <dgm:prSet presAssocID="{B9D8C630-95C4-43EE-8FE8-6A39852214C3}" presName="Name1" presStyleCnt="0"/>
      <dgm:spPr/>
    </dgm:pt>
    <dgm:pt modelId="{7B761B2B-B0F3-4DF7-8166-22C9CF6F9C65}" type="pres">
      <dgm:prSet presAssocID="{B9D8C630-95C4-43EE-8FE8-6A39852214C3}" presName="cycle" presStyleCnt="0"/>
      <dgm:spPr/>
    </dgm:pt>
    <dgm:pt modelId="{4A022C34-E202-459E-A106-7A4C4250AC79}" type="pres">
      <dgm:prSet presAssocID="{B9D8C630-95C4-43EE-8FE8-6A39852214C3}" presName="srcNode" presStyleLbl="node1" presStyleIdx="0" presStyleCnt="3"/>
      <dgm:spPr/>
    </dgm:pt>
    <dgm:pt modelId="{B06C7D90-5C41-42D5-861D-1F65C01D9C7D}" type="pres">
      <dgm:prSet presAssocID="{B9D8C630-95C4-43EE-8FE8-6A39852214C3}" presName="conn" presStyleLbl="parChTrans1D2" presStyleIdx="0" presStyleCnt="1"/>
      <dgm:spPr/>
    </dgm:pt>
    <dgm:pt modelId="{52B3C64D-7C95-4CBD-BADA-2F0DF5A53527}" type="pres">
      <dgm:prSet presAssocID="{B9D8C630-95C4-43EE-8FE8-6A39852214C3}" presName="extraNode" presStyleLbl="node1" presStyleIdx="0" presStyleCnt="3"/>
      <dgm:spPr/>
    </dgm:pt>
    <dgm:pt modelId="{134AA61D-6607-4EE9-A837-561F0C33E666}" type="pres">
      <dgm:prSet presAssocID="{B9D8C630-95C4-43EE-8FE8-6A39852214C3}" presName="dstNode" presStyleLbl="node1" presStyleIdx="0" presStyleCnt="3"/>
      <dgm:spPr/>
    </dgm:pt>
    <dgm:pt modelId="{18D3F1FC-E33B-437D-9C56-EAFEB94BC4CE}" type="pres">
      <dgm:prSet presAssocID="{A6D01281-E571-4F94-9F76-C2BF7EB37E69}" presName="text_1" presStyleLbl="node1" presStyleIdx="0" presStyleCnt="3">
        <dgm:presLayoutVars>
          <dgm:bulletEnabled val="1"/>
        </dgm:presLayoutVars>
      </dgm:prSet>
      <dgm:spPr/>
    </dgm:pt>
    <dgm:pt modelId="{7C22E11B-761F-4D55-868C-CDBDE57C27D5}" type="pres">
      <dgm:prSet presAssocID="{A6D01281-E571-4F94-9F76-C2BF7EB37E69}" presName="accent_1" presStyleCnt="0"/>
      <dgm:spPr/>
    </dgm:pt>
    <dgm:pt modelId="{9B94E404-4192-44FC-A461-2480253992F1}" type="pres">
      <dgm:prSet presAssocID="{A6D01281-E571-4F94-9F76-C2BF7EB37E69}" presName="accentRepeatNode" presStyleLbl="solidFgAcc1" presStyleIdx="0" presStyleCnt="3"/>
      <dgm:spPr/>
    </dgm:pt>
    <dgm:pt modelId="{049861E4-8D95-49EF-90F4-2A511D33535E}" type="pres">
      <dgm:prSet presAssocID="{1B6D66E5-CD74-4F67-A815-202FE71BB5CD}" presName="text_2" presStyleLbl="node1" presStyleIdx="1" presStyleCnt="3">
        <dgm:presLayoutVars>
          <dgm:bulletEnabled val="1"/>
        </dgm:presLayoutVars>
      </dgm:prSet>
      <dgm:spPr/>
    </dgm:pt>
    <dgm:pt modelId="{CC503CA9-1DC0-4175-B243-3FFE161FC511}" type="pres">
      <dgm:prSet presAssocID="{1B6D66E5-CD74-4F67-A815-202FE71BB5CD}" presName="accent_2" presStyleCnt="0"/>
      <dgm:spPr/>
    </dgm:pt>
    <dgm:pt modelId="{8515D71A-B243-41D1-8341-3C9D8D41E77B}" type="pres">
      <dgm:prSet presAssocID="{1B6D66E5-CD74-4F67-A815-202FE71BB5CD}" presName="accentRepeatNode" presStyleLbl="solidFgAcc1" presStyleIdx="1" presStyleCnt="3"/>
      <dgm:spPr/>
    </dgm:pt>
    <dgm:pt modelId="{26B404C3-11A5-496F-89AB-02B12EB5E2E8}" type="pres">
      <dgm:prSet presAssocID="{DC9CDA90-B1F7-4790-A224-FF49A491EAAC}" presName="text_3" presStyleLbl="node1" presStyleIdx="2" presStyleCnt="3">
        <dgm:presLayoutVars>
          <dgm:bulletEnabled val="1"/>
        </dgm:presLayoutVars>
      </dgm:prSet>
      <dgm:spPr/>
    </dgm:pt>
    <dgm:pt modelId="{281B249D-1085-47F9-9300-017F9F2BC317}" type="pres">
      <dgm:prSet presAssocID="{DC9CDA90-B1F7-4790-A224-FF49A491EAAC}" presName="accent_3" presStyleCnt="0"/>
      <dgm:spPr/>
    </dgm:pt>
    <dgm:pt modelId="{F20751F0-F5B2-444D-9001-D27A1A0EF795}" type="pres">
      <dgm:prSet presAssocID="{DC9CDA90-B1F7-4790-A224-FF49A491EAAC}" presName="accentRepeatNode" presStyleLbl="solidFgAcc1" presStyleIdx="2" presStyleCnt="3"/>
      <dgm:spPr/>
    </dgm:pt>
  </dgm:ptLst>
  <dgm:cxnLst>
    <dgm:cxn modelId="{B0B34901-6D94-4817-9F01-5BD947DC809E}" srcId="{B9D8C630-95C4-43EE-8FE8-6A39852214C3}" destId="{1B6D66E5-CD74-4F67-A815-202FE71BB5CD}" srcOrd="1" destOrd="0" parTransId="{D8BABEDD-6A25-4F97-AE16-662DE8DD115B}" sibTransId="{D8EB6F9C-14DD-41D2-AEC9-B494833ABE3B}"/>
    <dgm:cxn modelId="{EDC73C33-A940-4D1F-9195-9D7EBC7A904B}" type="presOf" srcId="{1B6D66E5-CD74-4F67-A815-202FE71BB5CD}" destId="{049861E4-8D95-49EF-90F4-2A511D33535E}" srcOrd="0" destOrd="0" presId="urn:microsoft.com/office/officeart/2008/layout/VerticalCurvedList"/>
    <dgm:cxn modelId="{6DBA7742-42BA-4861-8B85-678D2FA9D469}" srcId="{B9D8C630-95C4-43EE-8FE8-6A39852214C3}" destId="{A6D01281-E571-4F94-9F76-C2BF7EB37E69}" srcOrd="0" destOrd="0" parTransId="{AF0EBFD7-A310-46AB-8BC2-0AAF0573CD56}" sibTransId="{B063F94E-F66E-4FEA-A17C-E04118A7ACF3}"/>
    <dgm:cxn modelId="{52A7B642-B280-41A4-BAA0-0E801993254A}" type="presOf" srcId="{A6D01281-E571-4F94-9F76-C2BF7EB37E69}" destId="{18D3F1FC-E33B-437D-9C56-EAFEB94BC4CE}" srcOrd="0" destOrd="0" presId="urn:microsoft.com/office/officeart/2008/layout/VerticalCurvedList"/>
    <dgm:cxn modelId="{20C85943-8BE1-4FB9-AA5A-CACF0D106850}" type="presOf" srcId="{B9D8C630-95C4-43EE-8FE8-6A39852214C3}" destId="{5147643E-FC51-46CE-9588-21C437EA67AC}" srcOrd="0" destOrd="0" presId="urn:microsoft.com/office/officeart/2008/layout/VerticalCurvedList"/>
    <dgm:cxn modelId="{32A892B2-A58C-4A98-8BE8-F20BC5802C98}" type="presOf" srcId="{DC9CDA90-B1F7-4790-A224-FF49A491EAAC}" destId="{26B404C3-11A5-496F-89AB-02B12EB5E2E8}" srcOrd="0" destOrd="0" presId="urn:microsoft.com/office/officeart/2008/layout/VerticalCurvedList"/>
    <dgm:cxn modelId="{800642C3-8E8E-4441-AD83-BBF019844CEE}" type="presOf" srcId="{B063F94E-F66E-4FEA-A17C-E04118A7ACF3}" destId="{B06C7D90-5C41-42D5-861D-1F65C01D9C7D}" srcOrd="0" destOrd="0" presId="urn:microsoft.com/office/officeart/2008/layout/VerticalCurvedList"/>
    <dgm:cxn modelId="{56F59FCE-E702-4362-B5E1-52AFCA0425CE}" srcId="{B9D8C630-95C4-43EE-8FE8-6A39852214C3}" destId="{DC9CDA90-B1F7-4790-A224-FF49A491EAAC}" srcOrd="2" destOrd="0" parTransId="{DB13EEF0-5943-4D6C-8E8B-9F5E9B19CE91}" sibTransId="{CFBE905A-2DDC-43CE-B8C1-A6CE5E0B8C89}"/>
    <dgm:cxn modelId="{5AD260BB-A222-4528-84A5-0968150BB271}" type="presParOf" srcId="{5147643E-FC51-46CE-9588-21C437EA67AC}" destId="{9AB7ED5A-8FAB-4019-84B6-41B1D03D7A16}" srcOrd="0" destOrd="0" presId="urn:microsoft.com/office/officeart/2008/layout/VerticalCurvedList"/>
    <dgm:cxn modelId="{D5019BD8-AF24-4169-B019-A960E629499A}" type="presParOf" srcId="{9AB7ED5A-8FAB-4019-84B6-41B1D03D7A16}" destId="{7B761B2B-B0F3-4DF7-8166-22C9CF6F9C65}" srcOrd="0" destOrd="0" presId="urn:microsoft.com/office/officeart/2008/layout/VerticalCurvedList"/>
    <dgm:cxn modelId="{C26208C4-C5B7-4205-BDEA-D798F0EE1709}" type="presParOf" srcId="{7B761B2B-B0F3-4DF7-8166-22C9CF6F9C65}" destId="{4A022C34-E202-459E-A106-7A4C4250AC79}" srcOrd="0" destOrd="0" presId="urn:microsoft.com/office/officeart/2008/layout/VerticalCurvedList"/>
    <dgm:cxn modelId="{5A0449DC-BA57-4E0D-AADA-66D7C0DDEABD}" type="presParOf" srcId="{7B761B2B-B0F3-4DF7-8166-22C9CF6F9C65}" destId="{B06C7D90-5C41-42D5-861D-1F65C01D9C7D}" srcOrd="1" destOrd="0" presId="urn:microsoft.com/office/officeart/2008/layout/VerticalCurvedList"/>
    <dgm:cxn modelId="{6F328D7C-4993-4FDE-B8FC-4FA6B8F31D28}" type="presParOf" srcId="{7B761B2B-B0F3-4DF7-8166-22C9CF6F9C65}" destId="{52B3C64D-7C95-4CBD-BADA-2F0DF5A53527}" srcOrd="2" destOrd="0" presId="urn:microsoft.com/office/officeart/2008/layout/VerticalCurvedList"/>
    <dgm:cxn modelId="{4C2552E5-A7A6-4048-9853-EC0B1A2E0BEB}" type="presParOf" srcId="{7B761B2B-B0F3-4DF7-8166-22C9CF6F9C65}" destId="{134AA61D-6607-4EE9-A837-561F0C33E666}" srcOrd="3" destOrd="0" presId="urn:microsoft.com/office/officeart/2008/layout/VerticalCurvedList"/>
    <dgm:cxn modelId="{0C061884-C127-43D8-AAE7-E6C041946AC9}" type="presParOf" srcId="{9AB7ED5A-8FAB-4019-84B6-41B1D03D7A16}" destId="{18D3F1FC-E33B-437D-9C56-EAFEB94BC4CE}" srcOrd="1" destOrd="0" presId="urn:microsoft.com/office/officeart/2008/layout/VerticalCurvedList"/>
    <dgm:cxn modelId="{E7F6D030-F5DD-4912-BAC3-2941E5E41189}" type="presParOf" srcId="{9AB7ED5A-8FAB-4019-84B6-41B1D03D7A16}" destId="{7C22E11B-761F-4D55-868C-CDBDE57C27D5}" srcOrd="2" destOrd="0" presId="urn:microsoft.com/office/officeart/2008/layout/VerticalCurvedList"/>
    <dgm:cxn modelId="{2BC7D483-5654-44BE-8EC9-480A12C86801}" type="presParOf" srcId="{7C22E11B-761F-4D55-868C-CDBDE57C27D5}" destId="{9B94E404-4192-44FC-A461-2480253992F1}" srcOrd="0" destOrd="0" presId="urn:microsoft.com/office/officeart/2008/layout/VerticalCurvedList"/>
    <dgm:cxn modelId="{26677CF3-7C39-423C-867D-BFADCC7B1A47}" type="presParOf" srcId="{9AB7ED5A-8FAB-4019-84B6-41B1D03D7A16}" destId="{049861E4-8D95-49EF-90F4-2A511D33535E}" srcOrd="3" destOrd="0" presId="urn:microsoft.com/office/officeart/2008/layout/VerticalCurvedList"/>
    <dgm:cxn modelId="{FB7EC0A0-CA58-435F-8839-9AF6CBDE4ADB}" type="presParOf" srcId="{9AB7ED5A-8FAB-4019-84B6-41B1D03D7A16}" destId="{CC503CA9-1DC0-4175-B243-3FFE161FC511}" srcOrd="4" destOrd="0" presId="urn:microsoft.com/office/officeart/2008/layout/VerticalCurvedList"/>
    <dgm:cxn modelId="{90697D61-7300-4CB6-859C-56395310CF4F}" type="presParOf" srcId="{CC503CA9-1DC0-4175-B243-3FFE161FC511}" destId="{8515D71A-B243-41D1-8341-3C9D8D41E77B}" srcOrd="0" destOrd="0" presId="urn:microsoft.com/office/officeart/2008/layout/VerticalCurvedList"/>
    <dgm:cxn modelId="{3DCEEDD3-6DDD-4788-A65A-AB3136DA0CBE}" type="presParOf" srcId="{9AB7ED5A-8FAB-4019-84B6-41B1D03D7A16}" destId="{26B404C3-11A5-496F-89AB-02B12EB5E2E8}" srcOrd="5" destOrd="0" presId="urn:microsoft.com/office/officeart/2008/layout/VerticalCurvedList"/>
    <dgm:cxn modelId="{A66C46E8-A94A-46B3-8C58-99AB0F685C51}" type="presParOf" srcId="{9AB7ED5A-8FAB-4019-84B6-41B1D03D7A16}" destId="{281B249D-1085-47F9-9300-017F9F2BC317}" srcOrd="6" destOrd="0" presId="urn:microsoft.com/office/officeart/2008/layout/VerticalCurvedList"/>
    <dgm:cxn modelId="{FC9377A6-FD77-4A72-BE5A-57A418A1B954}" type="presParOf" srcId="{281B249D-1085-47F9-9300-017F9F2BC317}" destId="{F20751F0-F5B2-444D-9001-D27A1A0EF79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6CA3C-4E3F-4A05-82B2-C752157B3799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C7968-D837-467B-8D11-A839551A073D}">
      <dsp:nvSpPr>
        <dsp:cNvPr id="0" name=""/>
        <dsp:cNvSpPr/>
      </dsp:nvSpPr>
      <dsp:spPr>
        <a:xfrm>
          <a:off x="609" y="1305401"/>
          <a:ext cx="2511334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2100" b="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Revisión de literatura</a:t>
          </a:r>
          <a:endParaRPr lang="es-PE" sz="21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575" y="1390367"/>
        <a:ext cx="2341402" cy="1570603"/>
      </dsp:txXfrm>
    </dsp:sp>
    <dsp:sp modelId="{C62B79A0-40B5-4FFA-91EF-96474023A33C}">
      <dsp:nvSpPr>
        <dsp:cNvPr id="0" name=""/>
        <dsp:cNvSpPr/>
      </dsp:nvSpPr>
      <dsp:spPr>
        <a:xfrm>
          <a:off x="2668291" y="1305401"/>
          <a:ext cx="2511334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Diseño de investigación</a:t>
          </a:r>
          <a:endParaRPr lang="es-PE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3257" y="1390367"/>
        <a:ext cx="2341402" cy="1570603"/>
      </dsp:txXfrm>
    </dsp:sp>
    <dsp:sp modelId="{0D27B00B-0DDC-4562-ABD0-7855D6CE55A9}">
      <dsp:nvSpPr>
        <dsp:cNvPr id="0" name=""/>
        <dsp:cNvSpPr/>
      </dsp:nvSpPr>
      <dsp:spPr>
        <a:xfrm>
          <a:off x="5335973" y="1305401"/>
          <a:ext cx="2511334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Herramientas de investigación</a:t>
          </a:r>
          <a:endParaRPr lang="es-PE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0939" y="1390367"/>
        <a:ext cx="2341402" cy="1570603"/>
      </dsp:txXfrm>
    </dsp:sp>
    <dsp:sp modelId="{761D7A8E-6718-400B-A81C-4AE9427148F4}">
      <dsp:nvSpPr>
        <dsp:cNvPr id="0" name=""/>
        <dsp:cNvSpPr/>
      </dsp:nvSpPr>
      <dsp:spPr>
        <a:xfrm>
          <a:off x="8003655" y="1305401"/>
          <a:ext cx="2511334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>
              <a:latin typeface="Arial" panose="020B0604020202020204" pitchFamily="34" charset="0"/>
              <a:cs typeface="Arial" panose="020B0604020202020204" pitchFamily="34" charset="0"/>
            </a:rPr>
            <a:t>Recojo de datos e implementación de la intervención</a:t>
          </a:r>
        </a:p>
      </dsp:txBody>
      <dsp:txXfrm>
        <a:off x="8088621" y="1390367"/>
        <a:ext cx="2341402" cy="157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7D90-5C41-42D5-861D-1F65C01D9C7D}">
      <dsp:nvSpPr>
        <dsp:cNvPr id="0" name=""/>
        <dsp:cNvSpPr/>
      </dsp:nvSpPr>
      <dsp:spPr>
        <a:xfrm>
          <a:off x="-5957600" y="-911889"/>
          <a:ext cx="7094068" cy="7094068"/>
        </a:xfrm>
        <a:prstGeom prst="blockArc">
          <a:avLst>
            <a:gd name="adj1" fmla="val 18900000"/>
            <a:gd name="adj2" fmla="val 2700000"/>
            <a:gd name="adj3" fmla="val 304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D3F1FC-E33B-437D-9C56-EAFEB94BC4CE}">
      <dsp:nvSpPr>
        <dsp:cNvPr id="0" name=""/>
        <dsp:cNvSpPr/>
      </dsp:nvSpPr>
      <dsp:spPr>
        <a:xfrm>
          <a:off x="731516" y="527028"/>
          <a:ext cx="5413673" cy="10540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658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300" kern="1200" dirty="0">
              <a:latin typeface="Arial" panose="020B0604020202020204" pitchFamily="34" charset="0"/>
              <a:cs typeface="Arial" panose="020B0604020202020204" pitchFamily="34" charset="0"/>
            </a:rPr>
            <a:t>Diagnóstico</a:t>
          </a:r>
        </a:p>
      </dsp:txBody>
      <dsp:txXfrm>
        <a:off x="731516" y="527028"/>
        <a:ext cx="5413673" cy="1054057"/>
      </dsp:txXfrm>
    </dsp:sp>
    <dsp:sp modelId="{9B94E404-4192-44FC-A461-2480253992F1}">
      <dsp:nvSpPr>
        <dsp:cNvPr id="0" name=""/>
        <dsp:cNvSpPr/>
      </dsp:nvSpPr>
      <dsp:spPr>
        <a:xfrm>
          <a:off x="72729" y="395271"/>
          <a:ext cx="1317572" cy="13175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861E4-8D95-49EF-90F4-2A511D33535E}">
      <dsp:nvSpPr>
        <dsp:cNvPr id="0" name=""/>
        <dsp:cNvSpPr/>
      </dsp:nvSpPr>
      <dsp:spPr>
        <a:xfrm>
          <a:off x="1114666" y="2108115"/>
          <a:ext cx="5030523" cy="10540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658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300" kern="1200" dirty="0">
              <a:latin typeface="Arial" panose="020B0604020202020204" pitchFamily="34" charset="0"/>
              <a:cs typeface="Arial" panose="020B0604020202020204" pitchFamily="34" charset="0"/>
            </a:rPr>
            <a:t>Intervención</a:t>
          </a:r>
        </a:p>
      </dsp:txBody>
      <dsp:txXfrm>
        <a:off x="1114666" y="2108115"/>
        <a:ext cx="5030523" cy="1054057"/>
      </dsp:txXfrm>
    </dsp:sp>
    <dsp:sp modelId="{8515D71A-B243-41D1-8341-3C9D8D41E77B}">
      <dsp:nvSpPr>
        <dsp:cNvPr id="0" name=""/>
        <dsp:cNvSpPr/>
      </dsp:nvSpPr>
      <dsp:spPr>
        <a:xfrm>
          <a:off x="455879" y="1976358"/>
          <a:ext cx="1317572" cy="13175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404C3-11A5-496F-89AB-02B12EB5E2E8}">
      <dsp:nvSpPr>
        <dsp:cNvPr id="0" name=""/>
        <dsp:cNvSpPr/>
      </dsp:nvSpPr>
      <dsp:spPr>
        <a:xfrm>
          <a:off x="731516" y="3689202"/>
          <a:ext cx="5413673" cy="10540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6658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300" kern="1200" dirty="0">
              <a:latin typeface="Arial" panose="020B0604020202020204" pitchFamily="34" charset="0"/>
              <a:cs typeface="Arial" panose="020B0604020202020204" pitchFamily="34" charset="0"/>
            </a:rPr>
            <a:t>Medición de resultados con métodos mixtos</a:t>
          </a:r>
        </a:p>
      </dsp:txBody>
      <dsp:txXfrm>
        <a:off x="731516" y="3689202"/>
        <a:ext cx="5413673" cy="1054057"/>
      </dsp:txXfrm>
    </dsp:sp>
    <dsp:sp modelId="{F20751F0-F5B2-444D-9001-D27A1A0EF795}">
      <dsp:nvSpPr>
        <dsp:cNvPr id="0" name=""/>
        <dsp:cNvSpPr/>
      </dsp:nvSpPr>
      <dsp:spPr>
        <a:xfrm>
          <a:off x="72729" y="3557445"/>
          <a:ext cx="1317572" cy="131757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94F0D-AEF5-4D47-95CE-541DB7F708CC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F535E-6CE1-40EF-B8A2-F96BF7B3B7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7908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F6B5C584-501B-AE9C-5A1F-46A718E1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:notes">
            <a:extLst>
              <a:ext uri="{FF2B5EF4-FFF2-40B4-BE49-F238E27FC236}">
                <a16:creationId xmlns:a16="http://schemas.microsoft.com/office/drawing/2014/main" id="{D72A73BC-F531-4727-B338-F21E93A69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dirty="0"/>
              <a:t>Variedad tradicional = semilla campesina, mayor plasticidad</a:t>
            </a:r>
            <a:endParaRPr dirty="0"/>
          </a:p>
        </p:txBody>
      </p:sp>
      <p:sp>
        <p:nvSpPr>
          <p:cNvPr id="151" name="Google Shape;151;p18:notes">
            <a:extLst>
              <a:ext uri="{FF2B5EF4-FFF2-40B4-BE49-F238E27FC236}">
                <a16:creationId xmlns:a16="http://schemas.microsoft.com/office/drawing/2014/main" id="{934C073C-FE66-F63C-A40C-4A9537733F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879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94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Rocoto como ejemplo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6540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s-P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3972-8018-40D4-ABF7-DF91F235B8FA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25923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719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BF140-7C31-8E67-1823-746C305B0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073ACF8-1B09-EB34-E423-5987AC547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D6391C2-8750-AE57-E1A5-27600763D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0745DA-9E90-54E2-215E-FBA1F3C374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3972-8018-40D4-ABF7-DF91F235B8FA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707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2204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684D0F-1BE6-AE30-3A88-040191164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992336-603B-E1A0-E3D2-B5DCFAA33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F878A-EC78-08AE-ABC9-6AC3D232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8F7C11-7AC4-E43B-4051-F0F53256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3279-0B98-6891-C086-182758E3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367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3FC17-958B-4711-1E7A-C05C9A32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08FB36-47CE-A1BB-87B2-55B2FF2DB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40EBC7-8FFC-D007-915F-59A1ADDE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3B1B27-D8D9-8CC3-8037-6D59C2C8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450A46-89EA-8814-7DCA-66670BFA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434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CAB70-2786-9A4B-3780-A3A4790D7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100244-1C4D-F8EC-58DD-EA17160A1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52165B-0EDD-5BEB-7E4F-EB21A7E4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B75EB3-AFE5-2902-6769-A1A1CD73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DDA170-598E-B0B7-5E1E-72D04F6B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850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258A7-AA6E-1E90-C47A-7CBE3710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25368B-0080-0D11-271B-98B3F3C61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FA6949-2FFD-FC99-00E1-78302762E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8C4D9F-9379-083E-1AEA-52107AE7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566B6B-E0FF-E9CC-018A-A99D9AA2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BB2076-6F84-1FE9-07F9-2AA25EF9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568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F67A5-C441-1C4C-A135-C35C58A83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60F3A2-7AF0-6A44-9B84-23BBECEA5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8C65C4-6799-8943-3654-4F45E067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6582AB-2609-C5E0-64A9-576193942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3FB7AC-59F4-5EC2-59C4-AB62B37DD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4D039A-CB2F-F902-9F59-8901C6760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20C7E8-A518-AD47-61A6-2ADBD2BF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FAF3FF-0EEB-D4DE-E8EF-10F692C9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713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18E28-527D-2FA6-DE65-D98B8139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333547-BB2B-3258-5CF5-3BB9E984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42391A-4B45-A7FE-C1D0-707E9514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BF2170-3846-74F7-525D-078E6835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7825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30DD8E-7C70-C018-23E3-69E5D97E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2750D1-2AAD-86D7-012D-F313635A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322A2C-F153-9E0E-A2B2-2527D7A1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1933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00CBC-C259-8119-8396-33E47EEA5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3EC48-72F7-4640-D4FC-A7FD725F1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D83AD3-3D86-5955-DD2F-65B16F08A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7C985E-6711-B67D-0385-1E8DB682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528457-5015-2C9F-56E5-B7347944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4CC808-77E3-0B3F-59E1-01FE63F9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405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CBE61-828B-E785-0FBC-497574A3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8C5E3CC-80D2-F95F-F87C-4B539C955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FE6B27-4664-0054-954A-F24D297C1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5F048-0839-B779-5AB7-4B66243D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D4F036-BE09-19E2-2C13-16ACC895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6C4DD8-DC54-4F40-4898-E11EAA2C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9302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FC132-6E0E-2563-B67E-28EF9378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32AC92-27D3-3958-BF87-AF44122EA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C18810-A669-503A-6D48-68F13854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9A3C9C-F2D9-C45C-874B-613CDB88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2516BB-1F79-1275-0828-FE431DB00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962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5F1176-1690-45CA-9432-2ECCDDD8A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8F5A6D-6C5C-636B-5A4C-B64B0A626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5914F4-2645-A3C3-5DE7-01563100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5C5637-0442-B066-F6CD-E7F8C839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35EDF-5357-86E1-8517-9F15B6AF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887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D8EEEE-DD6D-8C19-A1FB-0890A141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258C14-8D52-1986-F55B-1B4A8F02A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E1F183-389F-A248-F69D-EDA0F364D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607E8-4E5C-4E3C-B862-8B73B6406F6A}" type="datetimeFigureOut">
              <a:rPr lang="es-PE" smtClean="0"/>
              <a:t>9/10/2025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AA9FEF-2101-B7A2-8ED2-86144524E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DFBA8-DB14-2AD5-03DC-961FD988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343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65667" y="494443"/>
            <a:ext cx="136087" cy="763748"/>
            <a:chOff x="0" y="0"/>
            <a:chExt cx="272175" cy="152749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72175" cy="27217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627661"/>
              <a:ext cx="272175" cy="27217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1255321"/>
              <a:ext cx="272175" cy="272175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 rot="5400000">
            <a:off x="11333022" y="-58200"/>
            <a:ext cx="136087" cy="763748"/>
            <a:chOff x="0" y="0"/>
            <a:chExt cx="272175" cy="1527496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272175" cy="27217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627661"/>
              <a:ext cx="272175" cy="2721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1255321"/>
              <a:ext cx="272175" cy="27217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853102" y="5654279"/>
            <a:ext cx="2508616" cy="625635"/>
          </a:xfrm>
          <a:custGeom>
            <a:avLst/>
            <a:gdLst/>
            <a:ahLst/>
            <a:cxnLst/>
            <a:rect l="l" t="t" r="r" b="b"/>
            <a:pathLst>
              <a:path w="3762924" h="938453">
                <a:moveTo>
                  <a:pt x="0" y="0"/>
                </a:moveTo>
                <a:lnTo>
                  <a:pt x="3762924" y="0"/>
                </a:lnTo>
                <a:lnTo>
                  <a:pt x="3762924" y="938453"/>
                </a:lnTo>
                <a:lnTo>
                  <a:pt x="0" y="938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29" name="Freeform 29"/>
          <p:cNvSpPr/>
          <p:nvPr/>
        </p:nvSpPr>
        <p:spPr>
          <a:xfrm>
            <a:off x="1005643" y="3230045"/>
            <a:ext cx="1756711" cy="1435644"/>
          </a:xfrm>
          <a:custGeom>
            <a:avLst/>
            <a:gdLst/>
            <a:ahLst/>
            <a:cxnLst/>
            <a:rect l="l" t="t" r="r" b="b"/>
            <a:pathLst>
              <a:path w="2635067" h="2618432">
                <a:moveTo>
                  <a:pt x="0" y="0"/>
                </a:moveTo>
                <a:lnTo>
                  <a:pt x="2635066" y="0"/>
                </a:lnTo>
                <a:lnTo>
                  <a:pt x="2635066" y="2618432"/>
                </a:lnTo>
                <a:lnTo>
                  <a:pt x="0" y="261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r="-29446" b="-21591"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30" name="Freeform 30"/>
          <p:cNvSpPr/>
          <p:nvPr/>
        </p:nvSpPr>
        <p:spPr>
          <a:xfrm>
            <a:off x="886431" y="4550899"/>
            <a:ext cx="2213724" cy="783927"/>
          </a:xfrm>
          <a:custGeom>
            <a:avLst/>
            <a:gdLst/>
            <a:ahLst/>
            <a:cxnLst/>
            <a:rect l="l" t="t" r="r" b="b"/>
            <a:pathLst>
              <a:path w="3413142" h="1380315">
                <a:moveTo>
                  <a:pt x="0" y="0"/>
                </a:moveTo>
                <a:lnTo>
                  <a:pt x="3413142" y="0"/>
                </a:lnTo>
                <a:lnTo>
                  <a:pt x="3413142" y="1380314"/>
                </a:lnTo>
                <a:lnTo>
                  <a:pt x="0" y="1380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32" name="TextBox 32"/>
          <p:cNvSpPr txBox="1"/>
          <p:nvPr/>
        </p:nvSpPr>
        <p:spPr>
          <a:xfrm>
            <a:off x="740863" y="931603"/>
            <a:ext cx="5343210" cy="2030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s-MX" sz="2400" b="1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  <a:ea typeface="Montaser Arabic Heavy"/>
              <a:cs typeface="Montaser Arabic Heavy"/>
              <a:sym typeface="Montaser Arabic Heavy"/>
            </a:endParaRP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Alianzas rurales-urbanas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para la conservación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de los ajíes nativos del Perú </a:t>
            </a:r>
          </a:p>
          <a:p>
            <a:pPr algn="ctr">
              <a:lnSpc>
                <a:spcPts val="5142"/>
              </a:lnSpc>
            </a:pPr>
            <a:endParaRPr lang="en-US" sz="1867" dirty="0">
              <a:solidFill>
                <a:srgbClr val="191C59"/>
              </a:solidFill>
              <a:latin typeface="Arial Black" panose="020B0A04020102020204" pitchFamily="34" charset="0"/>
              <a:ea typeface="Montaser Arabic Heavy"/>
              <a:cs typeface="Montaser Arabic Heavy"/>
              <a:sym typeface="Montaser Arabic Heav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6D173-0976-6841-80D8-6B6B532417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79" y="2"/>
            <a:ext cx="5683221" cy="5683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1EAE56-2956-8E4E-8BC9-8175F090A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668" y="5234193"/>
            <a:ext cx="1414554" cy="10662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C4EB4A0-4619-9642-8A72-C4F027540E15}"/>
              </a:ext>
            </a:extLst>
          </p:cNvPr>
          <p:cNvSpPr txBox="1"/>
          <p:nvPr/>
        </p:nvSpPr>
        <p:spPr>
          <a:xfrm>
            <a:off x="6319954" y="5845360"/>
            <a:ext cx="63060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IV Seminario virtual agricultura y ganadería familiar altoandina</a:t>
            </a:r>
          </a:p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Evidencia desde la agroecología para la incidencia pública.</a:t>
            </a:r>
          </a:p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Lima, octubre 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2FF367-0887-2960-A44D-1CEC99153A86}"/>
              </a:ext>
            </a:extLst>
          </p:cNvPr>
          <p:cNvSpPr txBox="1"/>
          <p:nvPr/>
        </p:nvSpPr>
        <p:spPr>
          <a:xfrm>
            <a:off x="3987317" y="4957087"/>
            <a:ext cx="211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200" dirty="0"/>
              <a:t>Con el apoyo 2025-2027 de: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CCABD899-43F3-A3A5-2B6D-4CE974D7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73380B-363C-5AB2-4BE9-B97C4A9FE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33" t="5168" r="19260" b="10340"/>
          <a:stretch/>
        </p:blipFill>
        <p:spPr>
          <a:xfrm>
            <a:off x="4304371" y="0"/>
            <a:ext cx="7887629" cy="649001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636B49-6D73-2C82-B785-75A664257F59}"/>
              </a:ext>
            </a:extLst>
          </p:cNvPr>
          <p:cNvSpPr txBox="1"/>
          <p:nvPr/>
        </p:nvSpPr>
        <p:spPr>
          <a:xfrm>
            <a:off x="167369" y="1542194"/>
            <a:ext cx="41370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Origen sudamericano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diversidad está en el Perú (cultivados) y en Bolivia (silvestres)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Condimento fundamental de la comida peruana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Gran conexión emocional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Uso documentado desde hace por lo menos 10,000 años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diversidad se conserva en huertos familiares (no en chacras comerciales)</a:t>
            </a:r>
          </a:p>
          <a:p>
            <a:pPr marL="285750" indent="-285750">
              <a:buFont typeface="Wingdings" pitchFamily="2" charset="2"/>
              <a:buChar char="§"/>
            </a:pP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¿Erosión genética creciente?</a:t>
            </a:r>
          </a:p>
          <a:p>
            <a:pPr>
              <a:lnSpc>
                <a:spcPct val="150000"/>
              </a:lnSpc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sz="1600" dirty="0"/>
          </a:p>
          <a:p>
            <a:endParaRPr lang="es-PE" sz="1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81386C-D446-BBCE-3AB9-9DEB57BE3D39}"/>
              </a:ext>
            </a:extLst>
          </p:cNvPr>
          <p:cNvSpPr txBox="1"/>
          <p:nvPr/>
        </p:nvSpPr>
        <p:spPr>
          <a:xfrm>
            <a:off x="5142568" y="6490010"/>
            <a:ext cx="6926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de la colección de germoplasma de ajíes nativos de la UNALM, Lima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3D4C04-A0AA-C42E-1EA5-EA8D3E07B2EA}"/>
              </a:ext>
            </a:extLst>
          </p:cNvPr>
          <p:cNvSpPr txBox="1"/>
          <p:nvPr/>
        </p:nvSpPr>
        <p:spPr>
          <a:xfrm>
            <a:off x="437038" y="594342"/>
            <a:ext cx="3486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realidad de los ajíes peruanos</a:t>
            </a:r>
          </a:p>
        </p:txBody>
      </p:sp>
    </p:spTree>
    <p:extLst>
      <p:ext uri="{BB962C8B-B14F-4D97-AF65-F5344CB8AC3E}">
        <p14:creationId xmlns:p14="http://schemas.microsoft.com/office/powerpoint/2010/main" val="63697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5836A8-8A83-FBDC-8703-6954C8394F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84" y="0"/>
            <a:ext cx="4105581" cy="6877726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95967A5-41C5-8D21-654F-FD04AE61696B}"/>
              </a:ext>
            </a:extLst>
          </p:cNvPr>
          <p:cNvSpPr txBox="1"/>
          <p:nvPr/>
        </p:nvSpPr>
        <p:spPr>
          <a:xfrm>
            <a:off x="5965268" y="1225689"/>
            <a:ext cx="50175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Pero la mayor parte de la población peruana consume regularmente no más de 5 variedades de ajíes nativos,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mayor parte proveniente de campos de manejo convencional a mediana y gran escala y con un alto uso de insumos externos.</a:t>
            </a:r>
          </a:p>
          <a:p>
            <a:endParaRPr lang="es-P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8033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AF2B1-2A29-D7B4-3481-EDDE700DA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159" y="1142999"/>
            <a:ext cx="4297681" cy="57150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5446547-08D1-F06A-EB71-B8A79357CCC3}"/>
              </a:ext>
            </a:extLst>
          </p:cNvPr>
          <p:cNvSpPr txBox="1"/>
          <p:nvPr/>
        </p:nvSpPr>
        <p:spPr>
          <a:xfrm>
            <a:off x="1811412" y="410171"/>
            <a:ext cx="85815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Diversidad de sistemas de producción de ajíes nativos en el Perú</a:t>
            </a:r>
          </a:p>
          <a:p>
            <a:endParaRPr lang="es-PE" sz="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77E595-EE37-EA62-9282-69961AC157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2" t="19934" r="36070" b="63336"/>
          <a:stretch/>
        </p:blipFill>
        <p:spPr>
          <a:xfrm>
            <a:off x="10160" y="1143000"/>
            <a:ext cx="3987293" cy="5715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0C40E3E-05B1-B159-01AB-B9AE5A90F9AC}"/>
              </a:ext>
            </a:extLst>
          </p:cNvPr>
          <p:cNvSpPr txBox="1"/>
          <p:nvPr/>
        </p:nvSpPr>
        <p:spPr>
          <a:xfrm>
            <a:off x="4307842" y="1520518"/>
            <a:ext cx="3385118" cy="5180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Huerto familiar casero</a:t>
            </a:r>
          </a:p>
          <a:p>
            <a:endParaRPr lang="es-MX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familiar de pequeña escala, &lt; 1 ha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Producción de pequeña escala con mano de obra contratada, 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&lt; 2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Mercado local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Exportación (Tabasco)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Producción comercial 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Fresco, &lt; 10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Agroindustria, &lt; 20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Exportación (chiles mexicanos)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Producciones especiales (invernadero, orgánico, </a:t>
            </a: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 </a:t>
            </a:r>
            <a:r>
              <a:rPr lang="es-MX" sz="16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endParaRPr lang="es-PE" b="1" dirty="0">
              <a:cs typeface="Montaser Arabic 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842F0-301D-E747-A116-C318CA66D42F}"/>
              </a:ext>
            </a:extLst>
          </p:cNvPr>
          <p:cNvSpPr txBox="1"/>
          <p:nvPr/>
        </p:nvSpPr>
        <p:spPr>
          <a:xfrm>
            <a:off x="317151" y="6506849"/>
            <a:ext cx="33558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Ají amazónico semi-perenne en huerto familiar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B53C9B-F811-7C49-92A9-B687CF058FBE}"/>
              </a:ext>
            </a:extLst>
          </p:cNvPr>
          <p:cNvSpPr txBox="1"/>
          <p:nvPr/>
        </p:nvSpPr>
        <p:spPr>
          <a:xfrm>
            <a:off x="10351204" y="1226263"/>
            <a:ext cx="166335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Ají andino (rocoto)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en chacra comercial</a:t>
            </a:r>
          </a:p>
        </p:txBody>
      </p:sp>
    </p:spTree>
    <p:extLst>
      <p:ext uri="{BB962C8B-B14F-4D97-AF65-F5344CB8AC3E}">
        <p14:creationId xmlns:p14="http://schemas.microsoft.com/office/powerpoint/2010/main" val="99725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664699F-D735-4014-97A5-84C858E4ACE4}"/>
              </a:ext>
            </a:extLst>
          </p:cNvPr>
          <p:cNvSpPr txBox="1"/>
          <p:nvPr/>
        </p:nvSpPr>
        <p:spPr>
          <a:xfrm>
            <a:off x="1531734" y="1542901"/>
            <a:ext cx="67360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Desaparición completa </a:t>
            </a:r>
          </a:p>
          <a:p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0" dirty="0">
                <a:latin typeface="Arial" panose="020B0604020202020204" pitchFamily="34" charset="0"/>
                <a:cs typeface="Arial" panose="020B0604020202020204" pitchFamily="34" charset="0"/>
              </a:rPr>
              <a:t>Reducción de riqueza</a:t>
            </a:r>
          </a:p>
          <a:p>
            <a:endParaRPr lang="es-P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0" dirty="0">
                <a:latin typeface="Arial" panose="020B0604020202020204" pitchFamily="34" charset="0"/>
                <a:cs typeface="Arial" panose="020B0604020202020204" pitchFamily="34" charset="0"/>
              </a:rPr>
              <a:t>Pérdida de variación genética</a:t>
            </a:r>
          </a:p>
          <a:p>
            <a:endParaRPr lang="es-P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Disminución del área de cultivo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PE" sz="20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Reducción en el número de agricultores/familias   y comunidades que las cultivan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PE" sz="20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Pérdida de conocimientos tradicionales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FA12BC-7471-48AB-9C06-7B953D0C0F93}"/>
              </a:ext>
            </a:extLst>
          </p:cNvPr>
          <p:cNvSpPr txBox="1"/>
          <p:nvPr/>
        </p:nvSpPr>
        <p:spPr>
          <a:xfrm>
            <a:off x="1488317" y="1235124"/>
            <a:ext cx="1776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Khoury et al, 2021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D915819-1ECC-B09F-1848-6D4B466967FE}"/>
              </a:ext>
            </a:extLst>
          </p:cNvPr>
          <p:cNvSpPr txBox="1"/>
          <p:nvPr/>
        </p:nvSpPr>
        <p:spPr>
          <a:xfrm>
            <a:off x="1488317" y="452229"/>
            <a:ext cx="10275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 acumulada de la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diversidad  </a:t>
            </a:r>
          </a:p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variedades tradicionales de cultivos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35FCC-8BD3-584F-B69F-BD4851035E26}"/>
              </a:ext>
            </a:extLst>
          </p:cNvPr>
          <p:cNvSpPr txBox="1"/>
          <p:nvPr/>
        </p:nvSpPr>
        <p:spPr>
          <a:xfrm>
            <a:off x="8341335" y="2518060"/>
            <a:ext cx="2763988" cy="15696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Dos ejemplos de erosión genética a partir de la gastronomía peruana:</a:t>
            </a:r>
          </a:p>
          <a:p>
            <a:endParaRPr lang="en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Cebiche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Rocoto relleno</a:t>
            </a:r>
          </a:p>
        </p:txBody>
      </p:sp>
      <p:sp>
        <p:nvSpPr>
          <p:cNvPr id="8" name="Flecha: a la derecha con muesca 2">
            <a:extLst>
              <a:ext uri="{FF2B5EF4-FFF2-40B4-BE49-F238E27FC236}">
                <a16:creationId xmlns:a16="http://schemas.microsoft.com/office/drawing/2014/main" id="{126410B3-7A0D-CA44-AB81-067A8E60E4D1}"/>
              </a:ext>
            </a:extLst>
          </p:cNvPr>
          <p:cNvSpPr/>
          <p:nvPr/>
        </p:nvSpPr>
        <p:spPr>
          <a:xfrm>
            <a:off x="11178861" y="3208158"/>
            <a:ext cx="663052" cy="441683"/>
          </a:xfrm>
          <a:prstGeom prst="notchedRightArrow">
            <a:avLst/>
          </a:prstGeom>
          <a:solidFill>
            <a:srgbClr val="191C5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8000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06C034A-F2BD-BB98-AC98-D58948A459A0}"/>
              </a:ext>
            </a:extLst>
          </p:cNvPr>
          <p:cNvSpPr txBox="1"/>
          <p:nvPr/>
        </p:nvSpPr>
        <p:spPr>
          <a:xfrm>
            <a:off x="572680" y="1900748"/>
            <a:ext cx="2800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Cebiches regionales eran hechos tradicionalmente con ajíes locales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ED5B2C-E591-FEE0-FEB3-3909D06C21ED}"/>
              </a:ext>
            </a:extLst>
          </p:cNvPr>
          <p:cNvSpPr txBox="1"/>
          <p:nvPr/>
        </p:nvSpPr>
        <p:spPr>
          <a:xfrm>
            <a:off x="4199647" y="3152027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Boom gastronómico peruano y fama de los cocineros limeños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D70AEF-4640-B884-0FB3-0E2841E9F188}"/>
              </a:ext>
            </a:extLst>
          </p:cNvPr>
          <p:cNvSpPr txBox="1"/>
          <p:nvPr/>
        </p:nvSpPr>
        <p:spPr>
          <a:xfrm>
            <a:off x="572680" y="4183191"/>
            <a:ext cx="320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Cebiche limeño se prepara       con ají Limo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7D0B44-59E8-06D7-8D65-D2978A0F068E}"/>
              </a:ext>
            </a:extLst>
          </p:cNvPr>
          <p:cNvSpPr txBox="1"/>
          <p:nvPr/>
        </p:nvSpPr>
        <p:spPr>
          <a:xfrm>
            <a:off x="5687740" y="5246324"/>
            <a:ext cx="4855731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    </a:t>
            </a:r>
            <a:r>
              <a:rPr lang="es-P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Ají Limo Cebichero</a:t>
            </a: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: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Monocultivo en laderas de la selva alta (asociado a quema y deforestación)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Alto uso de plaguicidas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Influencia del mercado mayorista de Lima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8ABE33-FEF9-5390-98CB-640FA818E7BC}"/>
              </a:ext>
            </a:extLst>
          </p:cNvPr>
          <p:cNvSpPr txBox="1"/>
          <p:nvPr/>
        </p:nvSpPr>
        <p:spPr>
          <a:xfrm>
            <a:off x="8877392" y="3711973"/>
            <a:ext cx="3115825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Gran disminución de cebiches preparados              con ajíes regionales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AEC1126-6291-0104-E6AD-6F62D48BAEC5}"/>
              </a:ext>
            </a:extLst>
          </p:cNvPr>
          <p:cNvSpPr txBox="1"/>
          <p:nvPr/>
        </p:nvSpPr>
        <p:spPr>
          <a:xfrm>
            <a:off x="594074" y="288552"/>
            <a:ext cx="10856841" cy="50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8"/>
              </a:lnSpc>
            </a:pP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El </a:t>
            </a: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cebiche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 como indicador de erosión genética y cultural</a:t>
            </a:r>
          </a:p>
        </p:txBody>
      </p:sp>
      <p:sp>
        <p:nvSpPr>
          <p:cNvPr id="13" name="Freeform 25">
            <a:extLst>
              <a:ext uri="{FF2B5EF4-FFF2-40B4-BE49-F238E27FC236}">
                <a16:creationId xmlns:a16="http://schemas.microsoft.com/office/drawing/2014/main" id="{15796225-CB47-D3E5-DD81-F49FC7F4AE01}"/>
              </a:ext>
            </a:extLst>
          </p:cNvPr>
          <p:cNvSpPr/>
          <p:nvPr/>
        </p:nvSpPr>
        <p:spPr>
          <a:xfrm>
            <a:off x="2505314" y="4963388"/>
            <a:ext cx="2992237" cy="1894612"/>
          </a:xfrm>
          <a:custGeom>
            <a:avLst/>
            <a:gdLst/>
            <a:ahLst/>
            <a:cxnLst/>
            <a:rect l="l" t="t" r="r" b="b"/>
            <a:pathLst>
              <a:path w="9857895" h="3758323">
                <a:moveTo>
                  <a:pt x="0" y="0"/>
                </a:moveTo>
                <a:lnTo>
                  <a:pt x="9857895" y="0"/>
                </a:lnTo>
                <a:lnTo>
                  <a:pt x="9857895" y="3758323"/>
                </a:lnTo>
                <a:lnTo>
                  <a:pt x="0" y="3758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28" r="-123050"/>
            </a:stretch>
          </a:blipFill>
        </p:spPr>
        <p:txBody>
          <a:bodyPr/>
          <a:lstStyle/>
          <a:p>
            <a:endParaRPr lang="es-PE" sz="12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5D2F6A1-E172-4F12-9637-6AAC752B0C95}"/>
              </a:ext>
            </a:extLst>
          </p:cNvPr>
          <p:cNvCxnSpPr>
            <a:cxnSpLocks/>
          </p:cNvCxnSpPr>
          <p:nvPr/>
        </p:nvCxnSpPr>
        <p:spPr>
          <a:xfrm>
            <a:off x="7634347" y="3480780"/>
            <a:ext cx="962519" cy="2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errar llave 17">
            <a:extLst>
              <a:ext uri="{FF2B5EF4-FFF2-40B4-BE49-F238E27FC236}">
                <a16:creationId xmlns:a16="http://schemas.microsoft.com/office/drawing/2014/main" id="{98C029AB-9727-958A-B79F-547420C33E54}"/>
              </a:ext>
            </a:extLst>
          </p:cNvPr>
          <p:cNvSpPr/>
          <p:nvPr/>
        </p:nvSpPr>
        <p:spPr>
          <a:xfrm>
            <a:off x="3522306" y="2043882"/>
            <a:ext cx="424663" cy="2809998"/>
          </a:xfrm>
          <a:prstGeom prst="rightBrace">
            <a:avLst/>
          </a:prstGeom>
          <a:ln w="53975">
            <a:solidFill>
              <a:srgbClr val="191C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13DF51-B754-024D-A6E1-BD3CA35AD87C}"/>
              </a:ext>
            </a:extLst>
          </p:cNvPr>
          <p:cNvSpPr txBox="1"/>
          <p:nvPr/>
        </p:nvSpPr>
        <p:spPr>
          <a:xfrm>
            <a:off x="4561585" y="1294235"/>
            <a:ext cx="356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Cebiche peruano </a:t>
            </a:r>
          </a:p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Patrimonio Cultural Inmaterial </a:t>
            </a:r>
          </a:p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de la Humanidad (UNESCO, 2023)</a:t>
            </a:r>
          </a:p>
        </p:txBody>
      </p:sp>
      <p:sp>
        <p:nvSpPr>
          <p:cNvPr id="17" name="CuadroTexto 8">
            <a:extLst>
              <a:ext uri="{FF2B5EF4-FFF2-40B4-BE49-F238E27FC236}">
                <a16:creationId xmlns:a16="http://schemas.microsoft.com/office/drawing/2014/main" id="{527F626E-7D5A-F74E-8C23-0B66BC30C9AF}"/>
              </a:ext>
            </a:extLst>
          </p:cNvPr>
          <p:cNvSpPr txBox="1"/>
          <p:nvPr/>
        </p:nvSpPr>
        <p:spPr>
          <a:xfrm>
            <a:off x="8930399" y="2497526"/>
            <a:ext cx="2890539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PE" sz="2000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“Estandarización” de cebiches en casi todo el Perú: ají Limo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BBD609-E611-0047-9527-8EAEF833C4BA}"/>
              </a:ext>
            </a:extLst>
          </p:cNvPr>
          <p:cNvSpPr txBox="1"/>
          <p:nvPr/>
        </p:nvSpPr>
        <p:spPr>
          <a:xfrm>
            <a:off x="606855" y="3152027"/>
            <a:ext cx="249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Se come cebiches en todo el Perú</a:t>
            </a:r>
          </a:p>
        </p:txBody>
      </p:sp>
      <p:cxnSp>
        <p:nvCxnSpPr>
          <p:cNvPr id="30" name="Conector recto de flecha 15">
            <a:extLst>
              <a:ext uri="{FF2B5EF4-FFF2-40B4-BE49-F238E27FC236}">
                <a16:creationId xmlns:a16="http://schemas.microsoft.com/office/drawing/2014/main" id="{9FEA4B8A-0AE9-9645-945C-7F865422E8CE}"/>
              </a:ext>
            </a:extLst>
          </p:cNvPr>
          <p:cNvCxnSpPr>
            <a:cxnSpLocks/>
          </p:cNvCxnSpPr>
          <p:nvPr/>
        </p:nvCxnSpPr>
        <p:spPr>
          <a:xfrm>
            <a:off x="1696382" y="4853880"/>
            <a:ext cx="808932" cy="479104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41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226232ED-0CD7-1646-B1E1-51852B9BB1F7}"/>
              </a:ext>
            </a:extLst>
          </p:cNvPr>
          <p:cNvSpPr txBox="1"/>
          <p:nvPr/>
        </p:nvSpPr>
        <p:spPr>
          <a:xfrm>
            <a:off x="667579" y="288715"/>
            <a:ext cx="10856841" cy="50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8"/>
              </a:lnSpc>
            </a:pP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El </a:t>
            </a: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rocoto relleno 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como indicador de erosión genética y cultural</a:t>
            </a: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C88862FB-0D94-3141-8087-C294E3057FE5}"/>
              </a:ext>
            </a:extLst>
          </p:cNvPr>
          <p:cNvSpPr txBox="1"/>
          <p:nvPr/>
        </p:nvSpPr>
        <p:spPr>
          <a:xfrm>
            <a:off x="548310" y="1082770"/>
            <a:ext cx="2967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Plato tradicional de Arequipa y Cusco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2B9A2594-CCC6-0D4F-92A6-1E4D412581B2}"/>
              </a:ext>
            </a:extLst>
          </p:cNvPr>
          <p:cNvSpPr txBox="1"/>
          <p:nvPr/>
        </p:nvSpPr>
        <p:spPr>
          <a:xfrm>
            <a:off x="548310" y="1865550"/>
            <a:ext cx="2967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Picanterías declaradas Patrimonio Cultural </a:t>
            </a:r>
          </a:p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de la Nación (2015)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A3CB8-9377-FC48-9194-C108A6ACE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856" y="980178"/>
            <a:ext cx="3601598" cy="2401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8EA8BB-48A9-E24E-875F-6539BBF3B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58" y="980178"/>
            <a:ext cx="3603198" cy="2401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B6299B-958A-274F-8BE0-0E28F2379F65}"/>
              </a:ext>
            </a:extLst>
          </p:cNvPr>
          <p:cNvSpPr txBox="1"/>
          <p:nvPr/>
        </p:nvSpPr>
        <p:spPr>
          <a:xfrm>
            <a:off x="4036741" y="3333673"/>
            <a:ext cx="3211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600" dirty="0"/>
              <a:t>Rocoto de huerta, el de siempre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DFF676-D225-9542-99D6-0948D52C3D2A}"/>
              </a:ext>
            </a:extLst>
          </p:cNvPr>
          <p:cNvSpPr txBox="1"/>
          <p:nvPr/>
        </p:nvSpPr>
        <p:spPr>
          <a:xfrm>
            <a:off x="7475711" y="3333673"/>
            <a:ext cx="3327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E" sz="1600" dirty="0"/>
              <a:t>Rocoto de selva central, </a:t>
            </a:r>
          </a:p>
          <a:p>
            <a:pPr algn="ctr"/>
            <a:r>
              <a:rPr lang="en-PE" sz="1600" dirty="0"/>
              <a:t>un fenómeno de hace pocas décadas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C04D0A-41CB-C643-B678-155CA489447E}"/>
              </a:ext>
            </a:extLst>
          </p:cNvPr>
          <p:cNvSpPr txBox="1"/>
          <p:nvPr/>
        </p:nvSpPr>
        <p:spPr>
          <a:xfrm>
            <a:off x="542809" y="2959079"/>
            <a:ext cx="328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Las picanterías de Arequipa son las más vibrantes y mejor organizadas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FCD6A7-4B0A-8142-BBF6-57D2F36C5E0A}"/>
              </a:ext>
            </a:extLst>
          </p:cNvPr>
          <p:cNvSpPr txBox="1"/>
          <p:nvPr/>
        </p:nvSpPr>
        <p:spPr>
          <a:xfrm>
            <a:off x="211919" y="4455590"/>
            <a:ext cx="56938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En Arequipa ahora prefieren el rocoto de selva central porque es más grande, fácil de manipular y entra más relleno. 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El rocoto andino fue adaptado a un sistema de producción más intensivo y en un clima más cálido, donde produce más.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052F27-B44F-3740-8044-9FFD9113D47E}"/>
              </a:ext>
            </a:extLst>
          </p:cNvPr>
          <p:cNvSpPr txBox="1"/>
          <p:nvPr/>
        </p:nvSpPr>
        <p:spPr>
          <a:xfrm>
            <a:off x="6852058" y="4311052"/>
            <a:ext cx="5339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Pero el rocoto de selva central (Amazonía andina) </a:t>
            </a: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es de los cultivos más fumigados y está asociado a deforestación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D3FB0-6DFF-A742-A03F-7CA4418EC751}"/>
              </a:ext>
            </a:extLst>
          </p:cNvPr>
          <p:cNvSpPr txBox="1"/>
          <p:nvPr/>
        </p:nvSpPr>
        <p:spPr>
          <a:xfrm>
            <a:off x="6852059" y="5617025"/>
            <a:ext cx="5174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siembra del tradicional rocoto de huerta se ha reducido en Arequipa y casi no se le ve en sus picanterías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A3C3D8D8-7899-0C49-ABB6-DBB1761B9B32}"/>
              </a:ext>
            </a:extLst>
          </p:cNvPr>
          <p:cNvCxnSpPr>
            <a:cxnSpLocks/>
          </p:cNvCxnSpPr>
          <p:nvPr/>
        </p:nvCxnSpPr>
        <p:spPr>
          <a:xfrm>
            <a:off x="5894307" y="5515609"/>
            <a:ext cx="808932" cy="479104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5">
            <a:extLst>
              <a:ext uri="{FF2B5EF4-FFF2-40B4-BE49-F238E27FC236}">
                <a16:creationId xmlns:a16="http://schemas.microsoft.com/office/drawing/2014/main" id="{31635F68-9845-4346-9596-2C875ABA4EE5}"/>
              </a:ext>
            </a:extLst>
          </p:cNvPr>
          <p:cNvCxnSpPr>
            <a:cxnSpLocks/>
          </p:cNvCxnSpPr>
          <p:nvPr/>
        </p:nvCxnSpPr>
        <p:spPr>
          <a:xfrm flipV="1">
            <a:off x="5905740" y="5111721"/>
            <a:ext cx="797499" cy="400300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83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1817F32-3CDC-4DA5-A84B-7543AB240401}"/>
              </a:ext>
            </a:extLst>
          </p:cNvPr>
          <p:cNvSpPr txBox="1"/>
          <p:nvPr/>
        </p:nvSpPr>
        <p:spPr>
          <a:xfrm>
            <a:off x="2685457" y="348666"/>
            <a:ext cx="8964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191C59"/>
                </a:solidFill>
                <a:latin typeface="Arial "/>
              </a:rPr>
              <a:t>Erosión genética de los ajíes nativos del Perú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0FED4FE-D54A-46F9-BC25-204EB53715B4}"/>
              </a:ext>
            </a:extLst>
          </p:cNvPr>
          <p:cNvSpPr txBox="1"/>
          <p:nvPr/>
        </p:nvSpPr>
        <p:spPr>
          <a:xfrm>
            <a:off x="516841" y="2680582"/>
            <a:ext cx="4466897" cy="830997"/>
          </a:xfrm>
          <a:prstGeom prst="rect">
            <a:avLst/>
          </a:prstGeom>
          <a:noFill/>
          <a:ln w="539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parte de los ajíes nativos se conservan en huertos familiares y chacras de pequeña escala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CAC24AF-A7A5-4133-A5C9-D768946262AC}"/>
              </a:ext>
            </a:extLst>
          </p:cNvPr>
          <p:cNvSpPr txBox="1"/>
          <p:nvPr/>
        </p:nvSpPr>
        <p:spPr>
          <a:xfrm>
            <a:off x="7287208" y="2671527"/>
            <a:ext cx="4303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Disminución de huertos familiares por migración y nuevas economías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010E4F8-0115-49CC-8A8F-21B486D8B9B4}"/>
              </a:ext>
            </a:extLst>
          </p:cNvPr>
          <p:cNvSpPr txBox="1"/>
          <p:nvPr/>
        </p:nvSpPr>
        <p:spPr>
          <a:xfrm>
            <a:off x="7303499" y="3743775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Reemplazo de variedades tradicionales por variedades introducidas o por otros cultivos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E82053B-2A10-4373-8099-8711485A5FD2}"/>
              </a:ext>
            </a:extLst>
          </p:cNvPr>
          <p:cNvSpPr txBox="1"/>
          <p:nvPr/>
        </p:nvSpPr>
        <p:spPr>
          <a:xfrm>
            <a:off x="516840" y="4775026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Las facultades de agronomía y los institutos técnicos priorizan una educación para el monocultivo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BEF3B48-9CF2-3809-BE1B-F7FFA18838E7}"/>
              </a:ext>
            </a:extLst>
          </p:cNvPr>
          <p:cNvSpPr txBox="1"/>
          <p:nvPr/>
        </p:nvSpPr>
        <p:spPr>
          <a:xfrm>
            <a:off x="516840" y="3772066"/>
            <a:ext cx="4466897" cy="584775"/>
          </a:xfrm>
          <a:prstGeom prst="rect">
            <a:avLst/>
          </a:prstGeom>
          <a:noFill/>
          <a:ln w="539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Impulso de la agroexportación entre los pequeños agricultores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FCFE11-62F6-E2A9-7A23-0A4F4D122A66}"/>
              </a:ext>
            </a:extLst>
          </p:cNvPr>
          <p:cNvSpPr txBox="1"/>
          <p:nvPr/>
        </p:nvSpPr>
        <p:spPr>
          <a:xfrm>
            <a:off x="7346456" y="4944423"/>
            <a:ext cx="437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Pérdida de conocimiento y una menor valoración de las variedades tradicionales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E3A7B16-3D8A-09BB-CCE1-254A48DCC67E}"/>
              </a:ext>
            </a:extLst>
          </p:cNvPr>
          <p:cNvSpPr txBox="1"/>
          <p:nvPr/>
        </p:nvSpPr>
        <p:spPr>
          <a:xfrm>
            <a:off x="516842" y="1589098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En el Perú se encuentra la mayor diversidad de ajíes cultivados en el mundo (estimamos ≈ 300 variedades tradicionales)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91ECCF4-D4E2-30F4-51DA-CA44C50AE786}"/>
              </a:ext>
            </a:extLst>
          </p:cNvPr>
          <p:cNvSpPr txBox="1"/>
          <p:nvPr/>
        </p:nvSpPr>
        <p:spPr>
          <a:xfrm>
            <a:off x="7287208" y="1648170"/>
            <a:ext cx="4384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 mayor parte de los peruanos consume solo 4 o 5 variedades comerciales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A5CDEE-DF62-1FEE-29F6-91F07E2224DF}"/>
              </a:ext>
            </a:extLst>
          </p:cNvPr>
          <p:cNvSpPr txBox="1"/>
          <p:nvPr/>
        </p:nvSpPr>
        <p:spPr>
          <a:xfrm>
            <a:off x="7395920" y="5943040"/>
            <a:ext cx="427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Solo conocemos 2 asociaciones </a:t>
            </a:r>
          </a:p>
          <a:p>
            <a:r>
              <a:rPr lang="es-PE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 guardianes de ajíes nativos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A0C6B89-B1F7-458E-E8B1-D417DDD74981}"/>
              </a:ext>
            </a:extLst>
          </p:cNvPr>
          <p:cNvSpPr txBox="1"/>
          <p:nvPr/>
        </p:nvSpPr>
        <p:spPr>
          <a:xfrm>
            <a:off x="516840" y="5903706"/>
            <a:ext cx="4466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Debilitamiento general de las organizaciones agrarias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B792209-3AD8-CF70-FD5C-215F54EC8DF0}"/>
              </a:ext>
            </a:extLst>
          </p:cNvPr>
          <p:cNvSpPr txBox="1"/>
          <p:nvPr/>
        </p:nvSpPr>
        <p:spPr>
          <a:xfrm>
            <a:off x="1245172" y="1004166"/>
            <a:ext cx="2873665" cy="400110"/>
          </a:xfrm>
          <a:prstGeom prst="rect">
            <a:avLst/>
          </a:prstGeom>
          <a:noFill/>
          <a:ln w="47625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general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9D987E6-4CF2-DB08-3A50-9D58608711ED}"/>
              </a:ext>
            </a:extLst>
          </p:cNvPr>
          <p:cNvSpPr txBox="1"/>
          <p:nvPr/>
        </p:nvSpPr>
        <p:spPr>
          <a:xfrm>
            <a:off x="8288223" y="1018258"/>
            <a:ext cx="250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Manifestaciones </a:t>
            </a:r>
          </a:p>
        </p:txBody>
      </p:sp>
      <p:sp>
        <p:nvSpPr>
          <p:cNvPr id="2" name="Flecha: a la derecha con muesca 1">
            <a:extLst>
              <a:ext uri="{FF2B5EF4-FFF2-40B4-BE49-F238E27FC236}">
                <a16:creationId xmlns:a16="http://schemas.microsoft.com/office/drawing/2014/main" id="{3E368522-9C5D-7A6C-C937-26FD50C2F188}"/>
              </a:ext>
            </a:extLst>
          </p:cNvPr>
          <p:cNvSpPr/>
          <p:nvPr/>
        </p:nvSpPr>
        <p:spPr>
          <a:xfrm>
            <a:off x="5751444" y="1738942"/>
            <a:ext cx="926729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Flecha: a la derecha con muesca 2">
            <a:extLst>
              <a:ext uri="{FF2B5EF4-FFF2-40B4-BE49-F238E27FC236}">
                <a16:creationId xmlns:a16="http://schemas.microsoft.com/office/drawing/2014/main" id="{2681904F-E848-9662-FBBC-E688420DF305}"/>
              </a:ext>
            </a:extLst>
          </p:cNvPr>
          <p:cNvSpPr/>
          <p:nvPr/>
        </p:nvSpPr>
        <p:spPr>
          <a:xfrm>
            <a:off x="5751445" y="2866183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Flecha: a la derecha con muesca 4">
            <a:extLst>
              <a:ext uri="{FF2B5EF4-FFF2-40B4-BE49-F238E27FC236}">
                <a16:creationId xmlns:a16="http://schemas.microsoft.com/office/drawing/2014/main" id="{85E97283-EE97-FA90-3FF5-15C66668D19E}"/>
              </a:ext>
            </a:extLst>
          </p:cNvPr>
          <p:cNvSpPr/>
          <p:nvPr/>
        </p:nvSpPr>
        <p:spPr>
          <a:xfrm>
            <a:off x="5751444" y="3941076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Flecha: a la derecha con muesca 5">
            <a:extLst>
              <a:ext uri="{FF2B5EF4-FFF2-40B4-BE49-F238E27FC236}">
                <a16:creationId xmlns:a16="http://schemas.microsoft.com/office/drawing/2014/main" id="{77296105-F58C-BF28-907E-B8A2E30E8E22}"/>
              </a:ext>
            </a:extLst>
          </p:cNvPr>
          <p:cNvSpPr/>
          <p:nvPr/>
        </p:nvSpPr>
        <p:spPr>
          <a:xfrm>
            <a:off x="5751444" y="5015970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Flecha: a la derecha con muesca 6">
            <a:extLst>
              <a:ext uri="{FF2B5EF4-FFF2-40B4-BE49-F238E27FC236}">
                <a16:creationId xmlns:a16="http://schemas.microsoft.com/office/drawing/2014/main" id="{94E7B1F8-6652-FD7D-A9A2-8F7E92CDB8D0}"/>
              </a:ext>
            </a:extLst>
          </p:cNvPr>
          <p:cNvSpPr/>
          <p:nvPr/>
        </p:nvSpPr>
        <p:spPr>
          <a:xfrm>
            <a:off x="5751444" y="6014585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2283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DEBD6FC-3061-4550-BD7B-B58F29A5F44C}"/>
              </a:ext>
            </a:extLst>
          </p:cNvPr>
          <p:cNvSpPr txBox="1"/>
          <p:nvPr/>
        </p:nvSpPr>
        <p:spPr>
          <a:xfrm>
            <a:off x="742950" y="352094"/>
            <a:ext cx="107060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</a:t>
            </a: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 de ajíes nativos no es posible sin un mayor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 fuera del lugar de producción:</a:t>
            </a:r>
          </a:p>
          <a:p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Es diferente a las papas nativas por que los ajíes no son parte fundamental de la seguridad alimentaria (no son alimentos calóricos)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Se necesita una diversidad de actores involucrados en la conservación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El consumo de ajíes nativos no puede estar limitado al consumo en fresco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El entorno institucional en las regiones con mayor diversidad de ajíes es frágil e inestable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Creemos que necesitamos un enfoque de investigación más centrado en la demanda que en la oferta de ajíes nativos (</a:t>
            </a:r>
            <a:r>
              <a:rPr lang="es-PE" sz="19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todo puede ser responsabilidad de los agricultores</a:t>
            </a: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2B30DA8B-FBCC-CC0B-AA1F-F7D79E01973B}"/>
              </a:ext>
            </a:extLst>
          </p:cNvPr>
          <p:cNvSpPr/>
          <p:nvPr/>
        </p:nvSpPr>
        <p:spPr>
          <a:xfrm>
            <a:off x="5772149" y="4691744"/>
            <a:ext cx="647700" cy="544837"/>
          </a:xfrm>
          <a:prstGeom prst="down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191C59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66F1B5-DF2A-33C7-479E-C61DE8BC5AD3}"/>
              </a:ext>
            </a:extLst>
          </p:cNvPr>
          <p:cNvSpPr txBox="1"/>
          <p:nvPr/>
        </p:nvSpPr>
        <p:spPr>
          <a:xfrm>
            <a:off x="2386012" y="5292855"/>
            <a:ext cx="76910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¿Cómo podemos aumentar el conocimiento, </a:t>
            </a:r>
          </a:p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la sensibilidad y los usos de una mayor diversidad de ajíes nativos? </a:t>
            </a:r>
          </a:p>
        </p:txBody>
      </p:sp>
    </p:spTree>
    <p:extLst>
      <p:ext uri="{BB962C8B-B14F-4D97-AF65-F5344CB8AC3E}">
        <p14:creationId xmlns:p14="http://schemas.microsoft.com/office/powerpoint/2010/main" val="797578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DFF4D4-4CDD-B846-0095-C352ACE33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63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s-P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Las cebicherías son el principal canal comercial de los ajíes en estado fresco y el cebiche permite una experiencia sensorial directa con aroma y sabores.</a:t>
            </a:r>
          </a:p>
          <a:p>
            <a:pPr>
              <a:spcBef>
                <a:spcPts val="0"/>
              </a:spcBef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Las cebicherías, íconos de la cocina popular peruana, son un punto de encuentro masivo.</a:t>
            </a: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Versatilidad del cebiche de acuerdo con los ingredientes locales o al ingreso socioeconómico, es un plato democrático.</a:t>
            </a: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Patrimonio Cultural Inmaterial de la Humanidad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9E7776E-5E00-0FC0-1895-27952256ADA0}"/>
              </a:ext>
            </a:extLst>
          </p:cNvPr>
          <p:cNvSpPr txBox="1"/>
          <p:nvPr/>
        </p:nvSpPr>
        <p:spPr>
          <a:xfrm>
            <a:off x="3756336" y="694316"/>
            <a:ext cx="627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¿Por qué el cebiche?</a:t>
            </a:r>
          </a:p>
        </p:txBody>
      </p:sp>
    </p:spTree>
    <p:extLst>
      <p:ext uri="{BB962C8B-B14F-4D97-AF65-F5344CB8AC3E}">
        <p14:creationId xmlns:p14="http://schemas.microsoft.com/office/powerpoint/2010/main" val="3214611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DF2D60-1479-93B4-E463-FA5C72D64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8" t="53576" r="3026"/>
          <a:stretch>
            <a:fillRect/>
          </a:stretch>
        </p:blipFill>
        <p:spPr>
          <a:xfrm>
            <a:off x="1243783" y="0"/>
            <a:ext cx="8778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3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67532-6FCA-2C83-AD53-273FD52E6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5FE80-47A6-F382-149D-7E7A20FD7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984" y="773113"/>
            <a:ext cx="10515600" cy="1113518"/>
          </a:xfrm>
        </p:spPr>
        <p:txBody>
          <a:bodyPr/>
          <a:lstStyle/>
          <a:p>
            <a:r>
              <a:rPr lang="es-PE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FBB92D-9EDA-4D4C-5978-E2FC07670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984" y="1973083"/>
            <a:ext cx="10515600" cy="3655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PE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Explorar el papel de las cebicherías como puentes  entre guardianes de la diversidad de ajíes nativos y los consumidores.</a:t>
            </a:r>
          </a:p>
          <a:p>
            <a:pPr marL="0" indent="0">
              <a:buNone/>
            </a:pPr>
            <a:endParaRPr lang="es-P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Comprender</a:t>
            </a:r>
            <a:r>
              <a:rPr lang="es-MX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las condiciones que favorecen o limitan el uso de una mayor diversidad de ajíes en cebicherías de Lima y </a:t>
            </a: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evaluar</a:t>
            </a:r>
            <a:r>
              <a:rPr lang="es-MX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los efectos de una intervención (con 60 a 100 cebicherías) en sus percepciones y en la adopción potencial de ajíes nativos en sus negocios.</a:t>
            </a:r>
          </a:p>
          <a:p>
            <a:pPr marL="0" indent="0">
              <a:buNone/>
            </a:pPr>
            <a:endParaRPr lang="es-MX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2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3D1AF-5EB0-5BB0-8D87-A33652501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13" y="161377"/>
            <a:ext cx="10515600" cy="843189"/>
          </a:xfrm>
        </p:spPr>
        <p:txBody>
          <a:bodyPr>
            <a:normAutofit/>
          </a:bodyPr>
          <a:lstStyle/>
          <a:p>
            <a:r>
              <a:rPr lang="es-PE" sz="3200" dirty="0">
                <a:latin typeface="Arial" panose="020B0604020202020204" pitchFamily="34" charset="0"/>
                <a:cs typeface="Arial" panose="020B0604020202020204" pitchFamily="34" charset="0"/>
              </a:rPr>
              <a:t>Ecosistema de las cebicherías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D6AB36E-0D6B-BA16-FB75-BEA2DF6586A1}"/>
              </a:ext>
            </a:extLst>
          </p:cNvPr>
          <p:cNvSpPr/>
          <p:nvPr/>
        </p:nvSpPr>
        <p:spPr>
          <a:xfrm>
            <a:off x="3732509" y="2133483"/>
            <a:ext cx="4364085" cy="843190"/>
          </a:xfrm>
          <a:prstGeom prst="rect">
            <a:avLst/>
          </a:prstGeom>
          <a:solidFill>
            <a:srgbClr val="0670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/>
              <a:t>Decisores de compra  </a:t>
            </a:r>
          </a:p>
          <a:p>
            <a:pPr algn="ctr"/>
            <a:r>
              <a:rPr lang="es-PE" dirty="0"/>
              <a:t>(Dueño, gerente, chef, cocinero, </a:t>
            </a:r>
          </a:p>
          <a:p>
            <a:pPr algn="ctr"/>
            <a:r>
              <a:rPr lang="es-PE" dirty="0"/>
              <a:t>jefe de compra)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47AE0CD-2176-052F-2806-85C3E2DD510B}"/>
              </a:ext>
            </a:extLst>
          </p:cNvPr>
          <p:cNvSpPr/>
          <p:nvPr/>
        </p:nvSpPr>
        <p:spPr>
          <a:xfrm>
            <a:off x="3746265" y="3398267"/>
            <a:ext cx="3226006" cy="763113"/>
          </a:xfrm>
          <a:prstGeom prst="rect">
            <a:avLst/>
          </a:prstGeom>
          <a:solidFill>
            <a:srgbClr val="0670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/>
              <a:t>Centros de abasto </a:t>
            </a:r>
          </a:p>
          <a:p>
            <a:pPr algn="ctr"/>
            <a:r>
              <a:rPr lang="es-PE" dirty="0"/>
              <a:t>(Mayorista, minorista)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DF8EC98-C77F-AAA0-AD7E-E813E681A000}"/>
              </a:ext>
            </a:extLst>
          </p:cNvPr>
          <p:cNvSpPr/>
          <p:nvPr/>
        </p:nvSpPr>
        <p:spPr>
          <a:xfrm>
            <a:off x="3746265" y="4686313"/>
            <a:ext cx="4357207" cy="737602"/>
          </a:xfrm>
          <a:prstGeom prst="rect">
            <a:avLst/>
          </a:prstGeom>
          <a:solidFill>
            <a:srgbClr val="0670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/>
              <a:t>Intermediarios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F784B532-323C-47AF-1BC2-4AF91F3682A2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5911113" y="4161380"/>
            <a:ext cx="13756" cy="524933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360F118-737D-62D0-0A44-9CAB675B584A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5914552" y="2976673"/>
            <a:ext cx="0" cy="45156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FCE381F-1098-EEC9-28E1-B2345A869715}"/>
              </a:ext>
            </a:extLst>
          </p:cNvPr>
          <p:cNvSpPr/>
          <p:nvPr/>
        </p:nvSpPr>
        <p:spPr>
          <a:xfrm>
            <a:off x="3732509" y="5871020"/>
            <a:ext cx="4357207" cy="5854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Producción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7242BBAA-1F5E-C5BC-DF68-AF2C53C4C4EB}"/>
              </a:ext>
            </a:extLst>
          </p:cNvPr>
          <p:cNvCxnSpPr>
            <a:cxnSpLocks/>
            <a:stCxn id="16" idx="0"/>
            <a:endCxn id="6" idx="2"/>
          </p:cNvCxnSpPr>
          <p:nvPr/>
        </p:nvCxnSpPr>
        <p:spPr>
          <a:xfrm flipV="1">
            <a:off x="5911113" y="5423915"/>
            <a:ext cx="13756" cy="44710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C9F0EAD-39F0-FF13-B91E-F49EE27A23CC}"/>
              </a:ext>
            </a:extLst>
          </p:cNvPr>
          <p:cNvSpPr/>
          <p:nvPr/>
        </p:nvSpPr>
        <p:spPr>
          <a:xfrm>
            <a:off x="3739387" y="1103134"/>
            <a:ext cx="4364085" cy="5854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b="1" dirty="0"/>
          </a:p>
          <a:p>
            <a:pPr algn="ctr"/>
            <a:r>
              <a:rPr lang="es-PE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Consumo</a:t>
            </a:r>
          </a:p>
          <a:p>
            <a:pPr algn="ctr"/>
            <a:endParaRPr lang="es-PE" dirty="0"/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7ADEF7DC-37FB-3CF4-22A5-5B255FD01721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5914552" y="1688627"/>
            <a:ext cx="6878" cy="44485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F13C1A8E-9330-B974-4919-112DFC1C691A}"/>
              </a:ext>
            </a:extLst>
          </p:cNvPr>
          <p:cNvCxnSpPr>
            <a:cxnSpLocks/>
          </p:cNvCxnSpPr>
          <p:nvPr/>
        </p:nvCxnSpPr>
        <p:spPr>
          <a:xfrm flipV="1">
            <a:off x="7495972" y="3026508"/>
            <a:ext cx="0" cy="165980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76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3EBBB-E1A6-A31C-39B6-2F304297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7525"/>
            <a:ext cx="10515600" cy="1325563"/>
          </a:xfrm>
        </p:spPr>
        <p:txBody>
          <a:bodyPr/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Ruta de la investigación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91A6EB3-C34B-B09B-B123-BECE3449C1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811199"/>
              </p:ext>
            </p:extLst>
          </p:nvPr>
        </p:nvGraphicFramePr>
        <p:xfrm>
          <a:off x="838200" y="149034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AD5FDB83-2F40-218C-59EC-A568E2FEB99B}"/>
              </a:ext>
            </a:extLst>
          </p:cNvPr>
          <p:cNvSpPr/>
          <p:nvPr/>
        </p:nvSpPr>
        <p:spPr>
          <a:xfrm rot="10800000">
            <a:off x="5838093" y="1949380"/>
            <a:ext cx="499229" cy="3912182"/>
          </a:xfrm>
          <a:prstGeom prst="downArrow">
            <a:avLst/>
          </a:prstGeom>
          <a:noFill/>
          <a:ln w="38100">
            <a:solidFill>
              <a:srgbClr val="C0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39132193">
                  <a:custGeom>
                    <a:avLst/>
                    <a:gdLst>
                      <a:gd name="connsiteX0" fmla="*/ 0 w 683611"/>
                      <a:gd name="connsiteY0" fmla="*/ 847651 h 1189456"/>
                      <a:gd name="connsiteX1" fmla="*/ 170903 w 683611"/>
                      <a:gd name="connsiteY1" fmla="*/ 847651 h 1189456"/>
                      <a:gd name="connsiteX2" fmla="*/ 170903 w 683611"/>
                      <a:gd name="connsiteY2" fmla="*/ 440779 h 1189456"/>
                      <a:gd name="connsiteX3" fmla="*/ 170903 w 683611"/>
                      <a:gd name="connsiteY3" fmla="*/ 0 h 1189456"/>
                      <a:gd name="connsiteX4" fmla="*/ 512708 w 683611"/>
                      <a:gd name="connsiteY4" fmla="*/ 0 h 1189456"/>
                      <a:gd name="connsiteX5" fmla="*/ 512708 w 683611"/>
                      <a:gd name="connsiteY5" fmla="*/ 423826 h 1189456"/>
                      <a:gd name="connsiteX6" fmla="*/ 512708 w 683611"/>
                      <a:gd name="connsiteY6" fmla="*/ 847651 h 1189456"/>
                      <a:gd name="connsiteX7" fmla="*/ 683611 w 683611"/>
                      <a:gd name="connsiteY7" fmla="*/ 847651 h 1189456"/>
                      <a:gd name="connsiteX8" fmla="*/ 341806 w 683611"/>
                      <a:gd name="connsiteY8" fmla="*/ 1189456 h 1189456"/>
                      <a:gd name="connsiteX9" fmla="*/ 0 w 683611"/>
                      <a:gd name="connsiteY9" fmla="*/ 847651 h 1189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83611" h="1189456" extrusionOk="0">
                        <a:moveTo>
                          <a:pt x="0" y="847651"/>
                        </a:moveTo>
                        <a:cubicBezTo>
                          <a:pt x="45074" y="848949"/>
                          <a:pt x="96015" y="839715"/>
                          <a:pt x="170903" y="847651"/>
                        </a:cubicBezTo>
                        <a:cubicBezTo>
                          <a:pt x="167445" y="675020"/>
                          <a:pt x="168125" y="566832"/>
                          <a:pt x="170903" y="440779"/>
                        </a:cubicBezTo>
                        <a:cubicBezTo>
                          <a:pt x="173681" y="314726"/>
                          <a:pt x="190823" y="185100"/>
                          <a:pt x="170903" y="0"/>
                        </a:cubicBezTo>
                        <a:cubicBezTo>
                          <a:pt x="275522" y="15063"/>
                          <a:pt x="342700" y="-309"/>
                          <a:pt x="512708" y="0"/>
                        </a:cubicBezTo>
                        <a:cubicBezTo>
                          <a:pt x="522675" y="139764"/>
                          <a:pt x="525942" y="318195"/>
                          <a:pt x="512708" y="423826"/>
                        </a:cubicBezTo>
                        <a:cubicBezTo>
                          <a:pt x="499474" y="529457"/>
                          <a:pt x="521515" y="739678"/>
                          <a:pt x="512708" y="847651"/>
                        </a:cubicBezTo>
                        <a:cubicBezTo>
                          <a:pt x="553884" y="848277"/>
                          <a:pt x="619921" y="843636"/>
                          <a:pt x="683611" y="847651"/>
                        </a:cubicBezTo>
                        <a:cubicBezTo>
                          <a:pt x="540126" y="1011057"/>
                          <a:pt x="502237" y="1042081"/>
                          <a:pt x="341806" y="1189456"/>
                        </a:cubicBezTo>
                        <a:cubicBezTo>
                          <a:pt x="242875" y="1100165"/>
                          <a:pt x="143360" y="979669"/>
                          <a:pt x="0" y="84765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27388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4E44B46-F358-C5C1-8F36-BBFAAEA7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505" y="666576"/>
            <a:ext cx="10515600" cy="473075"/>
          </a:xfrm>
        </p:spPr>
        <p:txBody>
          <a:bodyPr>
            <a:noAutofit/>
          </a:bodyPr>
          <a:lstStyle/>
          <a:p>
            <a: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  <a:t>Etapas prácticas de la investigación </a:t>
            </a:r>
            <a:b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  <a:t>con cebicherías de Lima, campaña 2026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0E034B6-2799-602F-36BC-40C935C1CC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640578"/>
              </p:ext>
            </p:extLst>
          </p:nvPr>
        </p:nvGraphicFramePr>
        <p:xfrm>
          <a:off x="3158836" y="1222586"/>
          <a:ext cx="6217920" cy="5270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4964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E3C44E1-DB2F-A53B-96B3-8D71EC04DBAA}"/>
              </a:ext>
            </a:extLst>
          </p:cNvPr>
          <p:cNvSpPr txBox="1"/>
          <p:nvPr/>
        </p:nvSpPr>
        <p:spPr>
          <a:xfrm>
            <a:off x="3278875" y="4191717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PE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2F542-4416-A45F-F602-F148343F6BEF}"/>
              </a:ext>
            </a:extLst>
          </p:cNvPr>
          <p:cNvSpPr txBox="1"/>
          <p:nvPr/>
        </p:nvSpPr>
        <p:spPr>
          <a:xfrm>
            <a:off x="994013" y="1809229"/>
            <a:ext cx="52543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dirty="0"/>
              <a:t>Si trabajas en una cebichería  o si quieres saber más acerca de esta investigación, accede a este QR</a:t>
            </a:r>
            <a:endParaRPr lang="es-PE" sz="3200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A6C0792-44DF-30CC-195E-369B91267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FCA0B29-9126-8ACB-C9FD-196225F27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DC99C070-3635-3861-0A42-7A36BB60A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741F68E-3A19-4194-A0F0-9D7896451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810" y="945569"/>
            <a:ext cx="4382112" cy="431542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5AA4B85-847B-D9BC-755E-78E8238FA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1765"/>
            <a:ext cx="12192000" cy="9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18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DAEA0-9431-7451-C364-066CA8A70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211" y="4644188"/>
            <a:ext cx="8165123" cy="206811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400" dirty="0" err="1"/>
              <a:t>Conservación</a:t>
            </a:r>
            <a:r>
              <a:rPr lang="en-US" sz="2400" dirty="0"/>
              <a:t> in situ, </a:t>
            </a:r>
            <a:r>
              <a:rPr lang="en-US" sz="2400" dirty="0" err="1"/>
              <a:t>estudio</a:t>
            </a:r>
            <a:r>
              <a:rPr lang="en-US" sz="2400" dirty="0"/>
              <a:t> de la </a:t>
            </a:r>
            <a:r>
              <a:rPr lang="en-US" sz="2400" dirty="0" err="1"/>
              <a:t>diversidad</a:t>
            </a:r>
            <a:r>
              <a:rPr lang="en-US" sz="2400" dirty="0"/>
              <a:t> y </a:t>
            </a:r>
            <a:r>
              <a:rPr lang="en-US" sz="2400" dirty="0" err="1"/>
              <a:t>promoción</a:t>
            </a:r>
            <a:r>
              <a:rPr lang="en-US" sz="2400" dirty="0"/>
              <a:t> del </a:t>
            </a:r>
            <a:r>
              <a:rPr lang="en-US" sz="2400" dirty="0" err="1"/>
              <a:t>uso</a:t>
            </a:r>
            <a:r>
              <a:rPr lang="en-US" sz="2400" dirty="0"/>
              <a:t> de </a:t>
            </a:r>
            <a:r>
              <a:rPr lang="en-US" sz="2400" dirty="0" err="1"/>
              <a:t>rocotos</a:t>
            </a:r>
            <a:r>
              <a:rPr lang="en-US" sz="2400" dirty="0"/>
              <a:t> </a:t>
            </a:r>
            <a:r>
              <a:rPr lang="en-US" sz="2400" dirty="0" err="1"/>
              <a:t>nativos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Amazonas</a:t>
            </a:r>
          </a:p>
          <a:p>
            <a:pPr>
              <a:spcBef>
                <a:spcPts val="400"/>
              </a:spcBef>
            </a:pPr>
            <a:r>
              <a:rPr lang="en-US" sz="1800" dirty="0"/>
              <a:t>Proyecto </a:t>
            </a:r>
            <a:r>
              <a:rPr lang="en-US" sz="1800" dirty="0" err="1"/>
              <a:t>Ajíes</a:t>
            </a:r>
            <a:r>
              <a:rPr lang="en-US" sz="1800" dirty="0"/>
              <a:t> del Perú - UNALM</a:t>
            </a:r>
          </a:p>
          <a:p>
            <a:pPr>
              <a:spcBef>
                <a:spcPts val="400"/>
              </a:spcBef>
            </a:pPr>
            <a:r>
              <a:rPr lang="en-US" sz="1800" dirty="0"/>
              <a:t>Club de Madres </a:t>
            </a:r>
            <a:r>
              <a:rPr lang="en-US" sz="1800" dirty="0" err="1"/>
              <a:t>Emprendedoras</a:t>
            </a:r>
            <a:r>
              <a:rPr lang="en-US" sz="1800" dirty="0"/>
              <a:t> de la </a:t>
            </a:r>
            <a:r>
              <a:rPr lang="en-US" sz="1800" dirty="0" err="1"/>
              <a:t>Agrobiodiversidad</a:t>
            </a:r>
            <a:r>
              <a:rPr lang="en-US" sz="1800" dirty="0"/>
              <a:t> de </a:t>
            </a:r>
            <a:r>
              <a:rPr lang="en-US" sz="1800" dirty="0" err="1"/>
              <a:t>Lámud</a:t>
            </a:r>
            <a:r>
              <a:rPr lang="en-US" sz="1800" dirty="0"/>
              <a:t>, Amazonas</a:t>
            </a:r>
          </a:p>
          <a:p>
            <a:pPr>
              <a:spcBef>
                <a:spcPts val="400"/>
              </a:spcBef>
            </a:pPr>
            <a:r>
              <a:rPr lang="en-US" sz="1800" dirty="0" err="1"/>
              <a:t>Asociación</a:t>
            </a:r>
            <a:r>
              <a:rPr lang="en-US" sz="1800" dirty="0"/>
              <a:t> de </a:t>
            </a:r>
            <a:r>
              <a:rPr lang="en-US" sz="1800" dirty="0" err="1"/>
              <a:t>Jóvenes</a:t>
            </a:r>
            <a:r>
              <a:rPr lang="en-US" sz="1800" dirty="0"/>
              <a:t> </a:t>
            </a:r>
            <a:r>
              <a:rPr lang="en-US" sz="1800" dirty="0" err="1"/>
              <a:t>Agroecológicos</a:t>
            </a:r>
            <a:r>
              <a:rPr lang="en-US" sz="1800" dirty="0"/>
              <a:t> de Amazonas – ANPE Perú</a:t>
            </a:r>
          </a:p>
          <a:p>
            <a:pPr>
              <a:spcBef>
                <a:spcPts val="400"/>
              </a:spcBef>
            </a:pPr>
            <a:r>
              <a:rPr lang="en-US" sz="1800" dirty="0"/>
              <a:t>Universidad Nacional Toribio Rodríguez de Mendoza - UNTRM</a:t>
            </a:r>
            <a:endParaRPr lang="en-PE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18A2B-2636-B442-C559-4D559BB89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94" y="472273"/>
            <a:ext cx="5345723" cy="4009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B3AF49-FF44-0868-2814-7847BC590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014" y="472273"/>
            <a:ext cx="4009292" cy="400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99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9F0AAFD-E32F-2D06-88E2-1389C5455846}"/>
              </a:ext>
            </a:extLst>
          </p:cNvPr>
          <p:cNvSpPr txBox="1"/>
          <p:nvPr/>
        </p:nvSpPr>
        <p:spPr>
          <a:xfrm>
            <a:off x="2591020" y="1287705"/>
            <a:ext cx="61976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s-PE" sz="36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</a:t>
            </a:r>
            <a:r>
              <a:rPr lang="es-PE" sz="3600" b="1" i="0" u="none" strike="noStrike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Muchas </a:t>
            </a:r>
            <a:r>
              <a:rPr lang="es-PE" sz="36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PE" sz="3600" b="1" i="0" u="none" strike="noStrike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racias!</a:t>
            </a:r>
          </a:p>
          <a:p>
            <a:pPr algn="ctr"/>
            <a:endParaRPr lang="es-PE" sz="3600" b="1" dirty="0">
              <a:solidFill>
                <a:srgbClr val="191C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PE" sz="2800" b="1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ajiesdelperu</a:t>
            </a:r>
          </a:p>
          <a:p>
            <a:pPr algn="ctr" rtl="0">
              <a:buNone/>
            </a:pPr>
            <a:endParaRPr lang="es-PE" sz="3600" b="1" i="0" u="none" strike="noStrike" dirty="0">
              <a:solidFill>
                <a:srgbClr val="191C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es-PE" sz="28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ajiesdelperu@lamolina.edu.pe</a:t>
            </a:r>
            <a:endParaRPr lang="es-PE" sz="2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br>
              <a:rPr lang="es-P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ágenes de Logo Facebook - Descarga gratuita en Freepik">
            <a:extLst>
              <a:ext uri="{FF2B5EF4-FFF2-40B4-BE49-F238E27FC236}">
                <a16:creationId xmlns:a16="http://schemas.microsoft.com/office/drawing/2014/main" id="{06BAEC7C-5B16-566C-356C-9D73AD481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162" y="2400287"/>
            <a:ext cx="527327" cy="52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PNG, Dibujos, Vectores Para Descarga Gratuita - Pngtree">
            <a:extLst>
              <a:ext uri="{FF2B5EF4-FFF2-40B4-BE49-F238E27FC236}">
                <a16:creationId xmlns:a16="http://schemas.microsoft.com/office/drawing/2014/main" id="{53AC5956-DFAC-BF9C-FA7A-42FDAF2DD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556" y1="34667" x2="59556" y2="34667"/>
                        <a14:foregroundMark x1="32889" y1="25778" x2="32889" y2="25778"/>
                        <a14:foregroundMark x1="56889" y1="28000" x2="59556" y2="57778"/>
                        <a14:foregroundMark x1="59556" y1="57778" x2="59556" y2="58667"/>
                        <a14:foregroundMark x1="74667" y1="33778" x2="46222" y2="25333"/>
                        <a14:foregroundMark x1="46222" y1="25333" x2="25333" y2="36889"/>
                        <a14:foregroundMark x1="25333" y1="36889" x2="22222" y2="64000"/>
                        <a14:foregroundMark x1="22222" y1="64000" x2="58667" y2="75111"/>
                        <a14:foregroundMark x1="58667" y1="75111" x2="84000" y2="54667"/>
                        <a14:foregroundMark x1="84000" y1="54667" x2="70667" y2="28000"/>
                        <a14:foregroundMark x1="70667" y1="28000" x2="63111" y2="28000"/>
                        <a14:foregroundMark x1="24000" y1="21333" x2="61778" y2="24000"/>
                        <a14:foregroundMark x1="61778" y1="24000" x2="81778" y2="36444"/>
                        <a14:foregroundMark x1="81778" y1="36444" x2="80444" y2="67111"/>
                        <a14:foregroundMark x1="80444" y1="67111" x2="58222" y2="81778"/>
                        <a14:foregroundMark x1="58222" y1="81778" x2="34222" y2="84444"/>
                        <a14:foregroundMark x1="34222" y1="84444" x2="17333" y2="66667"/>
                        <a14:foregroundMark x1="17333" y1="66667" x2="24444" y2="2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17" y="2331887"/>
            <a:ext cx="664126" cy="66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564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7055</TotalTime>
  <Words>1126</Words>
  <Application>Microsoft Office PowerPoint</Application>
  <PresentationFormat>Panorámica</PresentationFormat>
  <Paragraphs>175</Paragraphs>
  <Slides>18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7" baseType="lpstr">
      <vt:lpstr>Aptos</vt:lpstr>
      <vt:lpstr>Aptos Display</vt:lpstr>
      <vt:lpstr>Arial</vt:lpstr>
      <vt:lpstr>Arial </vt:lpstr>
      <vt:lpstr>Arial Black</vt:lpstr>
      <vt:lpstr>Calibri</vt:lpstr>
      <vt:lpstr>Montaser Arabic 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Objetivos</vt:lpstr>
      <vt:lpstr>Ecosistema de las cebicherías</vt:lpstr>
      <vt:lpstr>Ruta de la investigación</vt:lpstr>
      <vt:lpstr>Etapas prácticas de la investigación  con cebicherías de Lima, campaña 2026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Office</dc:creator>
  <cp:lastModifiedBy>a8213</cp:lastModifiedBy>
  <cp:revision>112</cp:revision>
  <dcterms:created xsi:type="dcterms:W3CDTF">2025-06-03T15:09:44Z</dcterms:created>
  <dcterms:modified xsi:type="dcterms:W3CDTF">2025-10-09T20:59:52Z</dcterms:modified>
</cp:coreProperties>
</file>