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9" r:id="rId2"/>
    <p:sldId id="258" r:id="rId3"/>
    <p:sldId id="260" r:id="rId4"/>
    <p:sldId id="261" r:id="rId5"/>
    <p:sldId id="262" r:id="rId6"/>
    <p:sldId id="266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75949" autoAdjust="0"/>
  </p:normalViewPr>
  <p:slideViewPr>
    <p:cSldViewPr snapToGrid="0">
      <p:cViewPr varScale="1">
        <p:scale>
          <a:sx n="55" d="100"/>
          <a:sy n="55" d="100"/>
        </p:scale>
        <p:origin x="113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442957-0E98-46A2-B806-C0D311784B22}" type="datetimeFigureOut">
              <a:rPr lang="es-EC" smtClean="0"/>
              <a:t>19/2/2018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AE7BF1-9E6A-44FA-B5B6-EEDAE60EEF4F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20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Investigación participativa que contempla tanto el levantamiento y procesamiento de información, a la vez que sirve de mecanismo para involucrar y conciliar a cada uno de los actores locales.</a:t>
            </a:r>
          </a:p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E7BF1-9E6A-44FA-B5B6-EEDAE60EEF4F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23800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D7A-6343-4FB9-A59D-82A3DC589641}" type="datetimeFigureOut">
              <a:rPr lang="es-EC" smtClean="0"/>
              <a:t>19/2/2018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CCC8-6A0E-4C3F-9617-D0844565D212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7262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D7A-6343-4FB9-A59D-82A3DC589641}" type="datetimeFigureOut">
              <a:rPr lang="es-EC" smtClean="0"/>
              <a:t>19/2/2018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CCC8-6A0E-4C3F-9617-D0844565D212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86123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D7A-6343-4FB9-A59D-82A3DC589641}" type="datetimeFigureOut">
              <a:rPr lang="es-EC" smtClean="0"/>
              <a:t>19/2/2018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CCC8-6A0E-4C3F-9617-D0844565D212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82822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D7A-6343-4FB9-A59D-82A3DC589641}" type="datetimeFigureOut">
              <a:rPr lang="es-EC" smtClean="0"/>
              <a:t>19/2/2018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CCC8-6A0E-4C3F-9617-D0844565D212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8988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D7A-6343-4FB9-A59D-82A3DC589641}" type="datetimeFigureOut">
              <a:rPr lang="es-EC" smtClean="0"/>
              <a:t>19/2/2018</a:t>
            </a:fld>
            <a:endParaRPr lang="es-EC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CCC8-6A0E-4C3F-9617-D0844565D212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60491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D7A-6343-4FB9-A59D-82A3DC589641}" type="datetimeFigureOut">
              <a:rPr lang="es-EC" smtClean="0"/>
              <a:t>19/2/2018</a:t>
            </a:fld>
            <a:endParaRPr lang="es-EC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CCC8-6A0E-4C3F-9617-D0844565D212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00715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D7A-6343-4FB9-A59D-82A3DC589641}" type="datetimeFigureOut">
              <a:rPr lang="es-EC" smtClean="0"/>
              <a:t>19/2/2018</a:t>
            </a:fld>
            <a:endParaRPr lang="es-EC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CCC8-6A0E-4C3F-9617-D0844565D212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61827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D7A-6343-4FB9-A59D-82A3DC589641}" type="datetimeFigureOut">
              <a:rPr lang="es-EC" smtClean="0"/>
              <a:t>19/2/2018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CCC8-6A0E-4C3F-9617-D0844565D212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38471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D7A-6343-4FB9-A59D-82A3DC589641}" type="datetimeFigureOut">
              <a:rPr lang="es-EC" smtClean="0"/>
              <a:t>19/2/2018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CCC8-6A0E-4C3F-9617-D0844565D212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49067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D7A-6343-4FB9-A59D-82A3DC589641}" type="datetimeFigureOut">
              <a:rPr lang="es-EC" smtClean="0"/>
              <a:t>19/2/2018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CCC8-6A0E-4C3F-9617-D0844565D212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76547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D7A-6343-4FB9-A59D-82A3DC589641}" type="datetimeFigureOut">
              <a:rPr lang="es-EC" smtClean="0"/>
              <a:t>19/2/2018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9CCC8-6A0E-4C3F-9617-D0844565D212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15475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/>
          <p:cNvSpPr txBox="1">
            <a:spLocks/>
          </p:cNvSpPr>
          <p:nvPr userDrawn="1"/>
        </p:nvSpPr>
        <p:spPr>
          <a:xfrm>
            <a:off x="0" y="1"/>
            <a:ext cx="12192000" cy="1127124"/>
          </a:xfrm>
          <a:prstGeom prst="rect">
            <a:avLst/>
          </a:prstGeom>
          <a:gradFill flip="none" rotWithShape="1">
            <a:gsLst>
              <a:gs pos="0">
                <a:srgbClr val="0088FF"/>
              </a:gs>
              <a:gs pos="100000">
                <a:srgbClr val="0091FF">
                  <a:alpha val="23000"/>
                </a:srgbClr>
              </a:gs>
            </a:gsLst>
            <a:lin ang="0" scaled="1"/>
            <a:tileRect/>
          </a:gradFill>
        </p:spPr>
        <p:txBody>
          <a:bodyPr vert="horz"/>
          <a:lstStyle>
            <a:lvl1pPr marL="0" indent="0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>
                <a:solidFill>
                  <a:schemeClr val="bg1"/>
                </a:solidFill>
                <a:latin typeface="Verdana"/>
                <a:ea typeface="+mj-ea"/>
                <a:cs typeface="Verdana"/>
              </a:defRPr>
            </a:lvl1pPr>
            <a:lvl2pPr marL="742962" indent="-285755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20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2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3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42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49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5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6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>
              <a:spcBef>
                <a:spcPts val="0"/>
              </a:spcBef>
            </a:pPr>
            <a:endParaRPr lang="en-US" sz="2000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5584" y="2048934"/>
            <a:ext cx="9819217" cy="419946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850"/>
              </a:spcBef>
              <a:buFontTx/>
              <a:buNone/>
              <a:defRPr sz="1400">
                <a:latin typeface="Verdana"/>
                <a:cs typeface="Verdana"/>
              </a:defRPr>
            </a:lvl1pPr>
          </a:lstStyle>
          <a:p>
            <a:r>
              <a:rPr lang="en-US" dirty="0" smtClean="0"/>
              <a:t>Click to add text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699752" y="1"/>
            <a:ext cx="1502833" cy="1127125"/>
          </a:xfrm>
          <a:prstGeom prst="rect">
            <a:avLst/>
          </a:prstGeom>
          <a:solidFill>
            <a:srgbClr val="008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 descr="WFPlogo-english-emblem-white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087" y="132647"/>
            <a:ext cx="1171083" cy="878312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645584" y="1341439"/>
            <a:ext cx="9819217" cy="419629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88FF"/>
                </a:solidFill>
                <a:latin typeface="Verdana"/>
                <a:cs typeface="Verdana"/>
              </a:defRPr>
            </a:lvl1pPr>
            <a:lvl2pPr marL="457200" indent="0">
              <a:buNone/>
              <a:defRPr sz="2000" b="1">
                <a:solidFill>
                  <a:srgbClr val="0088FF"/>
                </a:solidFill>
                <a:latin typeface="Verdana"/>
                <a:cs typeface="Verdana"/>
              </a:defRPr>
            </a:lvl2pPr>
            <a:lvl3pPr marL="914400" indent="0">
              <a:buNone/>
              <a:defRPr sz="2000" b="1">
                <a:solidFill>
                  <a:srgbClr val="0088FF"/>
                </a:solidFill>
                <a:latin typeface="Verdana"/>
                <a:cs typeface="Verdana"/>
              </a:defRPr>
            </a:lvl3pPr>
            <a:lvl4pPr marL="1371600" indent="0">
              <a:buNone/>
              <a:defRPr sz="2000" b="1">
                <a:solidFill>
                  <a:srgbClr val="0088FF"/>
                </a:solidFill>
                <a:latin typeface="Verdana"/>
                <a:cs typeface="Verdana"/>
              </a:defRPr>
            </a:lvl4pPr>
            <a:lvl5pPr marL="1828800" indent="0">
              <a:buNone/>
              <a:defRPr sz="2000" b="1">
                <a:solidFill>
                  <a:srgbClr val="0088FF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US" dirty="0" smtClean="0"/>
              <a:t>Click to edit subtitle</a:t>
            </a:r>
            <a:endParaRPr lang="en-US" dirty="0"/>
          </a:p>
        </p:txBody>
      </p:sp>
      <p:sp>
        <p:nvSpPr>
          <p:cNvPr id="12" name="Title 31"/>
          <p:cNvSpPr>
            <a:spLocks noGrp="1"/>
          </p:cNvSpPr>
          <p:nvPr>
            <p:ph type="title" hasCustomPrompt="1"/>
          </p:nvPr>
        </p:nvSpPr>
        <p:spPr>
          <a:xfrm>
            <a:off x="645581" y="116502"/>
            <a:ext cx="9480552" cy="925114"/>
          </a:xfrm>
          <a:prstGeom prst="rect">
            <a:avLst/>
          </a:prstGeom>
          <a:noFill/>
        </p:spPr>
        <p:txBody>
          <a:bodyPr vert="horz" tIns="0" bIns="61200" anchor="ctr" anchorCtr="0"/>
          <a:lstStyle>
            <a:lvl1pPr marL="0" algn="l">
              <a:defRPr sz="2600" b="1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59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19667" y="1"/>
            <a:ext cx="11472333" cy="5400675"/>
          </a:xfrm>
          <a:prstGeom prst="rect">
            <a:avLst/>
          </a:prstGeom>
          <a:gradFill flip="none" rotWithShape="1">
            <a:gsLst>
              <a:gs pos="0">
                <a:srgbClr val="5BB1FF"/>
              </a:gs>
              <a:gs pos="100000">
                <a:srgbClr val="0091FF">
                  <a:alpha val="23000"/>
                </a:srgbClr>
              </a:gs>
            </a:gsLst>
            <a:lin ang="0" scaled="1"/>
            <a:tileRect/>
          </a:gradFill>
        </p:spPr>
        <p:txBody>
          <a:bodyPr vert="horz"/>
          <a:lstStyle>
            <a:lvl1pPr marL="0" indent="0">
              <a:buNone/>
              <a:defRPr sz="200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0" lvl="0" algn="ctr" fontAlgn="auto">
              <a:spcBef>
                <a:spcPts val="0"/>
              </a:spcBef>
              <a:spcAft>
                <a:spcPts val="0"/>
              </a:spcAft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0"/>
            <a:ext cx="719667" cy="369332"/>
          </a:xfrm>
          <a:prstGeom prst="rect">
            <a:avLst/>
          </a:prstGeom>
          <a:solidFill>
            <a:srgbClr val="0088FF"/>
          </a:solidFill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0065A2"/>
              </a:solidFill>
            </a:endParaRPr>
          </a:p>
        </p:txBody>
      </p:sp>
      <p:sp>
        <p:nvSpPr>
          <p:cNvPr id="13" name="Rectangle 10"/>
          <p:cNvSpPr>
            <a:spLocks noChangeArrowheads="1"/>
          </p:cNvSpPr>
          <p:nvPr userDrawn="1"/>
        </p:nvSpPr>
        <p:spPr bwMode="auto">
          <a:xfrm>
            <a:off x="0" y="2976405"/>
            <a:ext cx="9347200" cy="369332"/>
          </a:xfrm>
          <a:prstGeom prst="rect">
            <a:avLst/>
          </a:prstGeom>
          <a:solidFill>
            <a:srgbClr val="0091FF">
              <a:alpha val="70000"/>
            </a:srgbClr>
          </a:solidFill>
          <a:ln w="25400">
            <a:noFill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 sz="1800"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719667" cy="369332"/>
          </a:xfrm>
          <a:prstGeom prst="rect">
            <a:avLst/>
          </a:prstGeom>
          <a:solidFill>
            <a:srgbClr val="0088FF"/>
          </a:solidFill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0065A2"/>
              </a:solidFill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0" y="2976405"/>
            <a:ext cx="9347200" cy="369332"/>
          </a:xfrm>
          <a:prstGeom prst="rect">
            <a:avLst/>
          </a:prstGeom>
          <a:solidFill>
            <a:srgbClr val="0091FF">
              <a:alpha val="70000"/>
            </a:srgbClr>
          </a:solidFill>
          <a:ln w="25400">
            <a:noFill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 sz="1800">
              <a:latin typeface="Calibri" pitchFamily="34" charset="0"/>
            </a:endParaRPr>
          </a:p>
        </p:txBody>
      </p:sp>
      <p:pic>
        <p:nvPicPr>
          <p:cNvPr id="6" name="Picture 6" descr="WFPlogo-english-extended-blue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339" y="5534025"/>
            <a:ext cx="5812367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119669" y="47251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911424" y="4725145"/>
            <a:ext cx="1440459" cy="359891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500" baseline="0">
                <a:solidFill>
                  <a:schemeClr val="bg1"/>
                </a:solidFill>
                <a:latin typeface="Verdana"/>
                <a:cs typeface="Verdana"/>
              </a:defRPr>
            </a:lvl1pPr>
            <a:lvl2pPr marL="457200" indent="0" algn="l">
              <a:buNone/>
              <a:defRPr sz="1500">
                <a:solidFill>
                  <a:schemeClr val="bg1"/>
                </a:solidFill>
                <a:latin typeface="Verdana"/>
                <a:cs typeface="Verdana"/>
              </a:defRPr>
            </a:lvl2pPr>
            <a:lvl3pPr marL="914400" indent="0" algn="l">
              <a:buNone/>
              <a:defRPr sz="1500">
                <a:solidFill>
                  <a:schemeClr val="bg1"/>
                </a:solidFill>
                <a:latin typeface="Verdana"/>
                <a:cs typeface="Verdana"/>
              </a:defRPr>
            </a:lvl3pPr>
            <a:lvl4pPr marL="1371600" indent="0" algn="l">
              <a:buNone/>
              <a:defRPr sz="1500">
                <a:solidFill>
                  <a:schemeClr val="bg1"/>
                </a:solidFill>
                <a:latin typeface="Verdana"/>
                <a:cs typeface="Verdana"/>
              </a:defRPr>
            </a:lvl4pPr>
            <a:lvl5pPr marL="1828800" indent="0" algn="l">
              <a:buNone/>
              <a:defRPr sz="1500">
                <a:solidFill>
                  <a:schemeClr val="bg1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US" dirty="0" smtClean="0"/>
              <a:t>Edit date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1101482" y="3183910"/>
            <a:ext cx="4842935" cy="5413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3000" i="1">
                <a:solidFill>
                  <a:schemeClr val="bg1"/>
                </a:solidFill>
                <a:latin typeface="Georgia"/>
                <a:cs typeface="Georgi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subtitle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1101482" y="2619903"/>
            <a:ext cx="7676444" cy="715962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3500" b="1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4" name="Picture 6" descr="WFPlogo-english-extended-blue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43339" y="5534025"/>
            <a:ext cx="5812367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 userDrawn="1"/>
        </p:nvSpPr>
        <p:spPr>
          <a:xfrm>
            <a:off x="3119669" y="47251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18366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41D7A-6343-4FB9-A59D-82A3DC589641}" type="datetimeFigureOut">
              <a:rPr lang="es-EC" smtClean="0"/>
              <a:t>19/2/2018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9CCC8-6A0E-4C3F-9617-D0844565D212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13024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1" b="14601"/>
          <a:stretch>
            <a:fillRect/>
          </a:stretch>
        </p:blipFill>
        <p:spPr>
          <a:xfrm>
            <a:off x="719667" y="0"/>
            <a:ext cx="11472333" cy="5400675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804260" y="4462394"/>
            <a:ext cx="1836751" cy="541338"/>
          </a:xfrm>
        </p:spPr>
        <p:txBody>
          <a:bodyPr/>
          <a:lstStyle/>
          <a:p>
            <a:r>
              <a:rPr lang="es-ES" sz="1400" dirty="0" smtClean="0"/>
              <a:t>PMA- Ecuador</a:t>
            </a:r>
            <a:endParaRPr lang="en-US" sz="1400" dirty="0"/>
          </a:p>
        </p:txBody>
      </p:sp>
      <p:sp>
        <p:nvSpPr>
          <p:cNvPr id="6" name="TextBox 11"/>
          <p:cNvSpPr txBox="1"/>
          <p:nvPr/>
        </p:nvSpPr>
        <p:spPr>
          <a:xfrm>
            <a:off x="4937760" y="3079730"/>
            <a:ext cx="71104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“Vinculación de pequeños/as productores/as a mercados alternativos”</a:t>
            </a:r>
            <a:endParaRPr lang="es-EC" sz="24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10"/>
          </p:nvPr>
        </p:nvSpPr>
        <p:spPr>
          <a:xfrm>
            <a:off x="6838992" y="3978457"/>
            <a:ext cx="3307987" cy="427169"/>
          </a:xfrm>
        </p:spPr>
        <p:txBody>
          <a:bodyPr>
            <a:normAutofit/>
          </a:bodyPr>
          <a:lstStyle/>
          <a:p>
            <a:r>
              <a:rPr lang="es-EC" dirty="0" smtClean="0"/>
              <a:t>Estudio de Caso 2016 -2018</a:t>
            </a:r>
            <a:endParaRPr lang="es-EC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1689" y="5557963"/>
            <a:ext cx="1289902" cy="101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22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5585" y="1973777"/>
            <a:ext cx="6986993" cy="2632893"/>
          </a:xfrm>
        </p:spPr>
        <p:txBody>
          <a:bodyPr>
            <a:normAutofit fontScale="92500"/>
          </a:bodyPr>
          <a:lstStyle/>
          <a:p>
            <a:pPr marL="285750" indent="-285750">
              <a:buFontTx/>
              <a:buChar char="-"/>
            </a:pPr>
            <a:r>
              <a:rPr lang="es-EC" sz="1600" dirty="0" smtClean="0"/>
              <a:t>Análisis del contexto local- Teoría del Cambio</a:t>
            </a:r>
          </a:p>
          <a:p>
            <a:pPr marL="285750" indent="-285750">
              <a:buFontTx/>
              <a:buChar char="-"/>
            </a:pPr>
            <a:r>
              <a:rPr lang="es-EC" sz="1600" dirty="0" smtClean="0"/>
              <a:t>Definición del estudio. </a:t>
            </a:r>
            <a:r>
              <a:rPr lang="es-ES" sz="1600" dirty="0"/>
              <a:t>Evaluación Formativa “Reflexión – Acción” (</a:t>
            </a:r>
            <a:r>
              <a:rPr lang="es-ES" sz="1600" dirty="0" err="1"/>
              <a:t>Scriven</a:t>
            </a:r>
            <a:r>
              <a:rPr lang="es-ES" sz="1600" dirty="0"/>
              <a:t>, 1967), para entender “qué ha sucedido, cómo mejorar y qué hacer en el futuro”, el análisis incorpora una evaluación de proceso en todo su desarrollo</a:t>
            </a:r>
            <a:r>
              <a:rPr lang="es-ES" sz="1600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es-ES" sz="1600" dirty="0" smtClean="0"/>
              <a:t>Plan </a:t>
            </a:r>
            <a:r>
              <a:rPr lang="es-ES" sz="1600" dirty="0"/>
              <a:t>de investigación entorno a 4 </a:t>
            </a:r>
            <a:r>
              <a:rPr lang="es-ES" sz="1600" dirty="0" smtClean="0"/>
              <a:t>preguntas: 1) incremento </a:t>
            </a:r>
            <a:r>
              <a:rPr lang="es-ES" sz="1600" dirty="0"/>
              <a:t>ingresos económicos, </a:t>
            </a:r>
            <a:r>
              <a:rPr lang="es-ES" sz="1600" dirty="0" smtClean="0"/>
              <a:t>2) mejora </a:t>
            </a:r>
            <a:r>
              <a:rPr lang="es-ES" sz="1600" dirty="0"/>
              <a:t>de la calidad de </a:t>
            </a:r>
            <a:r>
              <a:rPr lang="es-ES" sz="1600" dirty="0" smtClean="0"/>
              <a:t>vida- bienestar, 3) fortalecimiento </a:t>
            </a:r>
            <a:r>
              <a:rPr lang="es-ES" sz="1600" dirty="0"/>
              <a:t>de las </a:t>
            </a:r>
            <a:r>
              <a:rPr lang="es-ES" sz="1600" dirty="0" err="1"/>
              <a:t>APPs</a:t>
            </a:r>
            <a:r>
              <a:rPr lang="es-ES" sz="1600" dirty="0"/>
              <a:t> </a:t>
            </a:r>
            <a:r>
              <a:rPr lang="es-ES" sz="1600" dirty="0" smtClean="0"/>
              <a:t>4) incremento </a:t>
            </a:r>
            <a:r>
              <a:rPr lang="es-ES" sz="1600" dirty="0"/>
              <a:t>de la diversidad de la dieta de </a:t>
            </a:r>
            <a:r>
              <a:rPr lang="es-ES" sz="1600" dirty="0" smtClean="0"/>
              <a:t>los /pequeños </a:t>
            </a:r>
            <a:r>
              <a:rPr lang="es-ES" sz="1600" dirty="0"/>
              <a:t>productores/as (PP</a:t>
            </a:r>
            <a:r>
              <a:rPr lang="es-ES" sz="1600" dirty="0" smtClean="0"/>
              <a:t>). Eje transversal de Género.</a:t>
            </a:r>
          </a:p>
          <a:p>
            <a:pPr marL="285750" indent="-285750">
              <a:buFontTx/>
              <a:buChar char="-"/>
            </a:pPr>
            <a:r>
              <a:rPr lang="es-ES" sz="1600" dirty="0" smtClean="0"/>
              <a:t>2 tomas (Al inicio al final del proyecto) Datos cuantitativo y cualitativo. Recopilación de información secundaria.</a:t>
            </a:r>
            <a:endParaRPr lang="es-ES" sz="1600" dirty="0"/>
          </a:p>
          <a:p>
            <a:endParaRPr lang="es-EC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45584" y="1341440"/>
            <a:ext cx="9819217" cy="562754"/>
          </a:xfrm>
        </p:spPr>
        <p:txBody>
          <a:bodyPr>
            <a:normAutofit fontScale="85000" lnSpcReduction="20000"/>
          </a:bodyPr>
          <a:lstStyle/>
          <a:p>
            <a:r>
              <a:rPr lang="es-EC" dirty="0" smtClean="0"/>
              <a:t>PMA-Ecuador.- Apoyar </a:t>
            </a:r>
            <a:r>
              <a:rPr lang="es-EC" dirty="0"/>
              <a:t>a los planes locales, nacionales, y regionales en materia de seguridad alimentaria y nutricional para romper el ciclo del hambre y construir sistemas alimentarios sostenibles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2224" y="204055"/>
            <a:ext cx="7110414" cy="925114"/>
          </a:xfrm>
        </p:spPr>
        <p:txBody>
          <a:bodyPr>
            <a:normAutofit/>
          </a:bodyPr>
          <a:lstStyle/>
          <a:p>
            <a:pPr lvl="0"/>
            <a:r>
              <a:rPr lang="es-EC" dirty="0" smtClean="0"/>
              <a:t>Introducción del Proyecto</a:t>
            </a:r>
            <a:br>
              <a:rPr lang="es-EC" dirty="0" smtClean="0"/>
            </a:br>
            <a:endParaRPr lang="es-EC" dirty="0"/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578" y="1904194"/>
            <a:ext cx="4442460" cy="221488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ontent Placeholder 1"/>
          <p:cNvSpPr txBox="1">
            <a:spLocks/>
          </p:cNvSpPr>
          <p:nvPr/>
        </p:nvSpPr>
        <p:spPr>
          <a:xfrm>
            <a:off x="645584" y="4681827"/>
            <a:ext cx="11291720" cy="1982019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850"/>
              </a:spcBef>
              <a:buFontTx/>
              <a:buNone/>
              <a:defRPr sz="14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es-ES" sz="1600" dirty="0" smtClean="0"/>
              <a:t>Articulación de actores- mesa intersectorial de trabajo- MAG- GPI- APP.</a:t>
            </a:r>
          </a:p>
          <a:p>
            <a:pPr marL="285750" indent="-285750">
              <a:buFontTx/>
              <a:buChar char="-"/>
            </a:pPr>
            <a:r>
              <a:rPr lang="es-ES" sz="1600" dirty="0" smtClean="0"/>
              <a:t>Creación de nuevos espacios de comercialización- vinculo de rural a lo rural – rural – urbano. (ferias locales/ Alimentación escolar)</a:t>
            </a:r>
          </a:p>
          <a:p>
            <a:pPr marL="285750" indent="-285750">
              <a:buFontTx/>
              <a:buChar char="-"/>
            </a:pPr>
            <a:r>
              <a:rPr lang="es-ES" sz="1600" dirty="0" smtClean="0"/>
              <a:t>Capacitación temas definidos por las APP: Administración- Rentas- Seguridad Alimentaria- Comercialización- Post cosecha. (Cada institución apoya según su competencia).</a:t>
            </a:r>
          </a:p>
          <a:p>
            <a:pPr marL="285750" indent="-285750">
              <a:buFontTx/>
              <a:buChar char="-"/>
            </a:pPr>
            <a:r>
              <a:rPr lang="es-ES" sz="1600" dirty="0" smtClean="0"/>
              <a:t>Materiales desarrollados administrativo financiero</a:t>
            </a:r>
          </a:p>
          <a:p>
            <a:pPr marL="285750" indent="-285750">
              <a:buFontTx/>
              <a:buChar char="-"/>
            </a:pPr>
            <a:r>
              <a:rPr lang="es-ES" sz="1600" dirty="0" smtClean="0"/>
              <a:t>Mejora de los centros de post cosecha.</a:t>
            </a:r>
          </a:p>
          <a:p>
            <a:pPr marL="285750" indent="-285750">
              <a:buFontTx/>
              <a:buChar char="-"/>
            </a:pPr>
            <a:endParaRPr lang="es-ES" sz="1600" dirty="0" smtClean="0"/>
          </a:p>
          <a:p>
            <a:pPr marL="285750" indent="-285750">
              <a:buFontTx/>
              <a:buChar char="-"/>
            </a:pPr>
            <a:endParaRPr lang="es-ES" sz="1600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7711" y="0"/>
            <a:ext cx="1182797" cy="112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44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Teoría del Cambio</a:t>
            </a:r>
            <a:br>
              <a:rPr lang="es-EC" dirty="0" smtClean="0"/>
            </a:br>
            <a:r>
              <a:rPr lang="es-EC" sz="1400" dirty="0" smtClean="0"/>
              <a:t>Proceso Realizado con las APP</a:t>
            </a:r>
            <a:endParaRPr lang="es-EC" sz="1400" dirty="0"/>
          </a:p>
        </p:txBody>
      </p:sp>
      <p:pic>
        <p:nvPicPr>
          <p:cNvPr id="22" name="Imagen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81" y="1208295"/>
            <a:ext cx="10715525" cy="551818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val 11"/>
          <p:cNvSpPr/>
          <p:nvPr/>
        </p:nvSpPr>
        <p:spPr>
          <a:xfrm>
            <a:off x="2141951" y="3432132"/>
            <a:ext cx="1578279" cy="864295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7649154" y="3534192"/>
            <a:ext cx="135517" cy="132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7649153" y="4057689"/>
            <a:ext cx="135517" cy="132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7649153" y="4540612"/>
            <a:ext cx="135517" cy="132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7711" y="0"/>
            <a:ext cx="1182797" cy="112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05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Teoría del Cambio APP</a:t>
            </a:r>
            <a:endParaRPr lang="es-EC" dirty="0"/>
          </a:p>
        </p:txBody>
      </p:sp>
      <p:sp>
        <p:nvSpPr>
          <p:cNvPr id="10" name="Rectángulo 9"/>
          <p:cNvSpPr/>
          <p:nvPr/>
        </p:nvSpPr>
        <p:spPr>
          <a:xfrm>
            <a:off x="8649162" y="1631256"/>
            <a:ext cx="1854200" cy="4082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30649" y="1308652"/>
            <a:ext cx="1978178" cy="1315278"/>
          </a:xfrm>
          <a:prstGeom prst="rect">
            <a:avLst/>
          </a:prstGeom>
        </p:spPr>
      </p:pic>
      <p:pic>
        <p:nvPicPr>
          <p:cNvPr id="13" name="Imagen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341" y="1160891"/>
            <a:ext cx="8666921" cy="55738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4" name="Oval 13"/>
          <p:cNvSpPr/>
          <p:nvPr/>
        </p:nvSpPr>
        <p:spPr>
          <a:xfrm>
            <a:off x="5383033" y="1240403"/>
            <a:ext cx="3490623" cy="725888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7711" y="0"/>
            <a:ext cx="1182797" cy="112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8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Contando la experiencia</a:t>
            </a:r>
            <a:endParaRPr lang="es-EC" dirty="0"/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>
          <a:xfrm>
            <a:off x="645584" y="1596044"/>
            <a:ext cx="9819217" cy="4652356"/>
          </a:xfrm>
        </p:spPr>
        <p:txBody>
          <a:bodyPr>
            <a:normAutofit fontScale="4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3600" dirty="0" smtClean="0"/>
              <a:t>Articulación de actores según sus competencias</a:t>
            </a:r>
          </a:p>
          <a:p>
            <a:pPr marL="971550" lvl="1" indent="-285750"/>
            <a:r>
              <a:rPr lang="es-EC" sz="4600" dirty="0" smtClean="0"/>
              <a:t>Ministerio de Agricultura</a:t>
            </a:r>
          </a:p>
          <a:p>
            <a:pPr marL="971550" lvl="1" indent="-285750"/>
            <a:r>
              <a:rPr lang="es-EC" sz="4600" dirty="0" smtClean="0"/>
              <a:t>Gobierno provincial- Unidad de fomento productivo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3600" dirty="0" smtClean="0"/>
              <a:t>Generación de nuevos espacios de comercialización </a:t>
            </a:r>
          </a:p>
          <a:p>
            <a:pPr marL="971550" lvl="1" indent="-285750"/>
            <a:r>
              <a:rPr lang="es-EC" sz="4600" dirty="0" smtClean="0"/>
              <a:t>Coordinación institucional</a:t>
            </a:r>
          </a:p>
          <a:p>
            <a:pPr marL="971550" lvl="1" indent="-285750"/>
            <a:r>
              <a:rPr lang="es-EC" sz="4600" dirty="0" smtClean="0"/>
              <a:t>Apoyo técnico</a:t>
            </a:r>
          </a:p>
          <a:p>
            <a:pPr marL="971550" lvl="1" indent="-285750"/>
            <a:r>
              <a:rPr lang="es-EC" sz="4600" dirty="0" smtClean="0"/>
              <a:t>Mejora de procesos- Pos cosecha</a:t>
            </a:r>
          </a:p>
          <a:p>
            <a:pPr marL="971550" lvl="1" indent="-285750"/>
            <a:r>
              <a:rPr lang="es-EC" sz="4600" dirty="0" smtClean="0"/>
              <a:t>Publicidad y difusión de los espacios</a:t>
            </a:r>
          </a:p>
          <a:p>
            <a:pPr marL="1428750" lvl="2" indent="-285750"/>
            <a:r>
              <a:rPr lang="es-EC" sz="4200" dirty="0" smtClean="0"/>
              <a:t>Producción limpia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3600" dirty="0" smtClean="0"/>
              <a:t>Capacitación</a:t>
            </a:r>
          </a:p>
          <a:p>
            <a:pPr marL="971550" lvl="1" indent="-285750"/>
            <a:r>
              <a:rPr lang="es-EC" sz="4600" dirty="0" smtClean="0"/>
              <a:t>Comercialización </a:t>
            </a:r>
          </a:p>
          <a:p>
            <a:pPr marL="971550" lvl="1" indent="-285750"/>
            <a:r>
              <a:rPr lang="es-EC" sz="4600" dirty="0" smtClean="0"/>
              <a:t>Tributación</a:t>
            </a:r>
          </a:p>
          <a:p>
            <a:pPr marL="971550" lvl="1" indent="-285750"/>
            <a:r>
              <a:rPr lang="es-EC" sz="4600" dirty="0" smtClean="0"/>
              <a:t>Mercados alternativos</a:t>
            </a:r>
          </a:p>
          <a:p>
            <a:pPr marL="1428750" lvl="2" indent="-285750"/>
            <a:r>
              <a:rPr lang="es-EC" sz="4200" dirty="0" smtClean="0"/>
              <a:t>PMA</a:t>
            </a:r>
          </a:p>
          <a:p>
            <a:pPr marL="1428750" lvl="2" indent="-285750"/>
            <a:r>
              <a:rPr lang="es-EC" sz="4200" dirty="0" smtClean="0"/>
              <a:t>Programas sociales del Gobierno Nacional/ local</a:t>
            </a:r>
          </a:p>
          <a:p>
            <a:pPr lvl="2" indent="0">
              <a:buNone/>
            </a:pPr>
            <a:endParaRPr lang="es-EC" sz="4200" dirty="0" smtClean="0"/>
          </a:p>
        </p:txBody>
      </p:sp>
      <p:sp>
        <p:nvSpPr>
          <p:cNvPr id="9" name="Rectángulo 8"/>
          <p:cNvSpPr/>
          <p:nvPr/>
        </p:nvSpPr>
        <p:spPr>
          <a:xfrm>
            <a:off x="9096375" y="4686300"/>
            <a:ext cx="1854200" cy="4082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10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538" y="1753529"/>
            <a:ext cx="3967848" cy="33410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7711" y="0"/>
            <a:ext cx="1182797" cy="112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19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Contando la experiencia</a:t>
            </a:r>
            <a:endParaRPr lang="en-GB" dirty="0"/>
          </a:p>
        </p:txBody>
      </p:sp>
      <p:sp>
        <p:nvSpPr>
          <p:cNvPr id="6" name="Marcador de contenido 6"/>
          <p:cNvSpPr>
            <a:spLocks noGrp="1"/>
          </p:cNvSpPr>
          <p:nvPr>
            <p:ph idx="1"/>
          </p:nvPr>
        </p:nvSpPr>
        <p:spPr>
          <a:xfrm>
            <a:off x="306916" y="1583518"/>
            <a:ext cx="7396591" cy="4616866"/>
          </a:xfrm>
        </p:spPr>
        <p:txBody>
          <a:bodyPr>
            <a:normAutofit fontScale="70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3600" dirty="0" smtClean="0"/>
              <a:t>Capacitación Seguridad Alimentaria</a:t>
            </a:r>
          </a:p>
          <a:p>
            <a:pPr marL="971550" lvl="1" indent="-285750"/>
            <a:r>
              <a:rPr lang="es-EC" sz="4000" dirty="0" smtClean="0"/>
              <a:t>Diversidad de la producción (verduras / frutas- granjas integrales)</a:t>
            </a:r>
          </a:p>
          <a:p>
            <a:pPr marL="971550" lvl="1" indent="-285750"/>
            <a:r>
              <a:rPr lang="es-EC" sz="4000" dirty="0" smtClean="0"/>
              <a:t>Preparación y consumo de alimentos en el hogar</a:t>
            </a:r>
          </a:p>
          <a:p>
            <a:pPr marL="971550" lvl="1" indent="-285750"/>
            <a:r>
              <a:rPr lang="es-EC" sz="4000" dirty="0" smtClean="0"/>
              <a:t>Alimentación escolar- acceso a alimentos locales/ frutas – verduras</a:t>
            </a:r>
          </a:p>
          <a:p>
            <a:pPr marL="971550" lvl="1" indent="-285750"/>
            <a:r>
              <a:rPr lang="es-EC" sz="4000" dirty="0" smtClean="0"/>
              <a:t>Creación de fichas técnicas de los productos</a:t>
            </a:r>
          </a:p>
          <a:p>
            <a:pPr marL="971550" lvl="1" indent="-285750"/>
            <a:r>
              <a:rPr lang="es-EC" sz="4000" dirty="0" smtClean="0"/>
              <a:t>Capacitación entrega y recepción de productos</a:t>
            </a:r>
          </a:p>
          <a:p>
            <a:pPr marL="971550" lvl="1" indent="-285750"/>
            <a:r>
              <a:rPr lang="es-EC" sz="4000" dirty="0" smtClean="0"/>
              <a:t>Monitoreo de precios- acordados/ mercado local/ temporada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2009" y="1390334"/>
            <a:ext cx="3829563" cy="38079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7711" y="0"/>
            <a:ext cx="1182797" cy="112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141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Reflexiones</a:t>
            </a:r>
            <a:endParaRPr lang="es-EC" dirty="0"/>
          </a:p>
        </p:txBody>
      </p:sp>
      <p:sp>
        <p:nvSpPr>
          <p:cNvPr id="6" name="Marcador de contenido 6"/>
          <p:cNvSpPr txBox="1">
            <a:spLocks/>
          </p:cNvSpPr>
          <p:nvPr/>
        </p:nvSpPr>
        <p:spPr>
          <a:xfrm>
            <a:off x="645584" y="1290181"/>
            <a:ext cx="10177235" cy="4958219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850"/>
              </a:spcBef>
              <a:buFontTx/>
              <a:buNone/>
              <a:defRPr sz="14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2000" dirty="0" smtClean="0"/>
              <a:t>Hogares</a:t>
            </a:r>
          </a:p>
          <a:p>
            <a:pPr marL="971550" lvl="1" indent="-285750"/>
            <a:r>
              <a:rPr lang="es-EC" sz="3000" dirty="0" smtClean="0"/>
              <a:t>Generación de capacidades de comercialización</a:t>
            </a:r>
          </a:p>
          <a:p>
            <a:pPr marL="971550" lvl="1" indent="-285750"/>
            <a:r>
              <a:rPr lang="es-EC" sz="3000" dirty="0" smtClean="0"/>
              <a:t>Diversificación de producción y consumo</a:t>
            </a:r>
          </a:p>
          <a:p>
            <a:pPr marL="971550" lvl="1" indent="-285750"/>
            <a:r>
              <a:rPr lang="es-EC" sz="3000" dirty="0" smtClean="0"/>
              <a:t>Generación de oportunidades</a:t>
            </a:r>
            <a:endParaRPr lang="es-EC" sz="3200" dirty="0" smtClean="0"/>
          </a:p>
          <a:p>
            <a:r>
              <a:rPr lang="es-EC" sz="2000" dirty="0" smtClean="0"/>
              <a:t>Mercados</a:t>
            </a:r>
          </a:p>
          <a:p>
            <a:pPr marL="971550" lvl="1" indent="-285750"/>
            <a:r>
              <a:rPr lang="es-EC" sz="3000" dirty="0" smtClean="0"/>
              <a:t>Generación de oportunidades</a:t>
            </a:r>
          </a:p>
          <a:p>
            <a:pPr marL="971550" lvl="1" indent="-285750"/>
            <a:r>
              <a:rPr lang="es-EC" sz="3000" dirty="0" smtClean="0"/>
              <a:t>Vinculación del mercado – Rural- Rural/Rural- Urbano</a:t>
            </a:r>
          </a:p>
          <a:p>
            <a:pPr marL="971550" lvl="1" indent="-285750"/>
            <a:r>
              <a:rPr lang="es-EC" sz="3000" dirty="0" smtClean="0"/>
              <a:t>Producción limpia</a:t>
            </a:r>
          </a:p>
          <a:p>
            <a:pPr marL="971550" lvl="1" indent="-285750"/>
            <a:r>
              <a:rPr lang="es-EC" sz="3000" dirty="0" smtClean="0"/>
              <a:t>Mejora del proceso de </a:t>
            </a:r>
            <a:r>
              <a:rPr lang="es-EC" sz="3000" dirty="0" err="1" smtClean="0"/>
              <a:t>postcosecha</a:t>
            </a:r>
            <a:endParaRPr lang="es-EC" sz="3000" dirty="0" smtClean="0"/>
          </a:p>
          <a:p>
            <a:r>
              <a:rPr lang="es-EC" sz="2000" dirty="0" smtClean="0"/>
              <a:t>Preguntas de Evaluación</a:t>
            </a:r>
          </a:p>
          <a:p>
            <a:pPr marL="971550" lvl="1" indent="-285750"/>
            <a:r>
              <a:rPr lang="es-EC" sz="3000" dirty="0" smtClean="0"/>
              <a:t>Vinculación de nuevos mercados- Instituciones públicas/ PMA</a:t>
            </a:r>
          </a:p>
          <a:p>
            <a:pPr marL="971550" lvl="1" indent="-285750"/>
            <a:r>
              <a:rPr lang="es-EC" sz="3000" dirty="0" smtClean="0"/>
              <a:t>Ha cambiado la vida de las familias PP- bienestar familiar- incremento de los ingresos- compras bienes del hogar-</a:t>
            </a:r>
          </a:p>
          <a:p>
            <a:pPr marL="971550" lvl="1" indent="-285750"/>
            <a:r>
              <a:rPr lang="es-EC" sz="3000" dirty="0" smtClean="0"/>
              <a:t>Se han fortalecido las organizaciones- facturación</a:t>
            </a:r>
          </a:p>
          <a:p>
            <a:pPr marL="971550" lvl="1" indent="-285750"/>
            <a:r>
              <a:rPr lang="es-EC" sz="3000" dirty="0" smtClean="0"/>
              <a:t>Mejoramiento en el consumo / diversidad de la dieta</a:t>
            </a:r>
          </a:p>
          <a:p>
            <a:pPr marL="971550" lvl="1" indent="-285750"/>
            <a:endParaRPr lang="es-EC" sz="3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C" sz="3600" dirty="0" smtClean="0"/>
          </a:p>
        </p:txBody>
      </p:sp>
      <p:sp>
        <p:nvSpPr>
          <p:cNvPr id="7" name="Rectángulo 6"/>
          <p:cNvSpPr/>
          <p:nvPr/>
        </p:nvSpPr>
        <p:spPr>
          <a:xfrm>
            <a:off x="8100786" y="3415978"/>
            <a:ext cx="2722033" cy="4082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7711" y="0"/>
            <a:ext cx="1182797" cy="112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7021" y="1578279"/>
            <a:ext cx="4028963" cy="4591199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GRACIAS</a:t>
            </a:r>
            <a:endParaRPr lang="es-EC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7711" y="0"/>
            <a:ext cx="1182797" cy="112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5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C" dirty="0" smtClean="0"/>
              <a:t>Trabajo con Agricultores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Teoría del Cambio</a:t>
            </a:r>
            <a:endParaRPr lang="en-GB" dirty="0"/>
          </a:p>
        </p:txBody>
      </p:sp>
      <p:pic>
        <p:nvPicPr>
          <p:cNvPr id="1026" name="Imagen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82" y="1684337"/>
            <a:ext cx="4451716" cy="494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n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341" y="1699418"/>
            <a:ext cx="4985823" cy="493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647784" y="21468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647784" y="1098904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n-U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kumimoji="0" lang="es-EC" altLang="en-U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kumimoji="0" lang="es-EC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4018" y="1134833"/>
            <a:ext cx="1410916" cy="134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8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1069</TotalTime>
  <Words>379</Words>
  <Application>Microsoft Office PowerPoint</Application>
  <PresentationFormat>Widescreen</PresentationFormat>
  <Paragraphs>62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Book Antiqua</vt:lpstr>
      <vt:lpstr>Calibri</vt:lpstr>
      <vt:lpstr>Calibri Light</vt:lpstr>
      <vt:lpstr>Georgia</vt:lpstr>
      <vt:lpstr>Verdana</vt:lpstr>
      <vt:lpstr>Wingdings 3</vt:lpstr>
      <vt:lpstr>Tema de Office</vt:lpstr>
      <vt:lpstr>PowerPoint Presentation</vt:lpstr>
      <vt:lpstr>Introducción del Proyecto </vt:lpstr>
      <vt:lpstr>Teoría del Cambio Proceso Realizado con las APP</vt:lpstr>
      <vt:lpstr>Teoría del Cambio APP</vt:lpstr>
      <vt:lpstr>Contando la experiencia</vt:lpstr>
      <vt:lpstr>Contando la experiencia</vt:lpstr>
      <vt:lpstr>Reflexiones</vt:lpstr>
      <vt:lpstr>GRACIAS</vt:lpstr>
      <vt:lpstr>Teoría del Cambio</vt:lpstr>
    </vt:vector>
  </TitlesOfParts>
  <Company>World Food Programme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Trabajo Conjunto</dc:title>
  <dc:creator>FERNANDEZ Luis</dc:creator>
  <cp:lastModifiedBy>Luis FERNANDEZ</cp:lastModifiedBy>
  <cp:revision>37</cp:revision>
  <dcterms:created xsi:type="dcterms:W3CDTF">2016-06-09T22:51:53Z</dcterms:created>
  <dcterms:modified xsi:type="dcterms:W3CDTF">2018-02-19T19:02:51Z</dcterms:modified>
</cp:coreProperties>
</file>