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94" r:id="rId2"/>
    <p:sldId id="470" r:id="rId3"/>
    <p:sldId id="267" r:id="rId4"/>
    <p:sldId id="475" r:id="rId5"/>
    <p:sldId id="471" r:id="rId6"/>
    <p:sldId id="433" r:id="rId7"/>
    <p:sldId id="473" r:id="rId8"/>
    <p:sldId id="472" r:id="rId9"/>
    <p:sldId id="268" r:id="rId10"/>
    <p:sldId id="307" r:id="rId11"/>
    <p:sldId id="308" r:id="rId12"/>
    <p:sldId id="421" r:id="rId13"/>
    <p:sldId id="450" r:id="rId14"/>
    <p:sldId id="474" r:id="rId15"/>
    <p:sldId id="448" r:id="rId16"/>
    <p:sldId id="476" r:id="rId17"/>
    <p:sldId id="477" r:id="rId18"/>
    <p:sldId id="478" r:id="rId19"/>
    <p:sldId id="480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7D3FAE"/>
    <a:srgbClr val="AAE571"/>
    <a:srgbClr val="FA9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 autoAdjust="0"/>
    <p:restoredTop sz="94658"/>
  </p:normalViewPr>
  <p:slideViewPr>
    <p:cSldViewPr snapToGrid="0" snapToObjects="1">
      <p:cViewPr varScale="1">
        <p:scale>
          <a:sx n="120" d="100"/>
          <a:sy n="120" d="100"/>
        </p:scale>
        <p:origin x="198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HINKPAD\AppData\Local\Temp\Rar$DIa19800.28547\RESUMEN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HINKPAD\AppData\Local\Temp\Rar$DIa19800.28547\RESUMEN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HINKPAD\Downloads\DATOS%20CAUDAL%20Y%20DATOS%20SENAMHI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HINKPAD\Downloads\DATOS%20CAUDAL%20Y%20DATOS%20SENAMHI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41334773340269493"/>
          <c:y val="6.982797439896165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P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'PP ACUMULADA'!$P$4</c:f>
              <c:strCache>
                <c:ptCount val="1"/>
                <c:pt idx="0">
                  <c:v>PP Acum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'PP ACUMULADA'!$C$5:$C$12</c:f>
              <c:numCache>
                <c:formatCode>General</c:formatCode>
                <c:ptCount val="8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</c:numCache>
            </c:numRef>
          </c:cat>
          <c:val>
            <c:numRef>
              <c:f>'PP ACUMULADA'!$P$5:$P$12</c:f>
              <c:numCache>
                <c:formatCode>0.0</c:formatCode>
                <c:ptCount val="8"/>
                <c:pt idx="0">
                  <c:v>729.29999999999973</c:v>
                </c:pt>
                <c:pt idx="1">
                  <c:v>613.4</c:v>
                </c:pt>
                <c:pt idx="2">
                  <c:v>446.8</c:v>
                </c:pt>
                <c:pt idx="3">
                  <c:v>291.89999999999998</c:v>
                </c:pt>
                <c:pt idx="4">
                  <c:v>397.09999999999997</c:v>
                </c:pt>
                <c:pt idx="5">
                  <c:v>336.50000000000006</c:v>
                </c:pt>
                <c:pt idx="6">
                  <c:v>524.5</c:v>
                </c:pt>
                <c:pt idx="7">
                  <c:v>245.39999999999998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88-4EF3-9757-9A25F9A665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92165600"/>
        <c:axId val="592173880"/>
      </c:barChart>
      <c:catAx>
        <c:axId val="592165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592173880"/>
        <c:crosses val="autoZero"/>
        <c:auto val="1"/>
        <c:lblAlgn val="ctr"/>
        <c:lblOffset val="100"/>
        <c:noMultiLvlLbl val="0"/>
      </c:catAx>
      <c:valAx>
        <c:axId val="592173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5921656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rgbClr val="FFFFFF"/>
    </a:solidFill>
    <a:ln>
      <a:noFill/>
    </a:ln>
    <a:effectLst/>
  </c:spPr>
  <c:txPr>
    <a:bodyPr/>
    <a:lstStyle/>
    <a:p>
      <a:pPr>
        <a:defRPr/>
      </a:pPr>
      <a:endParaRPr lang="es-P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PP Acumulada por Época</a:t>
            </a:r>
            <a:r>
              <a:rPr lang="en-US" baseline="0"/>
              <a:t> Lluviosa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'PP ACUMULADA'!$E$18</c:f>
              <c:strCache>
                <c:ptCount val="1"/>
                <c:pt idx="0">
                  <c:v>PP Acum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  <a:effectLst/>
          </c:spPr>
          <c:invertIfNegative val="0"/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strRef>
              <c:f>'PP ACUMULADA'!$D$19:$D$25</c:f>
              <c:strCache>
                <c:ptCount val="7"/>
                <c:pt idx="0">
                  <c:v>2017-2018</c:v>
                </c:pt>
                <c:pt idx="1">
                  <c:v>2018-2019</c:v>
                </c:pt>
                <c:pt idx="2">
                  <c:v>2019-2020</c:v>
                </c:pt>
                <c:pt idx="3">
                  <c:v>2020-2021</c:v>
                </c:pt>
                <c:pt idx="4">
                  <c:v>2021-2022</c:v>
                </c:pt>
                <c:pt idx="5">
                  <c:v>2022-2023</c:v>
                </c:pt>
                <c:pt idx="6">
                  <c:v>2023-2024</c:v>
                </c:pt>
              </c:strCache>
            </c:strRef>
          </c:cat>
          <c:val>
            <c:numRef>
              <c:f>'PP ACUMULADA'!$E$19:$E$25</c:f>
              <c:numCache>
                <c:formatCode>General</c:formatCode>
                <c:ptCount val="7"/>
                <c:pt idx="0">
                  <c:v>636.79999999999995</c:v>
                </c:pt>
                <c:pt idx="1">
                  <c:v>451.1</c:v>
                </c:pt>
                <c:pt idx="2">
                  <c:v>226.7</c:v>
                </c:pt>
                <c:pt idx="3">
                  <c:v>445.29999999999995</c:v>
                </c:pt>
                <c:pt idx="4">
                  <c:v>393.7000000000001</c:v>
                </c:pt>
                <c:pt idx="5">
                  <c:v>442.5</c:v>
                </c:pt>
                <c:pt idx="6">
                  <c:v>401.79999999999995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691-4D00-9214-B13BE93F5C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92180360"/>
        <c:axId val="592179640"/>
      </c:barChart>
      <c:catAx>
        <c:axId val="592180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592179640"/>
        <c:crosses val="autoZero"/>
        <c:auto val="1"/>
        <c:lblAlgn val="ctr"/>
        <c:lblOffset val="100"/>
        <c:noMultiLvlLbl val="0"/>
      </c:catAx>
      <c:valAx>
        <c:axId val="592179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5921803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rgbClr val="FFFFFF"/>
    </a:solidFill>
    <a:ln>
      <a:noFill/>
    </a:ln>
    <a:effectLst/>
  </c:spPr>
  <c:txPr>
    <a:bodyPr/>
    <a:lstStyle/>
    <a:p>
      <a:pPr>
        <a:defRPr/>
      </a:pPr>
      <a:endParaRPr lang="es-P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s-PE"/>
              <a:t>Monitoreo hidrilógico - CR Ketayan Pampa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PE"/>
        </a:p>
      </c:txPr>
    </c:title>
    <c:autoTitleDeleted val="0"/>
    <c:plotArea>
      <c:layout>
        <c:manualLayout>
          <c:layoutTarget val="inner"/>
          <c:xMode val="edge"/>
          <c:yMode val="edge"/>
          <c:x val="0.15387375621109561"/>
          <c:y val="0.14355101828112282"/>
          <c:w val="0.73348587407435317"/>
          <c:h val="0.6781291798560537"/>
        </c:manualLayout>
      </c:layout>
      <c:barChart>
        <c:barDir val="col"/>
        <c:grouping val="clustered"/>
        <c:varyColors val="0"/>
        <c:ser>
          <c:idx val="2"/>
          <c:order val="2"/>
          <c:tx>
            <c:strRef>
              <c:f>'Paccha Matuzalem '!$F$4</c:f>
              <c:strCache>
                <c:ptCount val="1"/>
                <c:pt idx="0">
                  <c:v>PP Acum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5">
                  <a:lumMod val="20000"/>
                  <a:lumOff val="80000"/>
                </a:schemeClr>
              </a:solidFill>
            </a:ln>
            <a:effectLst/>
          </c:spPr>
          <c:invertIfNegative val="0"/>
          <c:cat>
            <c:strRef>
              <c:f>'Paccha Matuzalem '!$C$5:$C$14</c:f>
              <c:strCache>
                <c:ptCount val="10"/>
                <c:pt idx="0">
                  <c:v>Jun.23</c:v>
                </c:pt>
                <c:pt idx="1">
                  <c:v>Jul.23</c:v>
                </c:pt>
                <c:pt idx="2">
                  <c:v>Ago.23</c:v>
                </c:pt>
                <c:pt idx="3">
                  <c:v>Set.23</c:v>
                </c:pt>
                <c:pt idx="4">
                  <c:v>Oct.23</c:v>
                </c:pt>
                <c:pt idx="5">
                  <c:v>Nov.23</c:v>
                </c:pt>
                <c:pt idx="6">
                  <c:v>Dic.23</c:v>
                </c:pt>
                <c:pt idx="7">
                  <c:v>Ene.24</c:v>
                </c:pt>
                <c:pt idx="8">
                  <c:v>Feb.24</c:v>
                </c:pt>
                <c:pt idx="9">
                  <c:v>Mar.24</c:v>
                </c:pt>
              </c:strCache>
            </c:strRef>
          </c:cat>
          <c:val>
            <c:numRef>
              <c:f>'Paccha Matuzalem '!$F$5:$F$14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6.2</c:v>
                </c:pt>
                <c:pt idx="4">
                  <c:v>58.4</c:v>
                </c:pt>
                <c:pt idx="5">
                  <c:v>35.6</c:v>
                </c:pt>
                <c:pt idx="6">
                  <c:v>56.2</c:v>
                </c:pt>
                <c:pt idx="7">
                  <c:v>69.3</c:v>
                </c:pt>
                <c:pt idx="8">
                  <c:v>48</c:v>
                </c:pt>
                <c:pt idx="9">
                  <c:v>67.599999999999994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B5-43B5-B407-890B3BB20D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0880880"/>
        <c:axId val="500885560"/>
      </c:barChart>
      <c:lineChart>
        <c:grouping val="standard"/>
        <c:varyColors val="0"/>
        <c:ser>
          <c:idx val="0"/>
          <c:order val="0"/>
          <c:tx>
            <c:strRef>
              <c:f>'Paccha Matuzalem '!$D$4</c:f>
              <c:strCache>
                <c:ptCount val="1"/>
                <c:pt idx="0">
                  <c:v>Pacch01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'Paccha Matuzalem '!$C$5:$C$14</c:f>
              <c:strCache>
                <c:ptCount val="10"/>
                <c:pt idx="0">
                  <c:v>Jun.23</c:v>
                </c:pt>
                <c:pt idx="1">
                  <c:v>Jul.23</c:v>
                </c:pt>
                <c:pt idx="2">
                  <c:v>Ago.23</c:v>
                </c:pt>
                <c:pt idx="3">
                  <c:v>Set.23</c:v>
                </c:pt>
                <c:pt idx="4">
                  <c:v>Oct.23</c:v>
                </c:pt>
                <c:pt idx="5">
                  <c:v>Nov.23</c:v>
                </c:pt>
                <c:pt idx="6">
                  <c:v>Dic.23</c:v>
                </c:pt>
                <c:pt idx="7">
                  <c:v>Ene.24</c:v>
                </c:pt>
                <c:pt idx="8">
                  <c:v>Feb.24</c:v>
                </c:pt>
                <c:pt idx="9">
                  <c:v>Mar.24</c:v>
                </c:pt>
              </c:strCache>
            </c:strRef>
          </c:cat>
          <c:val>
            <c:numRef>
              <c:f>'Paccha Matuzalem '!$D$5:$D$14</c:f>
              <c:numCache>
                <c:formatCode>0.00</c:formatCode>
                <c:ptCount val="10"/>
                <c:pt idx="0">
                  <c:v>0.64508450368959758</c:v>
                </c:pt>
                <c:pt idx="1">
                  <c:v>0.55595667870036092</c:v>
                </c:pt>
                <c:pt idx="2">
                  <c:v>0.34241245136186776</c:v>
                </c:pt>
                <c:pt idx="3">
                  <c:v>0.22686673812075742</c:v>
                </c:pt>
                <c:pt idx="4">
                  <c:v>0.65311653116531154</c:v>
                </c:pt>
                <c:pt idx="5">
                  <c:v>0</c:v>
                </c:pt>
                <c:pt idx="6">
                  <c:v>0</c:v>
                </c:pt>
                <c:pt idx="7">
                  <c:v>7.0813397129186608</c:v>
                </c:pt>
                <c:pt idx="8">
                  <c:v>15.387453874538744</c:v>
                </c:pt>
                <c:pt idx="9">
                  <c:v>2.1357432681667281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FB5-43B5-B407-890B3BB20DE2}"/>
            </c:ext>
          </c:extLst>
        </c:ser>
        <c:ser>
          <c:idx val="1"/>
          <c:order val="1"/>
          <c:tx>
            <c:strRef>
              <c:f>'Paccha Matuzalem '!$E$4</c:f>
              <c:strCache>
                <c:ptCount val="1"/>
                <c:pt idx="0">
                  <c:v>Pacch02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>
                  <a:lumMod val="60000"/>
                  <a:lumOff val="40000"/>
                </a:schemeClr>
              </a:solidFill>
              <a:ln w="9525">
                <a:solidFill>
                  <a:schemeClr val="accent4">
                    <a:lumMod val="60000"/>
                    <a:lumOff val="40000"/>
                  </a:schemeClr>
                </a:solidFill>
              </a:ln>
              <a:effectLst/>
            </c:spPr>
          </c:marker>
          <c:cat>
            <c:strRef>
              <c:f>'Paccha Matuzalem '!$C$5:$C$14</c:f>
              <c:strCache>
                <c:ptCount val="10"/>
                <c:pt idx="0">
                  <c:v>Jun.23</c:v>
                </c:pt>
                <c:pt idx="1">
                  <c:v>Jul.23</c:v>
                </c:pt>
                <c:pt idx="2">
                  <c:v>Ago.23</c:v>
                </c:pt>
                <c:pt idx="3">
                  <c:v>Set.23</c:v>
                </c:pt>
                <c:pt idx="4">
                  <c:v>Oct.23</c:v>
                </c:pt>
                <c:pt idx="5">
                  <c:v>Nov.23</c:v>
                </c:pt>
                <c:pt idx="6">
                  <c:v>Dic.23</c:v>
                </c:pt>
                <c:pt idx="7">
                  <c:v>Ene.24</c:v>
                </c:pt>
                <c:pt idx="8">
                  <c:v>Feb.24</c:v>
                </c:pt>
                <c:pt idx="9">
                  <c:v>Mar.24</c:v>
                </c:pt>
              </c:strCache>
            </c:strRef>
          </c:cat>
          <c:val>
            <c:numRef>
              <c:f>'Paccha Matuzalem '!$E$5:$E$14</c:f>
              <c:numCache>
                <c:formatCode>0.00</c:formatCode>
                <c:ptCount val="10"/>
                <c:pt idx="0">
                  <c:v>0.78298176617804793</c:v>
                </c:pt>
                <c:pt idx="1">
                  <c:v>0.60562364816149972</c:v>
                </c:pt>
                <c:pt idx="2">
                  <c:v>0.4836538461538461</c:v>
                </c:pt>
                <c:pt idx="3">
                  <c:v>0.44174013031812959</c:v>
                </c:pt>
                <c:pt idx="4">
                  <c:v>0.9341637010676157</c:v>
                </c:pt>
                <c:pt idx="5">
                  <c:v>0.38786482334869432</c:v>
                </c:pt>
                <c:pt idx="6">
                  <c:v>0.36499068901303539</c:v>
                </c:pt>
                <c:pt idx="7">
                  <c:v>0.60099294486542976</c:v>
                </c:pt>
                <c:pt idx="8">
                  <c:v>4.6787003610108293</c:v>
                </c:pt>
                <c:pt idx="9">
                  <c:v>0.72318731117824775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FB5-43B5-B407-890B3BB20D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6420000"/>
        <c:axId val="556419640"/>
      </c:lineChart>
      <c:catAx>
        <c:axId val="556420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556419640"/>
        <c:crosses val="autoZero"/>
        <c:auto val="1"/>
        <c:lblAlgn val="ctr"/>
        <c:lblOffset val="100"/>
        <c:noMultiLvlLbl val="0"/>
      </c:catAx>
      <c:valAx>
        <c:axId val="556419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556420000"/>
        <c:crosses val="autoZero"/>
        <c:crossBetween val="between"/>
      </c:valAx>
      <c:valAx>
        <c:axId val="500885560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500880880"/>
        <c:crosses val="max"/>
        <c:crossBetween val="between"/>
      </c:valAx>
      <c:catAx>
        <c:axId val="50088088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0088556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P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rgbClr val="FFFFFF"/>
    </a:solidFill>
    <a:ln>
      <a:solidFill>
        <a:schemeClr val="tx1"/>
      </a:solidFill>
    </a:ln>
    <a:effectLst/>
  </c:spPr>
  <c:txPr>
    <a:bodyPr/>
    <a:lstStyle/>
    <a:p>
      <a:pPr>
        <a:defRPr b="1">
          <a:solidFill>
            <a:sysClr val="windowText" lastClr="000000"/>
          </a:solidFill>
        </a:defRPr>
      </a:pPr>
      <a:endParaRPr lang="es-P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none" spc="0" normalizeH="0" baseline="0">
                <a:solidFill>
                  <a:sysClr val="windowText" lastClr="000000"/>
                </a:solidFill>
                <a:latin typeface="+mj-lt"/>
                <a:ea typeface="+mj-ea"/>
                <a:cs typeface="+mj-cs"/>
              </a:defRPr>
            </a:pPr>
            <a:r>
              <a:rPr lang="es-PE" dirty="0"/>
              <a:t>Monitoreo en época de Riego</a:t>
            </a:r>
          </a:p>
        </c:rich>
      </c:tx>
      <c:layout>
        <c:manualLayout>
          <c:xMode val="edge"/>
          <c:yMode val="edge"/>
          <c:x val="0.30650635111960056"/>
          <c:y val="3.441113604746491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none" spc="0" normalizeH="0" baseline="0">
              <a:solidFill>
                <a:sysClr val="windowText" lastClr="000000"/>
              </a:solidFill>
              <a:latin typeface="+mj-lt"/>
              <a:ea typeface="+mj-ea"/>
              <a:cs typeface="+mj-cs"/>
            </a:defRPr>
          </a:pPr>
          <a:endParaRPr lang="es-PE"/>
        </a:p>
      </c:txPr>
    </c:title>
    <c:autoTitleDeleted val="0"/>
    <c:plotArea>
      <c:layout>
        <c:manualLayout>
          <c:layoutTarget val="inner"/>
          <c:xMode val="edge"/>
          <c:yMode val="edge"/>
          <c:x val="0.1537338145231846"/>
          <c:y val="0.22136424477813912"/>
          <c:w val="0.71150459317585302"/>
          <c:h val="0.42727637987107242"/>
        </c:manualLayout>
      </c:layout>
      <c:barChart>
        <c:barDir val="col"/>
        <c:grouping val="clustered"/>
        <c:varyColors val="0"/>
        <c:ser>
          <c:idx val="2"/>
          <c:order val="2"/>
          <c:tx>
            <c:strRef>
              <c:f>'Paccha Matuzalem '!$F$4</c:f>
              <c:strCache>
                <c:ptCount val="1"/>
                <c:pt idx="0">
                  <c:v>PP Acum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'Paccha Matuzalem '!$C$5:$C$11</c:f>
              <c:strCache>
                <c:ptCount val="7"/>
                <c:pt idx="0">
                  <c:v>Jun.23</c:v>
                </c:pt>
                <c:pt idx="1">
                  <c:v>Jul.23</c:v>
                </c:pt>
                <c:pt idx="2">
                  <c:v>Ago.23</c:v>
                </c:pt>
                <c:pt idx="3">
                  <c:v>Set.23</c:v>
                </c:pt>
                <c:pt idx="4">
                  <c:v>Oct.23</c:v>
                </c:pt>
                <c:pt idx="5">
                  <c:v>Nov.23</c:v>
                </c:pt>
                <c:pt idx="6">
                  <c:v>Dic.23</c:v>
                </c:pt>
              </c:strCache>
            </c:strRef>
          </c:cat>
          <c:val>
            <c:numRef>
              <c:f>'Paccha Matuzalem '!$F$5:$F$11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6.2</c:v>
                </c:pt>
                <c:pt idx="4">
                  <c:v>58.4</c:v>
                </c:pt>
                <c:pt idx="5">
                  <c:v>35.6</c:v>
                </c:pt>
                <c:pt idx="6">
                  <c:v>56.2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F1-459D-8B82-7B13A5A0E4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47"/>
        <c:axId val="491874608"/>
        <c:axId val="491873624"/>
      </c:barChart>
      <c:lineChart>
        <c:grouping val="standard"/>
        <c:varyColors val="0"/>
        <c:ser>
          <c:idx val="0"/>
          <c:order val="0"/>
          <c:tx>
            <c:strRef>
              <c:f>'Paccha Matuzalem '!$D$4</c:f>
              <c:strCache>
                <c:ptCount val="1"/>
                <c:pt idx="0">
                  <c:v>Pacch01</c:v>
                </c:pt>
              </c:strCache>
            </c:strRef>
          </c:tx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lt1"/>
              </a:solidFill>
              <a:ln w="15875">
                <a:solidFill>
                  <a:schemeClr val="accent1"/>
                </a:solidFill>
                <a:round/>
              </a:ln>
              <a:effectLst/>
            </c:spPr>
          </c:marker>
          <c:cat>
            <c:strRef>
              <c:f>'Paccha Matuzalem '!$C$5:$C$11</c:f>
              <c:strCache>
                <c:ptCount val="7"/>
                <c:pt idx="0">
                  <c:v>Jun.23</c:v>
                </c:pt>
                <c:pt idx="1">
                  <c:v>Jul.23</c:v>
                </c:pt>
                <c:pt idx="2">
                  <c:v>Ago.23</c:v>
                </c:pt>
                <c:pt idx="3">
                  <c:v>Set.23</c:v>
                </c:pt>
                <c:pt idx="4">
                  <c:v>Oct.23</c:v>
                </c:pt>
                <c:pt idx="5">
                  <c:v>Nov.23</c:v>
                </c:pt>
                <c:pt idx="6">
                  <c:v>Dic.23</c:v>
                </c:pt>
              </c:strCache>
            </c:strRef>
          </c:cat>
          <c:val>
            <c:numRef>
              <c:f>'Paccha Matuzalem '!$D$5:$D$11</c:f>
              <c:numCache>
                <c:formatCode>0.00</c:formatCode>
                <c:ptCount val="7"/>
                <c:pt idx="0">
                  <c:v>0.64508450368959758</c:v>
                </c:pt>
                <c:pt idx="1">
                  <c:v>0.55595667870036092</c:v>
                </c:pt>
                <c:pt idx="2">
                  <c:v>0.34241245136186776</c:v>
                </c:pt>
                <c:pt idx="3">
                  <c:v>0.22686673812075742</c:v>
                </c:pt>
                <c:pt idx="4">
                  <c:v>0.65311653116531154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EF1-459D-8B82-7B13A5A0E41D}"/>
            </c:ext>
          </c:extLst>
        </c:ser>
        <c:ser>
          <c:idx val="3"/>
          <c:order val="1"/>
          <c:tx>
            <c:strRef>
              <c:f>'Paccha Matuzalem '!$E$4</c:f>
              <c:strCache>
                <c:ptCount val="1"/>
                <c:pt idx="0">
                  <c:v>Pacch02</c:v>
                </c:pt>
              </c:strCache>
            </c:strRef>
          </c:tx>
          <c:spPr>
            <a:ln w="2222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lt1"/>
              </a:solidFill>
              <a:ln w="15875">
                <a:solidFill>
                  <a:schemeClr val="accent4"/>
                </a:solidFill>
                <a:round/>
              </a:ln>
              <a:effectLst/>
            </c:spPr>
          </c:marker>
          <c:val>
            <c:numRef>
              <c:f>'Paccha Matuzalem '!$E$5:$E$11</c:f>
              <c:numCache>
                <c:formatCode>0.00</c:formatCode>
                <c:ptCount val="7"/>
                <c:pt idx="0">
                  <c:v>0.78298176617804793</c:v>
                </c:pt>
                <c:pt idx="1">
                  <c:v>0.60562364816149972</c:v>
                </c:pt>
                <c:pt idx="2">
                  <c:v>0.4836538461538461</c:v>
                </c:pt>
                <c:pt idx="3">
                  <c:v>0.44174013031812959</c:v>
                </c:pt>
                <c:pt idx="4">
                  <c:v>0.9341637010676157</c:v>
                </c:pt>
                <c:pt idx="5">
                  <c:v>0.38786482334869432</c:v>
                </c:pt>
                <c:pt idx="6">
                  <c:v>0.36499068901303539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EF1-459D-8B82-7B13A5A0E4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91835672"/>
        <c:axId val="491837312"/>
        <c:extLst/>
      </c:lineChart>
      <c:catAx>
        <c:axId val="4918356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PE"/>
                  <a:t>Meses</a:t>
                </a:r>
              </a:p>
            </c:rich>
          </c:tx>
          <c:layout>
            <c:manualLayout>
              <c:xMode val="edge"/>
              <c:yMode val="edge"/>
              <c:x val="0.46053568427463148"/>
              <c:y val="0.7530143613269926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s-PE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0" normalizeH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491837312"/>
        <c:crosses val="autoZero"/>
        <c:auto val="1"/>
        <c:lblAlgn val="ctr"/>
        <c:lblOffset val="100"/>
        <c:noMultiLvlLbl val="0"/>
      </c:catAx>
      <c:valAx>
        <c:axId val="491837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PE"/>
                  <a:t>L/S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s-PE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491835672"/>
        <c:crosses val="autoZero"/>
        <c:crossBetween val="between"/>
      </c:valAx>
      <c:valAx>
        <c:axId val="491873624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PE"/>
                  <a:t>mm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s-P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491874608"/>
        <c:crosses val="max"/>
        <c:crossBetween val="between"/>
      </c:valAx>
      <c:catAx>
        <c:axId val="49187460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91873624"/>
        <c:crosses val="autoZero"/>
        <c:auto val="1"/>
        <c:lblAlgn val="ctr"/>
        <c:lblOffset val="100"/>
        <c:noMultiLvlLbl val="0"/>
      </c:cat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1293011690252581"/>
          <c:y val="0.84330585345423548"/>
          <c:w val="0.56840216348282424"/>
          <c:h val="8.295599787262537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P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lt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P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6F0AC2-188A-4AB9-A123-B2FBDE844000}" type="datetimeFigureOut">
              <a:rPr lang="es-PE" smtClean="0"/>
              <a:t>11/12/25</a:t>
            </a:fld>
            <a:endParaRPr lang="es-P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B3586A-3691-4F6A-BC4C-EC99A55C4CAA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017087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16F61D-95AD-4472-B9B4-57A46E8FC0CF}" type="slidenum">
              <a:rPr lang="es-PE" smtClean="0"/>
              <a:t>15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1322615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43314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ouble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Placeholder 48">
            <a:extLst>
              <a:ext uri="{FF2B5EF4-FFF2-40B4-BE49-F238E27FC236}">
                <a16:creationId xmlns:a16="http://schemas.microsoft.com/office/drawing/2014/main" id="{C6E48CAB-F1C0-4E71-9686-C02A967E923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137" y="4014522"/>
            <a:ext cx="886589" cy="302186"/>
          </a:xfrm>
        </p:spPr>
        <p:txBody>
          <a:bodyPr lIns="0" rIns="0">
            <a:noAutofit/>
          </a:bodyPr>
          <a:lstStyle>
            <a:lvl1pPr marL="0" indent="0">
              <a:buNone/>
              <a:defRPr sz="1080" b="1">
                <a:solidFill>
                  <a:schemeClr val="accent4"/>
                </a:solidFill>
                <a:latin typeface="+mj-lt"/>
              </a:defRPr>
            </a:lvl1pPr>
            <a:lvl2pPr marL="308610" indent="0">
              <a:buNone/>
              <a:defRPr sz="1215"/>
            </a:lvl2pPr>
            <a:lvl3pPr marL="617220" indent="0">
              <a:buNone/>
              <a:defRPr sz="1215"/>
            </a:lvl3pPr>
            <a:lvl4pPr marL="925830" indent="0">
              <a:buNone/>
              <a:defRPr sz="1215"/>
            </a:lvl4pPr>
            <a:lvl5pPr marL="1234440" indent="0">
              <a:buNone/>
              <a:defRPr sz="1215"/>
            </a:lvl5pPr>
          </a:lstStyle>
          <a:p>
            <a:pPr lvl="0"/>
            <a:r>
              <a:rPr lang="en-US" dirty="0"/>
              <a:t>EDIT</a:t>
            </a:r>
          </a:p>
        </p:txBody>
      </p:sp>
      <p:sp>
        <p:nvSpPr>
          <p:cNvPr id="35" name="Text Placeholder 50">
            <a:extLst>
              <a:ext uri="{FF2B5EF4-FFF2-40B4-BE49-F238E27FC236}">
                <a16:creationId xmlns:a16="http://schemas.microsoft.com/office/drawing/2014/main" id="{7C226081-D459-4A68-9B23-0C804E6A639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2137" y="4486178"/>
            <a:ext cx="886589" cy="1183102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buNone/>
              <a:defRPr sz="743">
                <a:solidFill>
                  <a:schemeClr val="tx1"/>
                </a:solidFill>
              </a:defRPr>
            </a:lvl1pPr>
            <a:lvl2pPr marL="308610" indent="0">
              <a:buNone/>
              <a:defRPr sz="743"/>
            </a:lvl2pPr>
            <a:lvl3pPr marL="617220" indent="0">
              <a:buNone/>
              <a:defRPr sz="743"/>
            </a:lvl3pPr>
            <a:lvl4pPr marL="925830" indent="0">
              <a:buNone/>
              <a:defRPr sz="743"/>
            </a:lvl4pPr>
            <a:lvl5pPr marL="1234440" indent="0">
              <a:buNone/>
              <a:defRPr sz="743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48">
            <a:extLst>
              <a:ext uri="{FF2B5EF4-FFF2-40B4-BE49-F238E27FC236}">
                <a16:creationId xmlns:a16="http://schemas.microsoft.com/office/drawing/2014/main" id="{C32AE455-05F0-44FA-98C4-73D9C60DF89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379329" y="4014522"/>
            <a:ext cx="906673" cy="302186"/>
          </a:xfrm>
        </p:spPr>
        <p:txBody>
          <a:bodyPr lIns="0" rIns="0">
            <a:noAutofit/>
          </a:bodyPr>
          <a:lstStyle>
            <a:lvl1pPr marL="0" indent="0">
              <a:buNone/>
              <a:defRPr sz="1080" b="1">
                <a:solidFill>
                  <a:schemeClr val="accent5"/>
                </a:solidFill>
                <a:latin typeface="+mj-lt"/>
              </a:defRPr>
            </a:lvl1pPr>
            <a:lvl2pPr marL="308610" indent="0">
              <a:buNone/>
              <a:defRPr sz="1215"/>
            </a:lvl2pPr>
            <a:lvl3pPr marL="617220" indent="0">
              <a:buNone/>
              <a:defRPr sz="1215"/>
            </a:lvl3pPr>
            <a:lvl4pPr marL="925830" indent="0">
              <a:buNone/>
              <a:defRPr sz="1215"/>
            </a:lvl4pPr>
            <a:lvl5pPr marL="1234440" indent="0">
              <a:buNone/>
              <a:defRPr sz="1215"/>
            </a:lvl5pPr>
          </a:lstStyle>
          <a:p>
            <a:pPr lvl="0"/>
            <a:r>
              <a:rPr lang="en-US" dirty="0"/>
              <a:t>EDIT</a:t>
            </a:r>
          </a:p>
        </p:txBody>
      </p:sp>
      <p:sp>
        <p:nvSpPr>
          <p:cNvPr id="51" name="Text Placeholder 50">
            <a:extLst>
              <a:ext uri="{FF2B5EF4-FFF2-40B4-BE49-F238E27FC236}">
                <a16:creationId xmlns:a16="http://schemas.microsoft.com/office/drawing/2014/main" id="{3C3FB663-073E-458E-A31A-B15112A0D377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1379328" y="4486178"/>
            <a:ext cx="886589" cy="1183102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buNone/>
              <a:defRPr sz="743">
                <a:solidFill>
                  <a:schemeClr val="tx1"/>
                </a:solidFill>
              </a:defRPr>
            </a:lvl1pPr>
            <a:lvl2pPr marL="308610" indent="0">
              <a:buNone/>
              <a:defRPr sz="743"/>
            </a:lvl2pPr>
            <a:lvl3pPr marL="617220" indent="0">
              <a:buNone/>
              <a:defRPr sz="743"/>
            </a:lvl3pPr>
            <a:lvl4pPr marL="925830" indent="0">
              <a:buNone/>
              <a:defRPr sz="743"/>
            </a:lvl4pPr>
            <a:lvl5pPr marL="1234440" indent="0">
              <a:buNone/>
              <a:defRPr sz="743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2" name="Text Placeholder 48">
            <a:extLst>
              <a:ext uri="{FF2B5EF4-FFF2-40B4-BE49-F238E27FC236}">
                <a16:creationId xmlns:a16="http://schemas.microsoft.com/office/drawing/2014/main" id="{91332113-C9A3-4B1F-A973-C30104497DC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416519" y="4014522"/>
            <a:ext cx="885824" cy="302186"/>
          </a:xfrm>
        </p:spPr>
        <p:txBody>
          <a:bodyPr lIns="0" rIns="0">
            <a:noAutofit/>
          </a:bodyPr>
          <a:lstStyle>
            <a:lvl1pPr marL="0" indent="0">
              <a:buNone/>
              <a:defRPr sz="1080" b="1">
                <a:solidFill>
                  <a:schemeClr val="accent6"/>
                </a:solidFill>
                <a:latin typeface="+mj-lt"/>
              </a:defRPr>
            </a:lvl1pPr>
            <a:lvl2pPr marL="308610" indent="0">
              <a:buNone/>
              <a:defRPr sz="1215"/>
            </a:lvl2pPr>
            <a:lvl3pPr marL="617220" indent="0">
              <a:buNone/>
              <a:defRPr sz="1215"/>
            </a:lvl3pPr>
            <a:lvl4pPr marL="925830" indent="0">
              <a:buNone/>
              <a:defRPr sz="1215"/>
            </a:lvl4pPr>
            <a:lvl5pPr marL="1234440" indent="0">
              <a:buNone/>
              <a:defRPr sz="1215"/>
            </a:lvl5pPr>
          </a:lstStyle>
          <a:p>
            <a:pPr lvl="0"/>
            <a:r>
              <a:rPr lang="en-US" dirty="0"/>
              <a:t>EDIT</a:t>
            </a:r>
          </a:p>
        </p:txBody>
      </p:sp>
      <p:sp>
        <p:nvSpPr>
          <p:cNvPr id="53" name="Text Placeholder 50">
            <a:extLst>
              <a:ext uri="{FF2B5EF4-FFF2-40B4-BE49-F238E27FC236}">
                <a16:creationId xmlns:a16="http://schemas.microsoft.com/office/drawing/2014/main" id="{CDAC2DE8-0B23-47D4-A121-018184C5D2BD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2416519" y="4486178"/>
            <a:ext cx="886589" cy="1183102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buNone/>
              <a:defRPr sz="743">
                <a:solidFill>
                  <a:schemeClr val="tx1"/>
                </a:solidFill>
              </a:defRPr>
            </a:lvl1pPr>
            <a:lvl2pPr marL="308610" indent="0">
              <a:buNone/>
              <a:defRPr sz="743"/>
            </a:lvl2pPr>
            <a:lvl3pPr marL="617220" indent="0">
              <a:buNone/>
              <a:defRPr sz="743"/>
            </a:lvl3pPr>
            <a:lvl4pPr marL="925830" indent="0">
              <a:buNone/>
              <a:defRPr sz="743"/>
            </a:lvl4pPr>
            <a:lvl5pPr marL="1234440" indent="0">
              <a:buNone/>
              <a:defRPr sz="743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4" name="Text Placeholder 48">
            <a:extLst>
              <a:ext uri="{FF2B5EF4-FFF2-40B4-BE49-F238E27FC236}">
                <a16:creationId xmlns:a16="http://schemas.microsoft.com/office/drawing/2014/main" id="{AE8613EE-32F0-4251-809B-6B9907E226C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453709" y="4014522"/>
            <a:ext cx="885824" cy="302186"/>
          </a:xfrm>
        </p:spPr>
        <p:txBody>
          <a:bodyPr lIns="0" rIns="0">
            <a:noAutofit/>
          </a:bodyPr>
          <a:lstStyle>
            <a:lvl1pPr marL="0" indent="0">
              <a:buNone/>
              <a:defRPr sz="1080" b="1">
                <a:solidFill>
                  <a:schemeClr val="accent3"/>
                </a:solidFill>
                <a:latin typeface="+mj-lt"/>
              </a:defRPr>
            </a:lvl1pPr>
            <a:lvl2pPr marL="308610" indent="0">
              <a:buNone/>
              <a:defRPr sz="1215"/>
            </a:lvl2pPr>
            <a:lvl3pPr marL="617220" indent="0">
              <a:buNone/>
              <a:defRPr sz="1215"/>
            </a:lvl3pPr>
            <a:lvl4pPr marL="925830" indent="0">
              <a:buNone/>
              <a:defRPr sz="1215"/>
            </a:lvl4pPr>
            <a:lvl5pPr marL="1234440" indent="0">
              <a:buNone/>
              <a:defRPr sz="1215"/>
            </a:lvl5pPr>
          </a:lstStyle>
          <a:p>
            <a:pPr lvl="0"/>
            <a:r>
              <a:rPr lang="en-US" dirty="0"/>
              <a:t>EDIT</a:t>
            </a:r>
          </a:p>
        </p:txBody>
      </p:sp>
      <p:sp>
        <p:nvSpPr>
          <p:cNvPr id="55" name="Text Placeholder 50">
            <a:extLst>
              <a:ext uri="{FF2B5EF4-FFF2-40B4-BE49-F238E27FC236}">
                <a16:creationId xmlns:a16="http://schemas.microsoft.com/office/drawing/2014/main" id="{6E9683DA-61F6-48A0-9453-C03FB9794010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3453709" y="4486178"/>
            <a:ext cx="886589" cy="1183102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buNone/>
              <a:defRPr sz="743">
                <a:solidFill>
                  <a:schemeClr val="tx1"/>
                </a:solidFill>
              </a:defRPr>
            </a:lvl1pPr>
            <a:lvl2pPr marL="308610" indent="0">
              <a:buNone/>
              <a:defRPr sz="743"/>
            </a:lvl2pPr>
            <a:lvl3pPr marL="617220" indent="0">
              <a:buNone/>
              <a:defRPr sz="743"/>
            </a:lvl3pPr>
            <a:lvl4pPr marL="925830" indent="0">
              <a:buNone/>
              <a:defRPr sz="743"/>
            </a:lvl4pPr>
            <a:lvl5pPr marL="1234440" indent="0">
              <a:buNone/>
              <a:defRPr sz="743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6" name="Text Placeholder 48">
            <a:extLst>
              <a:ext uri="{FF2B5EF4-FFF2-40B4-BE49-F238E27FC236}">
                <a16:creationId xmlns:a16="http://schemas.microsoft.com/office/drawing/2014/main" id="{53C09CD9-E6F6-4AA3-968A-491D1568E73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916424" y="4014522"/>
            <a:ext cx="885824" cy="302186"/>
          </a:xfrm>
        </p:spPr>
        <p:txBody>
          <a:bodyPr lIns="0" rIns="0">
            <a:noAutofit/>
          </a:bodyPr>
          <a:lstStyle>
            <a:lvl1pPr marL="0" indent="0">
              <a:buNone/>
              <a:defRPr sz="1080" b="1">
                <a:solidFill>
                  <a:schemeClr val="accent4"/>
                </a:solidFill>
                <a:latin typeface="+mj-lt"/>
              </a:defRPr>
            </a:lvl1pPr>
            <a:lvl2pPr marL="308610" indent="0">
              <a:buNone/>
              <a:defRPr sz="1215"/>
            </a:lvl2pPr>
            <a:lvl3pPr marL="617220" indent="0">
              <a:buNone/>
              <a:defRPr sz="1215"/>
            </a:lvl3pPr>
            <a:lvl4pPr marL="925830" indent="0">
              <a:buNone/>
              <a:defRPr sz="1215"/>
            </a:lvl4pPr>
            <a:lvl5pPr marL="1234440" indent="0">
              <a:buNone/>
              <a:defRPr sz="1215"/>
            </a:lvl5pPr>
          </a:lstStyle>
          <a:p>
            <a:pPr lvl="0"/>
            <a:r>
              <a:rPr lang="en-US" dirty="0"/>
              <a:t>EDIT</a:t>
            </a:r>
          </a:p>
        </p:txBody>
      </p:sp>
      <p:sp>
        <p:nvSpPr>
          <p:cNvPr id="57" name="Text Placeholder 50">
            <a:extLst>
              <a:ext uri="{FF2B5EF4-FFF2-40B4-BE49-F238E27FC236}">
                <a16:creationId xmlns:a16="http://schemas.microsoft.com/office/drawing/2014/main" id="{4457D5F2-D7AE-44A9-847A-D20086BCCC22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4916423" y="4486178"/>
            <a:ext cx="886589" cy="1183102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buNone/>
              <a:defRPr sz="743">
                <a:solidFill>
                  <a:schemeClr val="tx1"/>
                </a:solidFill>
              </a:defRPr>
            </a:lvl1pPr>
            <a:lvl2pPr marL="308610" indent="0">
              <a:buNone/>
              <a:defRPr sz="743"/>
            </a:lvl2pPr>
            <a:lvl3pPr marL="617220" indent="0">
              <a:buNone/>
              <a:defRPr sz="743"/>
            </a:lvl3pPr>
            <a:lvl4pPr marL="925830" indent="0">
              <a:buNone/>
              <a:defRPr sz="743"/>
            </a:lvl4pPr>
            <a:lvl5pPr marL="1234440" indent="0">
              <a:buNone/>
              <a:defRPr sz="743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Text Placeholder 48">
            <a:extLst>
              <a:ext uri="{FF2B5EF4-FFF2-40B4-BE49-F238E27FC236}">
                <a16:creationId xmlns:a16="http://schemas.microsoft.com/office/drawing/2014/main" id="{4FBE8211-41BE-41C2-B826-94FD55BC0AA4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953614" y="4014522"/>
            <a:ext cx="885824" cy="302186"/>
          </a:xfrm>
        </p:spPr>
        <p:txBody>
          <a:bodyPr lIns="0" rIns="0">
            <a:noAutofit/>
          </a:bodyPr>
          <a:lstStyle>
            <a:lvl1pPr marL="0" indent="0">
              <a:buNone/>
              <a:defRPr sz="1080" b="1">
                <a:solidFill>
                  <a:schemeClr val="accent5"/>
                </a:solidFill>
                <a:latin typeface="+mj-lt"/>
              </a:defRPr>
            </a:lvl1pPr>
            <a:lvl2pPr marL="308610" indent="0">
              <a:buNone/>
              <a:defRPr sz="1215"/>
            </a:lvl2pPr>
            <a:lvl3pPr marL="617220" indent="0">
              <a:buNone/>
              <a:defRPr sz="1215"/>
            </a:lvl3pPr>
            <a:lvl4pPr marL="925830" indent="0">
              <a:buNone/>
              <a:defRPr sz="1215"/>
            </a:lvl4pPr>
            <a:lvl5pPr marL="1234440" indent="0">
              <a:buNone/>
              <a:defRPr sz="1215"/>
            </a:lvl5pPr>
          </a:lstStyle>
          <a:p>
            <a:pPr lvl="0"/>
            <a:r>
              <a:rPr lang="en-US" dirty="0"/>
              <a:t>EDIT</a:t>
            </a:r>
          </a:p>
        </p:txBody>
      </p:sp>
      <p:sp>
        <p:nvSpPr>
          <p:cNvPr id="59" name="Text Placeholder 50">
            <a:extLst>
              <a:ext uri="{FF2B5EF4-FFF2-40B4-BE49-F238E27FC236}">
                <a16:creationId xmlns:a16="http://schemas.microsoft.com/office/drawing/2014/main" id="{18C75666-F3E0-4AD7-8C05-FEFFEAE1D10C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5953614" y="4486178"/>
            <a:ext cx="886589" cy="1183102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buNone/>
              <a:defRPr sz="743">
                <a:solidFill>
                  <a:schemeClr val="tx1"/>
                </a:solidFill>
              </a:defRPr>
            </a:lvl1pPr>
            <a:lvl2pPr marL="308610" indent="0">
              <a:buNone/>
              <a:defRPr sz="743"/>
            </a:lvl2pPr>
            <a:lvl3pPr marL="617220" indent="0">
              <a:buNone/>
              <a:defRPr sz="743"/>
            </a:lvl3pPr>
            <a:lvl4pPr marL="925830" indent="0">
              <a:buNone/>
              <a:defRPr sz="743"/>
            </a:lvl4pPr>
            <a:lvl5pPr marL="1234440" indent="0">
              <a:buNone/>
              <a:defRPr sz="743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0" name="Text Placeholder 48">
            <a:extLst>
              <a:ext uri="{FF2B5EF4-FFF2-40B4-BE49-F238E27FC236}">
                <a16:creationId xmlns:a16="http://schemas.microsoft.com/office/drawing/2014/main" id="{66478F13-D9B8-4439-9B08-804CD6848EB9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990805" y="4014522"/>
            <a:ext cx="885824" cy="302186"/>
          </a:xfrm>
        </p:spPr>
        <p:txBody>
          <a:bodyPr lIns="0" rIns="0">
            <a:noAutofit/>
          </a:bodyPr>
          <a:lstStyle>
            <a:lvl1pPr marL="0" indent="0">
              <a:buNone/>
              <a:defRPr sz="1080" b="1">
                <a:solidFill>
                  <a:schemeClr val="accent6"/>
                </a:solidFill>
                <a:latin typeface="+mj-lt"/>
              </a:defRPr>
            </a:lvl1pPr>
            <a:lvl2pPr marL="308610" indent="0">
              <a:buNone/>
              <a:defRPr sz="1215"/>
            </a:lvl2pPr>
            <a:lvl3pPr marL="617220" indent="0">
              <a:buNone/>
              <a:defRPr sz="1215"/>
            </a:lvl3pPr>
            <a:lvl4pPr marL="925830" indent="0">
              <a:buNone/>
              <a:defRPr sz="1215"/>
            </a:lvl4pPr>
            <a:lvl5pPr marL="1234440" indent="0">
              <a:buNone/>
              <a:defRPr sz="1215"/>
            </a:lvl5pPr>
          </a:lstStyle>
          <a:p>
            <a:pPr lvl="0"/>
            <a:r>
              <a:rPr lang="en-US" dirty="0"/>
              <a:t>EDIT</a:t>
            </a:r>
          </a:p>
        </p:txBody>
      </p:sp>
      <p:sp>
        <p:nvSpPr>
          <p:cNvPr id="61" name="Text Placeholder 50">
            <a:extLst>
              <a:ext uri="{FF2B5EF4-FFF2-40B4-BE49-F238E27FC236}">
                <a16:creationId xmlns:a16="http://schemas.microsoft.com/office/drawing/2014/main" id="{08844405-957A-4970-A2B6-D161FED665FF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6990805" y="4486178"/>
            <a:ext cx="886589" cy="1183102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buNone/>
              <a:defRPr sz="743">
                <a:solidFill>
                  <a:schemeClr val="tx1"/>
                </a:solidFill>
              </a:defRPr>
            </a:lvl1pPr>
            <a:lvl2pPr marL="308610" indent="0">
              <a:buNone/>
              <a:defRPr sz="743"/>
            </a:lvl2pPr>
            <a:lvl3pPr marL="617220" indent="0">
              <a:buNone/>
              <a:defRPr sz="743"/>
            </a:lvl3pPr>
            <a:lvl4pPr marL="925830" indent="0">
              <a:buNone/>
              <a:defRPr sz="743"/>
            </a:lvl4pPr>
            <a:lvl5pPr marL="1234440" indent="0">
              <a:buNone/>
              <a:defRPr sz="743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2" name="Text Placeholder 48">
            <a:extLst>
              <a:ext uri="{FF2B5EF4-FFF2-40B4-BE49-F238E27FC236}">
                <a16:creationId xmlns:a16="http://schemas.microsoft.com/office/drawing/2014/main" id="{6F067D31-AE61-48F0-A497-1908DC77F086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027995" y="4014522"/>
            <a:ext cx="885824" cy="302186"/>
          </a:xfrm>
        </p:spPr>
        <p:txBody>
          <a:bodyPr lIns="0" rIns="0">
            <a:noAutofit/>
          </a:bodyPr>
          <a:lstStyle>
            <a:lvl1pPr marL="0" indent="0">
              <a:buNone/>
              <a:defRPr sz="1080" b="1">
                <a:solidFill>
                  <a:schemeClr val="accent3"/>
                </a:solidFill>
                <a:latin typeface="+mj-lt"/>
              </a:defRPr>
            </a:lvl1pPr>
            <a:lvl2pPr marL="308610" indent="0">
              <a:buNone/>
              <a:defRPr sz="1215"/>
            </a:lvl2pPr>
            <a:lvl3pPr marL="617220" indent="0">
              <a:buNone/>
              <a:defRPr sz="1215"/>
            </a:lvl3pPr>
            <a:lvl4pPr marL="925830" indent="0">
              <a:buNone/>
              <a:defRPr sz="1215"/>
            </a:lvl4pPr>
            <a:lvl5pPr marL="1234440" indent="0">
              <a:buNone/>
              <a:defRPr sz="1215"/>
            </a:lvl5pPr>
          </a:lstStyle>
          <a:p>
            <a:pPr lvl="0"/>
            <a:r>
              <a:rPr lang="en-US" dirty="0"/>
              <a:t>EDIT</a:t>
            </a:r>
          </a:p>
        </p:txBody>
      </p:sp>
      <p:sp>
        <p:nvSpPr>
          <p:cNvPr id="63" name="Text Placeholder 50">
            <a:extLst>
              <a:ext uri="{FF2B5EF4-FFF2-40B4-BE49-F238E27FC236}">
                <a16:creationId xmlns:a16="http://schemas.microsoft.com/office/drawing/2014/main" id="{5B4A526A-A40E-4B7D-94EC-5FDCAD2EAD89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8027995" y="4486178"/>
            <a:ext cx="886589" cy="1183102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buNone/>
              <a:defRPr sz="743">
                <a:solidFill>
                  <a:schemeClr val="tx1"/>
                </a:solidFill>
              </a:defRPr>
            </a:lvl1pPr>
            <a:lvl2pPr marL="308610" indent="0">
              <a:buNone/>
              <a:defRPr sz="743"/>
            </a:lvl2pPr>
            <a:lvl3pPr marL="617220" indent="0">
              <a:buNone/>
              <a:defRPr sz="743"/>
            </a:lvl3pPr>
            <a:lvl4pPr marL="925830" indent="0">
              <a:buNone/>
              <a:defRPr sz="743"/>
            </a:lvl4pPr>
            <a:lvl5pPr marL="1234440" indent="0">
              <a:buNone/>
              <a:defRPr sz="743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A67390-01C5-4A4E-AF7F-79E8DB2B2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082594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0">
          <p15:clr>
            <a:srgbClr val="FBAE40"/>
          </p15:clr>
        </p15:guide>
        <p15:guide id="2" pos="3840">
          <p15:clr>
            <a:srgbClr val="FBAE40"/>
          </p15:clr>
        </p15:guide>
        <p15:guide id="3" pos="5760">
          <p15:clr>
            <a:srgbClr val="FBAE40"/>
          </p15:clr>
        </p15:guide>
        <p15:guide id="4" pos="3984">
          <p15:clr>
            <a:srgbClr val="5ACBF0"/>
          </p15:clr>
        </p15:guide>
        <p15:guide id="5" pos="3696">
          <p15:clr>
            <a:srgbClr val="5ACBF0"/>
          </p15:clr>
        </p15:guide>
        <p15:guide id="6" pos="2064">
          <p15:clr>
            <a:srgbClr val="5ACBF0"/>
          </p15:clr>
        </p15:guide>
        <p15:guide id="7" pos="1776">
          <p15:clr>
            <a:srgbClr val="5ACBF0"/>
          </p15:clr>
        </p15:guide>
        <p15:guide id="8" pos="5616">
          <p15:clr>
            <a:srgbClr val="5ACBF0"/>
          </p15:clr>
        </p15:guide>
        <p15:guide id="9" pos="5904">
          <p15:clr>
            <a:srgbClr val="5ACBF0"/>
          </p15:clr>
        </p15:guide>
        <p15:guide id="10" pos="144">
          <p15:clr>
            <a:srgbClr val="5ACBF0"/>
          </p15:clr>
        </p15:guide>
        <p15:guide id="11" orient="horz" pos="4176">
          <p15:clr>
            <a:srgbClr val="5ACBF0"/>
          </p15:clr>
        </p15:guide>
        <p15:guide id="12" pos="7536">
          <p15:clr>
            <a:srgbClr val="5ACBF0"/>
          </p15:clr>
        </p15:guide>
        <p15:guide id="13" orient="horz" pos="144">
          <p15:clr>
            <a:srgbClr val="5ACBF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2.png"/><Relationship Id="rId7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18.jpg"/><Relationship Id="rId7" Type="http://schemas.microsoft.com/office/2007/relationships/hdphoto" Target="../media/hdphoto2.wdp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microsoft.com/office/2007/relationships/hdphoto" Target="../media/hdphoto1.wdp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13" Type="http://schemas.openxmlformats.org/officeDocument/2006/relationships/image" Target="../media/image38.jpeg"/><Relationship Id="rId3" Type="http://schemas.openxmlformats.org/officeDocument/2006/relationships/image" Target="../media/image2.png"/><Relationship Id="rId7" Type="http://schemas.openxmlformats.org/officeDocument/2006/relationships/image" Target="../media/image32.jpeg"/><Relationship Id="rId12" Type="http://schemas.openxmlformats.org/officeDocument/2006/relationships/image" Target="../media/image3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11" Type="http://schemas.openxmlformats.org/officeDocument/2006/relationships/image" Target="../media/image36.jpeg"/><Relationship Id="rId5" Type="http://schemas.openxmlformats.org/officeDocument/2006/relationships/image" Target="../media/image30.jpeg"/><Relationship Id="rId15" Type="http://schemas.openxmlformats.org/officeDocument/2006/relationships/image" Target="../media/image40.jpeg"/><Relationship Id="rId10" Type="http://schemas.openxmlformats.org/officeDocument/2006/relationships/image" Target="../media/image35.jpeg"/><Relationship Id="rId4" Type="http://schemas.openxmlformats.org/officeDocument/2006/relationships/image" Target="../media/image29.jpeg"/><Relationship Id="rId9" Type="http://schemas.openxmlformats.org/officeDocument/2006/relationships/image" Target="../media/image34.jpeg"/><Relationship Id="rId14" Type="http://schemas.openxmlformats.org/officeDocument/2006/relationships/image" Target="../media/image39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2.png"/><Relationship Id="rId7" Type="http://schemas.openxmlformats.org/officeDocument/2006/relationships/image" Target="../media/image5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Relationship Id="rId9" Type="http://schemas.openxmlformats.org/officeDocument/2006/relationships/image" Target="../media/image5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image" Target="../media/image1.png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9.emf"/><Relationship Id="rId5" Type="http://schemas.openxmlformats.org/officeDocument/2006/relationships/image" Target="../media/image58.emf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jpeg"/><Relationship Id="rId5" Type="http://schemas.openxmlformats.org/officeDocument/2006/relationships/image" Target="../media/image64.emf"/><Relationship Id="rId4" Type="http://schemas.openxmlformats.org/officeDocument/2006/relationships/image" Target="../media/image6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emf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>
            <a:extLst>
              <a:ext uri="{FF2B5EF4-FFF2-40B4-BE49-F238E27FC236}">
                <a16:creationId xmlns:a16="http://schemas.microsoft.com/office/drawing/2014/main" id="{CEFD0F7A-E964-E5A2-AB31-EEB8D66BE5C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9B676647-96BA-AC05-6EF6-6591AFD69B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9144000" cy="498764"/>
            </a:xfrm>
            <a:prstGeom prst="rect">
              <a:avLst/>
            </a:prstGeom>
          </p:spPr>
        </p:pic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75FA048B-B534-7E7B-EF41-C18EFC6C9E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498764"/>
              <a:ext cx="9144000" cy="6359236"/>
            </a:xfrm>
            <a:prstGeom prst="rect">
              <a:avLst/>
            </a:prstGeom>
          </p:spPr>
        </p:pic>
      </p:grpSp>
      <p:pic>
        <p:nvPicPr>
          <p:cNvPr id="6" name="Imagen 5">
            <a:extLst>
              <a:ext uri="{FF2B5EF4-FFF2-40B4-BE49-F238E27FC236}">
                <a16:creationId xmlns:a16="http://schemas.microsoft.com/office/drawing/2014/main" id="{46469BF0-C6BF-EE7B-8C19-0896394748E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123203" y="566057"/>
            <a:ext cx="5020797" cy="3523665"/>
          </a:xfrm>
          <a:prstGeom prst="rect">
            <a:avLst/>
          </a:prstGeom>
        </p:spPr>
      </p:pic>
      <p:pic>
        <p:nvPicPr>
          <p:cNvPr id="19" name="Picture 18" descr="A picture containing grass, outdoor, people, nature&#10;&#10;Description automatically generated">
            <a:extLst>
              <a:ext uri="{FF2B5EF4-FFF2-40B4-BE49-F238E27FC236}">
                <a16:creationId xmlns:a16="http://schemas.microsoft.com/office/drawing/2014/main" id="{812BCD2E-D45D-6A00-DC05-A65C967B47E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/>
        </p:blipFill>
        <p:spPr>
          <a:xfrm>
            <a:off x="3131127" y="4089722"/>
            <a:ext cx="6012873" cy="2768278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</p:spPr>
      </p:pic>
      <p:pic>
        <p:nvPicPr>
          <p:cNvPr id="12" name="Picture 2" descr="Slow Food Perú">
            <a:extLst>
              <a:ext uri="{FF2B5EF4-FFF2-40B4-BE49-F238E27FC236}">
                <a16:creationId xmlns:a16="http://schemas.microsoft.com/office/drawing/2014/main" id="{8CB9D7A2-5CD2-E14F-C6F8-0810650556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651405" y="5701931"/>
            <a:ext cx="861326" cy="55684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074" name="Picture 2" descr="Eclosio (color) 1 | Eclosio">
            <a:extLst>
              <a:ext uri="{FF2B5EF4-FFF2-40B4-BE49-F238E27FC236}">
                <a16:creationId xmlns:a16="http://schemas.microsoft.com/office/drawing/2014/main" id="{6374D45F-B7C1-1A42-C485-CCC3345B64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78528" y="5821743"/>
            <a:ext cx="930936" cy="35134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D377320-9B63-C3AC-11B1-B63C27E12663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941" y="5793256"/>
            <a:ext cx="1294646" cy="37982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le 17">
            <a:extLst>
              <a:ext uri="{FF2B5EF4-FFF2-40B4-BE49-F238E27FC236}">
                <a16:creationId xmlns:a16="http://schemas.microsoft.com/office/drawing/2014/main" id="{3B049874-291B-E5A5-9162-976678D02AC8}"/>
              </a:ext>
            </a:extLst>
          </p:cNvPr>
          <p:cNvSpPr txBox="1">
            <a:spLocks/>
          </p:cNvSpPr>
          <p:nvPr/>
        </p:nvSpPr>
        <p:spPr>
          <a:xfrm>
            <a:off x="66044" y="2569826"/>
            <a:ext cx="3817298" cy="2937836"/>
          </a:xfrm>
          <a:prstGeom prst="rect">
            <a:avLst/>
          </a:prstGeom>
          <a:solidFill>
            <a:srgbClr val="FFFFFF">
              <a:alpha val="54118"/>
            </a:srgbClr>
          </a:solidFill>
        </p:spPr>
        <p:txBody>
          <a:bodyPr vert="horz" lIns="61722" tIns="30861" rIns="61722" bIns="30861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None/>
              <a:defRPr sz="36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PE" sz="2800" dirty="0">
                <a:solidFill>
                  <a:schemeClr val="tx2">
                    <a:lumMod val="75000"/>
                  </a:schemeClr>
                </a:solidFill>
                <a:latin typeface="AvenirNext LT Pro Bold" panose="020B0504020202020204" pitchFamily="34" charset="0"/>
              </a:rPr>
              <a:t>INVESTIGACIÓN ACCIÓN PARTICIPATIVA EN LA CORDILLERA NEGRA</a:t>
            </a:r>
          </a:p>
          <a:p>
            <a:r>
              <a:rPr lang="es-PE" sz="2800" cap="none" dirty="0">
                <a:solidFill>
                  <a:schemeClr val="accent1">
                    <a:lumMod val="75000"/>
                  </a:schemeClr>
                </a:solidFill>
                <a:latin typeface="AvenirNext LT Pro Bold" panose="020B0504020202020204" pitchFamily="34" charset="0"/>
              </a:rPr>
              <a:t>Gestión y Manejo del Agua</a:t>
            </a:r>
          </a:p>
          <a:p>
            <a:endParaRPr lang="es-PE" sz="2800" dirty="0">
              <a:solidFill>
                <a:schemeClr val="tx2">
                  <a:lumMod val="75000"/>
                </a:schemeClr>
              </a:solidFill>
              <a:latin typeface="AvenirNext LT Pro Bold" panose="020B0504020202020204" pitchFamily="34" charset="0"/>
            </a:endParaRPr>
          </a:p>
        </p:txBody>
      </p:sp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727F6A8E-0AB6-5D43-4939-8BEE98C05E1C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044" y="474700"/>
            <a:ext cx="3816000" cy="2068229"/>
          </a:xfrm>
          <a:prstGeom prst="rect">
            <a:avLst/>
          </a:prstGeom>
          <a:solidFill>
            <a:srgbClr val="FFFFFF">
              <a:alpha val="61961"/>
            </a:srgbClr>
          </a:solidFill>
        </p:spPr>
      </p:pic>
    </p:spTree>
    <p:extLst>
      <p:ext uri="{BB962C8B-B14F-4D97-AF65-F5344CB8AC3E}">
        <p14:creationId xmlns:p14="http://schemas.microsoft.com/office/powerpoint/2010/main" val="211310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>
            <a:extLst>
              <a:ext uri="{FF2B5EF4-FFF2-40B4-BE49-F238E27FC236}">
                <a16:creationId xmlns:a16="http://schemas.microsoft.com/office/drawing/2014/main" id="{E13A3D57-201C-4D78-DE4A-21383769ED69}"/>
              </a:ext>
            </a:extLst>
          </p:cNvPr>
          <p:cNvGrpSpPr/>
          <p:nvPr/>
        </p:nvGrpSpPr>
        <p:grpSpPr>
          <a:xfrm>
            <a:off x="-104502" y="0"/>
            <a:ext cx="9144000" cy="6858000"/>
            <a:chOff x="0" y="0"/>
            <a:chExt cx="9144000" cy="6858000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30A6B9C5-B1D9-64F9-5C7F-504EF70237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9144000" cy="498764"/>
            </a:xfrm>
            <a:prstGeom prst="rect">
              <a:avLst/>
            </a:prstGeom>
          </p:spPr>
        </p:pic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6E1F8208-DB9E-5A15-898A-ED8461754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498764"/>
              <a:ext cx="9144000" cy="6359236"/>
            </a:xfrm>
            <a:prstGeom prst="rect">
              <a:avLst/>
            </a:prstGeom>
          </p:spPr>
        </p:pic>
      </p:grpSp>
      <p:grpSp>
        <p:nvGrpSpPr>
          <p:cNvPr id="2" name="Grupo 1">
            <a:extLst>
              <a:ext uri="{FF2B5EF4-FFF2-40B4-BE49-F238E27FC236}">
                <a16:creationId xmlns:a16="http://schemas.microsoft.com/office/drawing/2014/main" id="{2824F591-C133-C23F-80B0-35F04E627316}"/>
              </a:ext>
            </a:extLst>
          </p:cNvPr>
          <p:cNvGrpSpPr/>
          <p:nvPr/>
        </p:nvGrpSpPr>
        <p:grpSpPr>
          <a:xfrm>
            <a:off x="0" y="833804"/>
            <a:ext cx="9144000" cy="5143500"/>
            <a:chOff x="582830" y="396408"/>
            <a:chExt cx="10999571" cy="6065184"/>
          </a:xfrm>
        </p:grpSpPr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FED29FC2-0751-748E-3146-7680286D27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82830" y="396408"/>
              <a:ext cx="10999571" cy="6065184"/>
            </a:xfrm>
            <a:prstGeom prst="rect">
              <a:avLst/>
            </a:prstGeom>
            <a:ln w="28575">
              <a:solidFill>
                <a:schemeClr val="accent1"/>
              </a:solidFill>
            </a:ln>
          </p:spPr>
        </p:pic>
        <p:grpSp>
          <p:nvGrpSpPr>
            <p:cNvPr id="27" name="Grupo 26">
              <a:extLst>
                <a:ext uri="{FF2B5EF4-FFF2-40B4-BE49-F238E27FC236}">
                  <a16:creationId xmlns:a16="http://schemas.microsoft.com/office/drawing/2014/main" id="{079FE93F-2D06-7B67-D670-782FC805FA2C}"/>
                </a:ext>
              </a:extLst>
            </p:cNvPr>
            <p:cNvGrpSpPr/>
            <p:nvPr/>
          </p:nvGrpSpPr>
          <p:grpSpPr>
            <a:xfrm>
              <a:off x="1813069" y="2909500"/>
              <a:ext cx="4973156" cy="3513100"/>
              <a:chOff x="1002890" y="2424583"/>
              <a:chExt cx="4144297" cy="2927583"/>
            </a:xfrm>
          </p:grpSpPr>
          <p:sp>
            <p:nvSpPr>
              <p:cNvPr id="14" name="Forma libre: forma 13">
                <a:extLst>
                  <a:ext uri="{FF2B5EF4-FFF2-40B4-BE49-F238E27FC236}">
                    <a16:creationId xmlns:a16="http://schemas.microsoft.com/office/drawing/2014/main" id="{A3EB1B4C-E67B-3F13-4EC3-A61955690028}"/>
                  </a:ext>
                </a:extLst>
              </p:cNvPr>
              <p:cNvSpPr/>
              <p:nvPr/>
            </p:nvSpPr>
            <p:spPr>
              <a:xfrm>
                <a:off x="1002890" y="2424583"/>
                <a:ext cx="3435881" cy="2927583"/>
              </a:xfrm>
              <a:custGeom>
                <a:avLst/>
                <a:gdLst>
                  <a:gd name="connsiteX0" fmla="*/ 0 w 3435881"/>
                  <a:gd name="connsiteY0" fmla="*/ 2927583 h 2927583"/>
                  <a:gd name="connsiteX1" fmla="*/ 73742 w 3435881"/>
                  <a:gd name="connsiteY1" fmla="*/ 2912835 h 2927583"/>
                  <a:gd name="connsiteX2" fmla="*/ 125362 w 3435881"/>
                  <a:gd name="connsiteY2" fmla="*/ 2875964 h 2927583"/>
                  <a:gd name="connsiteX3" fmla="*/ 154858 w 3435881"/>
                  <a:gd name="connsiteY3" fmla="*/ 2853841 h 2927583"/>
                  <a:gd name="connsiteX4" fmla="*/ 206478 w 3435881"/>
                  <a:gd name="connsiteY4" fmla="*/ 2831718 h 2927583"/>
                  <a:gd name="connsiteX5" fmla="*/ 258097 w 3435881"/>
                  <a:gd name="connsiteY5" fmla="*/ 2802222 h 2927583"/>
                  <a:gd name="connsiteX6" fmla="*/ 324465 w 3435881"/>
                  <a:gd name="connsiteY6" fmla="*/ 2765351 h 2927583"/>
                  <a:gd name="connsiteX7" fmla="*/ 353962 w 3435881"/>
                  <a:gd name="connsiteY7" fmla="*/ 2750602 h 2927583"/>
                  <a:gd name="connsiteX8" fmla="*/ 376084 w 3435881"/>
                  <a:gd name="connsiteY8" fmla="*/ 2721105 h 2927583"/>
                  <a:gd name="connsiteX9" fmla="*/ 420329 w 3435881"/>
                  <a:gd name="connsiteY9" fmla="*/ 2706357 h 2927583"/>
                  <a:gd name="connsiteX10" fmla="*/ 442452 w 3435881"/>
                  <a:gd name="connsiteY10" fmla="*/ 2698983 h 2927583"/>
                  <a:gd name="connsiteX11" fmla="*/ 494071 w 3435881"/>
                  <a:gd name="connsiteY11" fmla="*/ 2662112 h 2927583"/>
                  <a:gd name="connsiteX12" fmla="*/ 523568 w 3435881"/>
                  <a:gd name="connsiteY12" fmla="*/ 2632615 h 2927583"/>
                  <a:gd name="connsiteX13" fmla="*/ 538316 w 3435881"/>
                  <a:gd name="connsiteY13" fmla="*/ 2580996 h 2927583"/>
                  <a:gd name="connsiteX14" fmla="*/ 567813 w 3435881"/>
                  <a:gd name="connsiteY14" fmla="*/ 2573622 h 2927583"/>
                  <a:gd name="connsiteX15" fmla="*/ 626807 w 3435881"/>
                  <a:gd name="connsiteY15" fmla="*/ 2566247 h 2927583"/>
                  <a:gd name="connsiteX16" fmla="*/ 634181 w 3435881"/>
                  <a:gd name="connsiteY16" fmla="*/ 2544125 h 2927583"/>
                  <a:gd name="connsiteX17" fmla="*/ 641555 w 3435881"/>
                  <a:gd name="connsiteY17" fmla="*/ 2470383 h 2927583"/>
                  <a:gd name="connsiteX18" fmla="*/ 678426 w 3435881"/>
                  <a:gd name="connsiteY18" fmla="*/ 2448260 h 2927583"/>
                  <a:gd name="connsiteX19" fmla="*/ 737420 w 3435881"/>
                  <a:gd name="connsiteY19" fmla="*/ 2418764 h 2927583"/>
                  <a:gd name="connsiteX20" fmla="*/ 759542 w 3435881"/>
                  <a:gd name="connsiteY20" fmla="*/ 2367144 h 2927583"/>
                  <a:gd name="connsiteX21" fmla="*/ 789039 w 3435881"/>
                  <a:gd name="connsiteY21" fmla="*/ 2330273 h 2927583"/>
                  <a:gd name="connsiteX22" fmla="*/ 796413 w 3435881"/>
                  <a:gd name="connsiteY22" fmla="*/ 2300776 h 2927583"/>
                  <a:gd name="connsiteX23" fmla="*/ 833284 w 3435881"/>
                  <a:gd name="connsiteY23" fmla="*/ 2286028 h 2927583"/>
                  <a:gd name="connsiteX24" fmla="*/ 943897 w 3435881"/>
                  <a:gd name="connsiteY24" fmla="*/ 2278654 h 2927583"/>
                  <a:gd name="connsiteX25" fmla="*/ 1017639 w 3435881"/>
                  <a:gd name="connsiteY25" fmla="*/ 2263905 h 2927583"/>
                  <a:gd name="connsiteX26" fmla="*/ 1039762 w 3435881"/>
                  <a:gd name="connsiteY26" fmla="*/ 2241783 h 2927583"/>
                  <a:gd name="connsiteX27" fmla="*/ 1076633 w 3435881"/>
                  <a:gd name="connsiteY27" fmla="*/ 2227035 h 2927583"/>
                  <a:gd name="connsiteX28" fmla="*/ 1113504 w 3435881"/>
                  <a:gd name="connsiteY28" fmla="*/ 2197538 h 2927583"/>
                  <a:gd name="connsiteX29" fmla="*/ 1165123 w 3435881"/>
                  <a:gd name="connsiteY29" fmla="*/ 2153293 h 2927583"/>
                  <a:gd name="connsiteX30" fmla="*/ 1209368 w 3435881"/>
                  <a:gd name="connsiteY30" fmla="*/ 2145918 h 2927583"/>
                  <a:gd name="connsiteX31" fmla="*/ 1238865 w 3435881"/>
                  <a:gd name="connsiteY31" fmla="*/ 2116422 h 2927583"/>
                  <a:gd name="connsiteX32" fmla="*/ 1378975 w 3435881"/>
                  <a:gd name="connsiteY32" fmla="*/ 2079551 h 2927583"/>
                  <a:gd name="connsiteX33" fmla="*/ 1548581 w 3435881"/>
                  <a:gd name="connsiteY33" fmla="*/ 2050054 h 2927583"/>
                  <a:gd name="connsiteX34" fmla="*/ 1622323 w 3435881"/>
                  <a:gd name="connsiteY34" fmla="*/ 2027931 h 2927583"/>
                  <a:gd name="connsiteX35" fmla="*/ 1821426 w 3435881"/>
                  <a:gd name="connsiteY35" fmla="*/ 2013183 h 2927583"/>
                  <a:gd name="connsiteX36" fmla="*/ 1880420 w 3435881"/>
                  <a:gd name="connsiteY36" fmla="*/ 1991060 h 2927583"/>
                  <a:gd name="connsiteX37" fmla="*/ 1902542 w 3435881"/>
                  <a:gd name="connsiteY37" fmla="*/ 1983686 h 2927583"/>
                  <a:gd name="connsiteX38" fmla="*/ 1939413 w 3435881"/>
                  <a:gd name="connsiteY38" fmla="*/ 1961564 h 2927583"/>
                  <a:gd name="connsiteX39" fmla="*/ 2101645 w 3435881"/>
                  <a:gd name="connsiteY39" fmla="*/ 1917318 h 2927583"/>
                  <a:gd name="connsiteX40" fmla="*/ 2123768 w 3435881"/>
                  <a:gd name="connsiteY40" fmla="*/ 1873073 h 2927583"/>
                  <a:gd name="connsiteX41" fmla="*/ 2131142 w 3435881"/>
                  <a:gd name="connsiteY41" fmla="*/ 1843576 h 2927583"/>
                  <a:gd name="connsiteX42" fmla="*/ 2182762 w 3435881"/>
                  <a:gd name="connsiteY42" fmla="*/ 1762460 h 2927583"/>
                  <a:gd name="connsiteX43" fmla="*/ 2197510 w 3435881"/>
                  <a:gd name="connsiteY43" fmla="*/ 1740338 h 2927583"/>
                  <a:gd name="connsiteX44" fmla="*/ 2204884 w 3435881"/>
                  <a:gd name="connsiteY44" fmla="*/ 1718215 h 2927583"/>
                  <a:gd name="connsiteX45" fmla="*/ 2227007 w 3435881"/>
                  <a:gd name="connsiteY45" fmla="*/ 1622351 h 2927583"/>
                  <a:gd name="connsiteX46" fmla="*/ 2241755 w 3435881"/>
                  <a:gd name="connsiteY46" fmla="*/ 1585480 h 2927583"/>
                  <a:gd name="connsiteX47" fmla="*/ 2256504 w 3435881"/>
                  <a:gd name="connsiteY47" fmla="*/ 1526486 h 2927583"/>
                  <a:gd name="connsiteX48" fmla="*/ 2263878 w 3435881"/>
                  <a:gd name="connsiteY48" fmla="*/ 1504364 h 2927583"/>
                  <a:gd name="connsiteX49" fmla="*/ 2278626 w 3435881"/>
                  <a:gd name="connsiteY49" fmla="*/ 1482241 h 2927583"/>
                  <a:gd name="connsiteX50" fmla="*/ 2308123 w 3435881"/>
                  <a:gd name="connsiteY50" fmla="*/ 1430622 h 2927583"/>
                  <a:gd name="connsiteX51" fmla="*/ 2352368 w 3435881"/>
                  <a:gd name="connsiteY51" fmla="*/ 1401125 h 2927583"/>
                  <a:gd name="connsiteX52" fmla="*/ 2359742 w 3435881"/>
                  <a:gd name="connsiteY52" fmla="*/ 1379002 h 2927583"/>
                  <a:gd name="connsiteX53" fmla="*/ 2389239 w 3435881"/>
                  <a:gd name="connsiteY53" fmla="*/ 1342131 h 2927583"/>
                  <a:gd name="connsiteX54" fmla="*/ 2396613 w 3435881"/>
                  <a:gd name="connsiteY54" fmla="*/ 1290512 h 2927583"/>
                  <a:gd name="connsiteX55" fmla="*/ 2403987 w 3435881"/>
                  <a:gd name="connsiteY55" fmla="*/ 1261015 h 2927583"/>
                  <a:gd name="connsiteX56" fmla="*/ 2426110 w 3435881"/>
                  <a:gd name="connsiteY56" fmla="*/ 1253641 h 2927583"/>
                  <a:gd name="connsiteX57" fmla="*/ 2455607 w 3435881"/>
                  <a:gd name="connsiteY57" fmla="*/ 1246267 h 2927583"/>
                  <a:gd name="connsiteX58" fmla="*/ 2566220 w 3435881"/>
                  <a:gd name="connsiteY58" fmla="*/ 1216770 h 2927583"/>
                  <a:gd name="connsiteX59" fmla="*/ 2632587 w 3435881"/>
                  <a:gd name="connsiteY59" fmla="*/ 1128280 h 2927583"/>
                  <a:gd name="connsiteX60" fmla="*/ 2647336 w 3435881"/>
                  <a:gd name="connsiteY60" fmla="*/ 1113531 h 2927583"/>
                  <a:gd name="connsiteX61" fmla="*/ 2669458 w 3435881"/>
                  <a:gd name="connsiteY61" fmla="*/ 1098783 h 2927583"/>
                  <a:gd name="connsiteX62" fmla="*/ 2706329 w 3435881"/>
                  <a:gd name="connsiteY62" fmla="*/ 1069286 h 2927583"/>
                  <a:gd name="connsiteX63" fmla="*/ 2728452 w 3435881"/>
                  <a:gd name="connsiteY63" fmla="*/ 995544 h 2927583"/>
                  <a:gd name="connsiteX64" fmla="*/ 2757949 w 3435881"/>
                  <a:gd name="connsiteY64" fmla="*/ 980796 h 2927583"/>
                  <a:gd name="connsiteX65" fmla="*/ 2809568 w 3435881"/>
                  <a:gd name="connsiteY65" fmla="*/ 914428 h 2927583"/>
                  <a:gd name="connsiteX66" fmla="*/ 2816942 w 3435881"/>
                  <a:gd name="connsiteY66" fmla="*/ 884931 h 2927583"/>
                  <a:gd name="connsiteX67" fmla="*/ 2846439 w 3435881"/>
                  <a:gd name="connsiteY67" fmla="*/ 870183 h 2927583"/>
                  <a:gd name="connsiteX68" fmla="*/ 2920181 w 3435881"/>
                  <a:gd name="connsiteY68" fmla="*/ 803815 h 2927583"/>
                  <a:gd name="connsiteX69" fmla="*/ 2949678 w 3435881"/>
                  <a:gd name="connsiteY69" fmla="*/ 774318 h 2927583"/>
                  <a:gd name="connsiteX70" fmla="*/ 3008671 w 3435881"/>
                  <a:gd name="connsiteY70" fmla="*/ 737447 h 2927583"/>
                  <a:gd name="connsiteX71" fmla="*/ 3023420 w 3435881"/>
                  <a:gd name="connsiteY71" fmla="*/ 722699 h 2927583"/>
                  <a:gd name="connsiteX72" fmla="*/ 3082413 w 3435881"/>
                  <a:gd name="connsiteY72" fmla="*/ 678454 h 2927583"/>
                  <a:gd name="connsiteX73" fmla="*/ 3141407 w 3435881"/>
                  <a:gd name="connsiteY73" fmla="*/ 634209 h 2927583"/>
                  <a:gd name="connsiteX74" fmla="*/ 3163529 w 3435881"/>
                  <a:gd name="connsiteY74" fmla="*/ 612086 h 2927583"/>
                  <a:gd name="connsiteX75" fmla="*/ 3193026 w 3435881"/>
                  <a:gd name="connsiteY75" fmla="*/ 604712 h 2927583"/>
                  <a:gd name="connsiteX76" fmla="*/ 3244645 w 3435881"/>
                  <a:gd name="connsiteY76" fmla="*/ 567841 h 2927583"/>
                  <a:gd name="connsiteX77" fmla="*/ 3288891 w 3435881"/>
                  <a:gd name="connsiteY77" fmla="*/ 553093 h 2927583"/>
                  <a:gd name="connsiteX78" fmla="*/ 3318387 w 3435881"/>
                  <a:gd name="connsiteY78" fmla="*/ 523596 h 2927583"/>
                  <a:gd name="connsiteX79" fmla="*/ 3340510 w 3435881"/>
                  <a:gd name="connsiteY79" fmla="*/ 508847 h 2927583"/>
                  <a:gd name="connsiteX80" fmla="*/ 3384755 w 3435881"/>
                  <a:gd name="connsiteY80" fmla="*/ 435105 h 2927583"/>
                  <a:gd name="connsiteX81" fmla="*/ 3414252 w 3435881"/>
                  <a:gd name="connsiteY81" fmla="*/ 398235 h 2927583"/>
                  <a:gd name="connsiteX82" fmla="*/ 3421626 w 3435881"/>
                  <a:gd name="connsiteY82" fmla="*/ 228628 h 2927583"/>
                  <a:gd name="connsiteX83" fmla="*/ 3421626 w 3435881"/>
                  <a:gd name="connsiteY83" fmla="*/ 169635 h 2927583"/>
                  <a:gd name="connsiteX84" fmla="*/ 3421626 w 3435881"/>
                  <a:gd name="connsiteY84" fmla="*/ 22151 h 2927583"/>
                  <a:gd name="connsiteX85" fmla="*/ 3392129 w 3435881"/>
                  <a:gd name="connsiteY85" fmla="*/ 28 h 29275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</a:cxnLst>
                <a:rect l="l" t="t" r="r" b="b"/>
                <a:pathLst>
                  <a:path w="3435881" h="2927583">
                    <a:moveTo>
                      <a:pt x="0" y="2927583"/>
                    </a:moveTo>
                    <a:cubicBezTo>
                      <a:pt x="24581" y="2922667"/>
                      <a:pt x="56017" y="2930560"/>
                      <a:pt x="73742" y="2912835"/>
                    </a:cubicBezTo>
                    <a:cubicBezTo>
                      <a:pt x="115918" y="2870659"/>
                      <a:pt x="73593" y="2908320"/>
                      <a:pt x="125362" y="2875964"/>
                    </a:cubicBezTo>
                    <a:cubicBezTo>
                      <a:pt x="135784" y="2869450"/>
                      <a:pt x="144436" y="2860355"/>
                      <a:pt x="154858" y="2853841"/>
                    </a:cubicBezTo>
                    <a:cubicBezTo>
                      <a:pt x="216217" y="2815491"/>
                      <a:pt x="156312" y="2856801"/>
                      <a:pt x="206478" y="2831718"/>
                    </a:cubicBezTo>
                    <a:cubicBezTo>
                      <a:pt x="224203" y="2822855"/>
                      <a:pt x="241608" y="2813215"/>
                      <a:pt x="258097" y="2802222"/>
                    </a:cubicBezTo>
                    <a:cubicBezTo>
                      <a:pt x="317214" y="2762811"/>
                      <a:pt x="270470" y="2778849"/>
                      <a:pt x="324465" y="2765351"/>
                    </a:cubicBezTo>
                    <a:cubicBezTo>
                      <a:pt x="334297" y="2760435"/>
                      <a:pt x="345616" y="2757756"/>
                      <a:pt x="353962" y="2750602"/>
                    </a:cubicBezTo>
                    <a:cubicBezTo>
                      <a:pt x="363293" y="2742603"/>
                      <a:pt x="365858" y="2727922"/>
                      <a:pt x="376084" y="2721105"/>
                    </a:cubicBezTo>
                    <a:cubicBezTo>
                      <a:pt x="389019" y="2712482"/>
                      <a:pt x="405581" y="2711273"/>
                      <a:pt x="420329" y="2706357"/>
                    </a:cubicBezTo>
                    <a:lnTo>
                      <a:pt x="442452" y="2698983"/>
                    </a:lnTo>
                    <a:cubicBezTo>
                      <a:pt x="509182" y="2632253"/>
                      <a:pt x="416422" y="2720349"/>
                      <a:pt x="494071" y="2662112"/>
                    </a:cubicBezTo>
                    <a:cubicBezTo>
                      <a:pt x="505195" y="2653769"/>
                      <a:pt x="523568" y="2632615"/>
                      <a:pt x="523568" y="2632615"/>
                    </a:cubicBezTo>
                    <a:cubicBezTo>
                      <a:pt x="528484" y="2615409"/>
                      <a:pt x="527579" y="2595312"/>
                      <a:pt x="538316" y="2580996"/>
                    </a:cubicBezTo>
                    <a:cubicBezTo>
                      <a:pt x="544397" y="2572888"/>
                      <a:pt x="557816" y="2575288"/>
                      <a:pt x="567813" y="2573622"/>
                    </a:cubicBezTo>
                    <a:cubicBezTo>
                      <a:pt x="587361" y="2570364"/>
                      <a:pt x="607142" y="2568705"/>
                      <a:pt x="626807" y="2566247"/>
                    </a:cubicBezTo>
                    <a:cubicBezTo>
                      <a:pt x="629265" y="2558873"/>
                      <a:pt x="632999" y="2551807"/>
                      <a:pt x="634181" y="2544125"/>
                    </a:cubicBezTo>
                    <a:cubicBezTo>
                      <a:pt x="637937" y="2519709"/>
                      <a:pt x="631203" y="2492813"/>
                      <a:pt x="641555" y="2470383"/>
                    </a:cubicBezTo>
                    <a:cubicBezTo>
                      <a:pt x="647561" y="2457369"/>
                      <a:pt x="666763" y="2456591"/>
                      <a:pt x="678426" y="2448260"/>
                    </a:cubicBezTo>
                    <a:cubicBezTo>
                      <a:pt x="723471" y="2416086"/>
                      <a:pt x="643418" y="2450097"/>
                      <a:pt x="737420" y="2418764"/>
                    </a:cubicBezTo>
                    <a:cubicBezTo>
                      <a:pt x="744794" y="2401557"/>
                      <a:pt x="750110" y="2383314"/>
                      <a:pt x="759542" y="2367144"/>
                    </a:cubicBezTo>
                    <a:cubicBezTo>
                      <a:pt x="767473" y="2353549"/>
                      <a:pt x="781395" y="2344032"/>
                      <a:pt x="789039" y="2330273"/>
                    </a:cubicBezTo>
                    <a:cubicBezTo>
                      <a:pt x="793961" y="2321413"/>
                      <a:pt x="789247" y="2307942"/>
                      <a:pt x="796413" y="2300776"/>
                    </a:cubicBezTo>
                    <a:cubicBezTo>
                      <a:pt x="805773" y="2291416"/>
                      <a:pt x="820193" y="2287992"/>
                      <a:pt x="833284" y="2286028"/>
                    </a:cubicBezTo>
                    <a:cubicBezTo>
                      <a:pt x="869828" y="2280547"/>
                      <a:pt x="907026" y="2281112"/>
                      <a:pt x="943897" y="2278654"/>
                    </a:cubicBezTo>
                    <a:cubicBezTo>
                      <a:pt x="968478" y="2273738"/>
                      <a:pt x="994242" y="2272904"/>
                      <a:pt x="1017639" y="2263905"/>
                    </a:cubicBezTo>
                    <a:cubicBezTo>
                      <a:pt x="1027373" y="2260161"/>
                      <a:pt x="1030918" y="2247310"/>
                      <a:pt x="1039762" y="2241783"/>
                    </a:cubicBezTo>
                    <a:cubicBezTo>
                      <a:pt x="1050987" y="2234768"/>
                      <a:pt x="1064343" y="2231951"/>
                      <a:pt x="1076633" y="2227035"/>
                    </a:cubicBezTo>
                    <a:cubicBezTo>
                      <a:pt x="1119537" y="2184129"/>
                      <a:pt x="1057693" y="2244047"/>
                      <a:pt x="1113504" y="2197538"/>
                    </a:cubicBezTo>
                    <a:cubicBezTo>
                      <a:pt x="1130239" y="2183592"/>
                      <a:pt x="1143874" y="2161793"/>
                      <a:pt x="1165123" y="2153293"/>
                    </a:cubicBezTo>
                    <a:cubicBezTo>
                      <a:pt x="1179005" y="2147740"/>
                      <a:pt x="1194620" y="2148376"/>
                      <a:pt x="1209368" y="2145918"/>
                    </a:cubicBezTo>
                    <a:cubicBezTo>
                      <a:pt x="1219200" y="2136086"/>
                      <a:pt x="1227741" y="2124765"/>
                      <a:pt x="1238865" y="2116422"/>
                    </a:cubicBezTo>
                    <a:cubicBezTo>
                      <a:pt x="1273301" y="2090595"/>
                      <a:pt x="1355722" y="2084201"/>
                      <a:pt x="1378975" y="2079551"/>
                    </a:cubicBezTo>
                    <a:cubicBezTo>
                      <a:pt x="1470393" y="2042981"/>
                      <a:pt x="1358245" y="2084042"/>
                      <a:pt x="1548581" y="2050054"/>
                    </a:cubicBezTo>
                    <a:cubicBezTo>
                      <a:pt x="1573844" y="2045543"/>
                      <a:pt x="1597113" y="2032733"/>
                      <a:pt x="1622323" y="2027931"/>
                    </a:cubicBezTo>
                    <a:cubicBezTo>
                      <a:pt x="1649040" y="2022842"/>
                      <a:pt x="1812255" y="2013756"/>
                      <a:pt x="1821426" y="2013183"/>
                    </a:cubicBezTo>
                    <a:lnTo>
                      <a:pt x="1880420" y="1991060"/>
                    </a:lnTo>
                    <a:cubicBezTo>
                      <a:pt x="1887725" y="1988404"/>
                      <a:pt x="1895590" y="1987162"/>
                      <a:pt x="1902542" y="1983686"/>
                    </a:cubicBezTo>
                    <a:cubicBezTo>
                      <a:pt x="1915362" y="1977276"/>
                      <a:pt x="1926239" y="1967210"/>
                      <a:pt x="1939413" y="1961564"/>
                    </a:cubicBezTo>
                    <a:cubicBezTo>
                      <a:pt x="1990065" y="1939856"/>
                      <a:pt x="2048349" y="1929162"/>
                      <a:pt x="2101645" y="1917318"/>
                    </a:cubicBezTo>
                    <a:cubicBezTo>
                      <a:pt x="2109019" y="1902570"/>
                      <a:pt x="2117644" y="1888383"/>
                      <a:pt x="2123768" y="1873073"/>
                    </a:cubicBezTo>
                    <a:cubicBezTo>
                      <a:pt x="2127532" y="1863663"/>
                      <a:pt x="2126373" y="1852519"/>
                      <a:pt x="2131142" y="1843576"/>
                    </a:cubicBezTo>
                    <a:cubicBezTo>
                      <a:pt x="2146224" y="1815297"/>
                      <a:pt x="2165431" y="1789419"/>
                      <a:pt x="2182762" y="1762460"/>
                    </a:cubicBezTo>
                    <a:cubicBezTo>
                      <a:pt x="2187554" y="1755005"/>
                      <a:pt x="2197510" y="1740338"/>
                      <a:pt x="2197510" y="1740338"/>
                    </a:cubicBezTo>
                    <a:cubicBezTo>
                      <a:pt x="2199968" y="1732964"/>
                      <a:pt x="2202999" y="1725756"/>
                      <a:pt x="2204884" y="1718215"/>
                    </a:cubicBezTo>
                    <a:cubicBezTo>
                      <a:pt x="2212838" y="1686400"/>
                      <a:pt x="2218230" y="1653949"/>
                      <a:pt x="2227007" y="1622351"/>
                    </a:cubicBezTo>
                    <a:cubicBezTo>
                      <a:pt x="2230550" y="1609597"/>
                      <a:pt x="2237862" y="1598132"/>
                      <a:pt x="2241755" y="1585480"/>
                    </a:cubicBezTo>
                    <a:cubicBezTo>
                      <a:pt x="2247716" y="1566106"/>
                      <a:pt x="2251171" y="1546042"/>
                      <a:pt x="2256504" y="1526486"/>
                    </a:cubicBezTo>
                    <a:cubicBezTo>
                      <a:pt x="2258549" y="1518987"/>
                      <a:pt x="2260402" y="1511316"/>
                      <a:pt x="2263878" y="1504364"/>
                    </a:cubicBezTo>
                    <a:cubicBezTo>
                      <a:pt x="2267841" y="1496437"/>
                      <a:pt x="2274663" y="1490168"/>
                      <a:pt x="2278626" y="1482241"/>
                    </a:cubicBezTo>
                    <a:cubicBezTo>
                      <a:pt x="2293245" y="1453002"/>
                      <a:pt x="2276026" y="1459152"/>
                      <a:pt x="2308123" y="1430622"/>
                    </a:cubicBezTo>
                    <a:cubicBezTo>
                      <a:pt x="2321371" y="1418846"/>
                      <a:pt x="2352368" y="1401125"/>
                      <a:pt x="2352368" y="1401125"/>
                    </a:cubicBezTo>
                    <a:cubicBezTo>
                      <a:pt x="2354826" y="1393751"/>
                      <a:pt x="2355622" y="1385594"/>
                      <a:pt x="2359742" y="1379002"/>
                    </a:cubicBezTo>
                    <a:cubicBezTo>
                      <a:pt x="2368084" y="1365655"/>
                      <a:pt x="2383185" y="1356660"/>
                      <a:pt x="2389239" y="1342131"/>
                    </a:cubicBezTo>
                    <a:cubicBezTo>
                      <a:pt x="2395924" y="1326087"/>
                      <a:pt x="2393504" y="1307613"/>
                      <a:pt x="2396613" y="1290512"/>
                    </a:cubicBezTo>
                    <a:cubicBezTo>
                      <a:pt x="2398426" y="1280541"/>
                      <a:pt x="2397656" y="1268929"/>
                      <a:pt x="2403987" y="1261015"/>
                    </a:cubicBezTo>
                    <a:cubicBezTo>
                      <a:pt x="2408843" y="1254945"/>
                      <a:pt x="2418636" y="1255776"/>
                      <a:pt x="2426110" y="1253641"/>
                    </a:cubicBezTo>
                    <a:cubicBezTo>
                      <a:pt x="2435855" y="1250857"/>
                      <a:pt x="2445992" y="1249472"/>
                      <a:pt x="2455607" y="1246267"/>
                    </a:cubicBezTo>
                    <a:cubicBezTo>
                      <a:pt x="2547341" y="1215689"/>
                      <a:pt x="2480181" y="1229061"/>
                      <a:pt x="2566220" y="1216770"/>
                    </a:cubicBezTo>
                    <a:cubicBezTo>
                      <a:pt x="2660874" y="1181274"/>
                      <a:pt x="2607187" y="1221410"/>
                      <a:pt x="2632587" y="1128280"/>
                    </a:cubicBezTo>
                    <a:cubicBezTo>
                      <a:pt x="2634416" y="1121572"/>
                      <a:pt x="2641907" y="1117874"/>
                      <a:pt x="2647336" y="1113531"/>
                    </a:cubicBezTo>
                    <a:cubicBezTo>
                      <a:pt x="2654256" y="1107995"/>
                      <a:pt x="2662368" y="1104100"/>
                      <a:pt x="2669458" y="1098783"/>
                    </a:cubicBezTo>
                    <a:cubicBezTo>
                      <a:pt x="2682049" y="1089339"/>
                      <a:pt x="2694039" y="1079118"/>
                      <a:pt x="2706329" y="1069286"/>
                    </a:cubicBezTo>
                    <a:cubicBezTo>
                      <a:pt x="2709679" y="1049186"/>
                      <a:pt x="2711305" y="1012691"/>
                      <a:pt x="2728452" y="995544"/>
                    </a:cubicBezTo>
                    <a:cubicBezTo>
                      <a:pt x="2736225" y="987771"/>
                      <a:pt x="2748117" y="985712"/>
                      <a:pt x="2757949" y="980796"/>
                    </a:cubicBezTo>
                    <a:cubicBezTo>
                      <a:pt x="2782225" y="956519"/>
                      <a:pt x="2791928" y="949707"/>
                      <a:pt x="2809568" y="914428"/>
                    </a:cubicBezTo>
                    <a:cubicBezTo>
                      <a:pt x="2814100" y="905363"/>
                      <a:pt x="2810454" y="892717"/>
                      <a:pt x="2816942" y="884931"/>
                    </a:cubicBezTo>
                    <a:cubicBezTo>
                      <a:pt x="2823979" y="876486"/>
                      <a:pt x="2836607" y="875099"/>
                      <a:pt x="2846439" y="870183"/>
                    </a:cubicBezTo>
                    <a:cubicBezTo>
                      <a:pt x="2874796" y="813468"/>
                      <a:pt x="2845034" y="860175"/>
                      <a:pt x="2920181" y="803815"/>
                    </a:cubicBezTo>
                    <a:cubicBezTo>
                      <a:pt x="2931305" y="795472"/>
                      <a:pt x="2939213" y="783474"/>
                      <a:pt x="2949678" y="774318"/>
                    </a:cubicBezTo>
                    <a:cubicBezTo>
                      <a:pt x="3001202" y="729235"/>
                      <a:pt x="2956347" y="772330"/>
                      <a:pt x="3008671" y="737447"/>
                    </a:cubicBezTo>
                    <a:cubicBezTo>
                      <a:pt x="3014456" y="733590"/>
                      <a:pt x="3017991" y="727042"/>
                      <a:pt x="3023420" y="722699"/>
                    </a:cubicBezTo>
                    <a:cubicBezTo>
                      <a:pt x="3042614" y="707344"/>
                      <a:pt x="3062749" y="693202"/>
                      <a:pt x="3082413" y="678454"/>
                    </a:cubicBezTo>
                    <a:cubicBezTo>
                      <a:pt x="3102078" y="663706"/>
                      <a:pt x="3124026" y="651591"/>
                      <a:pt x="3141407" y="634209"/>
                    </a:cubicBezTo>
                    <a:cubicBezTo>
                      <a:pt x="3148781" y="626835"/>
                      <a:pt x="3154474" y="617260"/>
                      <a:pt x="3163529" y="612086"/>
                    </a:cubicBezTo>
                    <a:cubicBezTo>
                      <a:pt x="3172329" y="607058"/>
                      <a:pt x="3183194" y="607170"/>
                      <a:pt x="3193026" y="604712"/>
                    </a:cubicBezTo>
                    <a:cubicBezTo>
                      <a:pt x="3196987" y="601741"/>
                      <a:pt x="3235822" y="571762"/>
                      <a:pt x="3244645" y="567841"/>
                    </a:cubicBezTo>
                    <a:cubicBezTo>
                      <a:pt x="3258852" y="561527"/>
                      <a:pt x="3274142" y="558009"/>
                      <a:pt x="3288891" y="553093"/>
                    </a:cubicBezTo>
                    <a:cubicBezTo>
                      <a:pt x="3298723" y="543261"/>
                      <a:pt x="3307830" y="532645"/>
                      <a:pt x="3318387" y="523596"/>
                    </a:cubicBezTo>
                    <a:cubicBezTo>
                      <a:pt x="3325116" y="517828"/>
                      <a:pt x="3335192" y="515937"/>
                      <a:pt x="3340510" y="508847"/>
                    </a:cubicBezTo>
                    <a:cubicBezTo>
                      <a:pt x="3357709" y="485914"/>
                      <a:pt x="3364485" y="455374"/>
                      <a:pt x="3384755" y="435105"/>
                    </a:cubicBezTo>
                    <a:cubicBezTo>
                      <a:pt x="3405771" y="414091"/>
                      <a:pt x="3395647" y="426142"/>
                      <a:pt x="3414252" y="398235"/>
                    </a:cubicBezTo>
                    <a:cubicBezTo>
                      <a:pt x="3416710" y="341699"/>
                      <a:pt x="3417446" y="285062"/>
                      <a:pt x="3421626" y="228628"/>
                    </a:cubicBezTo>
                    <a:cubicBezTo>
                      <a:pt x="3426121" y="167950"/>
                      <a:pt x="3436795" y="230312"/>
                      <a:pt x="3421626" y="169635"/>
                    </a:cubicBezTo>
                    <a:cubicBezTo>
                      <a:pt x="3440055" y="114344"/>
                      <a:pt x="3441202" y="120034"/>
                      <a:pt x="3421626" y="22151"/>
                    </a:cubicBezTo>
                    <a:cubicBezTo>
                      <a:pt x="3416854" y="-1710"/>
                      <a:pt x="3405433" y="28"/>
                      <a:pt x="3392129" y="28"/>
                    </a:cubicBezTo>
                  </a:path>
                </a:pathLst>
              </a:custGeom>
              <a:ln w="28575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PE" sz="1620" dirty="0"/>
              </a:p>
            </p:txBody>
          </p:sp>
          <p:sp>
            <p:nvSpPr>
              <p:cNvPr id="15" name="Forma libre: forma 14">
                <a:extLst>
                  <a:ext uri="{FF2B5EF4-FFF2-40B4-BE49-F238E27FC236}">
                    <a16:creationId xmlns:a16="http://schemas.microsoft.com/office/drawing/2014/main" id="{4CB1AAA0-970E-FA64-5A71-A8BDD6C06906}"/>
                  </a:ext>
                </a:extLst>
              </p:cNvPr>
              <p:cNvSpPr/>
              <p:nvPr/>
            </p:nvSpPr>
            <p:spPr>
              <a:xfrm>
                <a:off x="4402394" y="2653211"/>
                <a:ext cx="449825" cy="188042"/>
              </a:xfrm>
              <a:custGeom>
                <a:avLst/>
                <a:gdLst>
                  <a:gd name="connsiteX0" fmla="*/ 0 w 405580"/>
                  <a:gd name="connsiteY0" fmla="*/ 184355 h 184355"/>
                  <a:gd name="connsiteX1" fmla="*/ 36871 w 405580"/>
                  <a:gd name="connsiteY1" fmla="*/ 169607 h 184355"/>
                  <a:gd name="connsiteX2" fmla="*/ 110613 w 405580"/>
                  <a:gd name="connsiteY2" fmla="*/ 132736 h 184355"/>
                  <a:gd name="connsiteX3" fmla="*/ 154858 w 405580"/>
                  <a:gd name="connsiteY3" fmla="*/ 88490 h 184355"/>
                  <a:gd name="connsiteX4" fmla="*/ 184355 w 405580"/>
                  <a:gd name="connsiteY4" fmla="*/ 81116 h 184355"/>
                  <a:gd name="connsiteX5" fmla="*/ 243348 w 405580"/>
                  <a:gd name="connsiteY5" fmla="*/ 66368 h 184355"/>
                  <a:gd name="connsiteX6" fmla="*/ 376084 w 405580"/>
                  <a:gd name="connsiteY6" fmla="*/ 51619 h 184355"/>
                  <a:gd name="connsiteX7" fmla="*/ 390832 w 405580"/>
                  <a:gd name="connsiteY7" fmla="*/ 29497 h 184355"/>
                  <a:gd name="connsiteX8" fmla="*/ 405580 w 405580"/>
                  <a:gd name="connsiteY8" fmla="*/ 0 h 1843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05580" h="184355">
                    <a:moveTo>
                      <a:pt x="0" y="184355"/>
                    </a:moveTo>
                    <a:cubicBezTo>
                      <a:pt x="12290" y="179439"/>
                      <a:pt x="24313" y="173793"/>
                      <a:pt x="36871" y="169607"/>
                    </a:cubicBezTo>
                    <a:cubicBezTo>
                      <a:pt x="74336" y="157118"/>
                      <a:pt x="74072" y="169277"/>
                      <a:pt x="110613" y="132736"/>
                    </a:cubicBezTo>
                    <a:cubicBezTo>
                      <a:pt x="125361" y="117987"/>
                      <a:pt x="134623" y="93549"/>
                      <a:pt x="154858" y="88490"/>
                    </a:cubicBezTo>
                    <a:cubicBezTo>
                      <a:pt x="164690" y="86032"/>
                      <a:pt x="174610" y="83900"/>
                      <a:pt x="184355" y="81116"/>
                    </a:cubicBezTo>
                    <a:cubicBezTo>
                      <a:pt x="216439" y="71949"/>
                      <a:pt x="201965" y="71766"/>
                      <a:pt x="243348" y="66368"/>
                    </a:cubicBezTo>
                    <a:cubicBezTo>
                      <a:pt x="287492" y="60610"/>
                      <a:pt x="331839" y="56535"/>
                      <a:pt x="376084" y="51619"/>
                    </a:cubicBezTo>
                    <a:cubicBezTo>
                      <a:pt x="381000" y="44245"/>
                      <a:pt x="386435" y="37192"/>
                      <a:pt x="390832" y="29497"/>
                    </a:cubicBezTo>
                    <a:cubicBezTo>
                      <a:pt x="396286" y="19953"/>
                      <a:pt x="405580" y="0"/>
                      <a:pt x="405580" y="0"/>
                    </a:cubicBezTo>
                  </a:path>
                </a:pathLst>
              </a:cu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PE" sz="1620"/>
              </a:p>
            </p:txBody>
          </p:sp>
          <p:sp>
            <p:nvSpPr>
              <p:cNvPr id="16" name="Forma libre: forma 15">
                <a:extLst>
                  <a:ext uri="{FF2B5EF4-FFF2-40B4-BE49-F238E27FC236}">
                    <a16:creationId xmlns:a16="http://schemas.microsoft.com/office/drawing/2014/main" id="{0B234B61-5C52-D6F3-83BE-F06AE3924F47}"/>
                  </a:ext>
                </a:extLst>
              </p:cNvPr>
              <p:cNvSpPr/>
              <p:nvPr/>
            </p:nvSpPr>
            <p:spPr>
              <a:xfrm>
                <a:off x="4004187" y="2542751"/>
                <a:ext cx="398207" cy="258097"/>
              </a:xfrm>
              <a:custGeom>
                <a:avLst/>
                <a:gdLst>
                  <a:gd name="connsiteX0" fmla="*/ 398207 w 398207"/>
                  <a:gd name="connsiteY0" fmla="*/ 258097 h 258097"/>
                  <a:gd name="connsiteX1" fmla="*/ 361336 w 398207"/>
                  <a:gd name="connsiteY1" fmla="*/ 243349 h 258097"/>
                  <a:gd name="connsiteX2" fmla="*/ 339213 w 398207"/>
                  <a:gd name="connsiteY2" fmla="*/ 221226 h 258097"/>
                  <a:gd name="connsiteX3" fmla="*/ 317090 w 398207"/>
                  <a:gd name="connsiteY3" fmla="*/ 206478 h 258097"/>
                  <a:gd name="connsiteX4" fmla="*/ 302342 w 398207"/>
                  <a:gd name="connsiteY4" fmla="*/ 184355 h 258097"/>
                  <a:gd name="connsiteX5" fmla="*/ 235974 w 398207"/>
                  <a:gd name="connsiteY5" fmla="*/ 140110 h 258097"/>
                  <a:gd name="connsiteX6" fmla="*/ 117987 w 398207"/>
                  <a:gd name="connsiteY6" fmla="*/ 95865 h 258097"/>
                  <a:gd name="connsiteX7" fmla="*/ 66368 w 398207"/>
                  <a:gd name="connsiteY7" fmla="*/ 66368 h 258097"/>
                  <a:gd name="connsiteX8" fmla="*/ 29497 w 398207"/>
                  <a:gd name="connsiteY8" fmla="*/ 29497 h 258097"/>
                  <a:gd name="connsiteX9" fmla="*/ 0 w 398207"/>
                  <a:gd name="connsiteY9" fmla="*/ 0 h 258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98207" h="258097">
                    <a:moveTo>
                      <a:pt x="398207" y="258097"/>
                    </a:moveTo>
                    <a:cubicBezTo>
                      <a:pt x="385917" y="253181"/>
                      <a:pt x="372561" y="250365"/>
                      <a:pt x="361336" y="243349"/>
                    </a:cubicBezTo>
                    <a:cubicBezTo>
                      <a:pt x="352492" y="237822"/>
                      <a:pt x="347225" y="227902"/>
                      <a:pt x="339213" y="221226"/>
                    </a:cubicBezTo>
                    <a:cubicBezTo>
                      <a:pt x="332404" y="215552"/>
                      <a:pt x="324464" y="211394"/>
                      <a:pt x="317090" y="206478"/>
                    </a:cubicBezTo>
                    <a:cubicBezTo>
                      <a:pt x="312174" y="199104"/>
                      <a:pt x="309201" y="189967"/>
                      <a:pt x="302342" y="184355"/>
                    </a:cubicBezTo>
                    <a:cubicBezTo>
                      <a:pt x="281764" y="167518"/>
                      <a:pt x="261198" y="148518"/>
                      <a:pt x="235974" y="140110"/>
                    </a:cubicBezTo>
                    <a:cubicBezTo>
                      <a:pt x="193241" y="125866"/>
                      <a:pt x="160818" y="116021"/>
                      <a:pt x="117987" y="95865"/>
                    </a:cubicBezTo>
                    <a:cubicBezTo>
                      <a:pt x="100056" y="87427"/>
                      <a:pt x="82222" y="78259"/>
                      <a:pt x="66368" y="66368"/>
                    </a:cubicBezTo>
                    <a:cubicBezTo>
                      <a:pt x="52463" y="55939"/>
                      <a:pt x="41787" y="41787"/>
                      <a:pt x="29497" y="29497"/>
                    </a:cubicBezTo>
                    <a:lnTo>
                      <a:pt x="0" y="0"/>
                    </a:lnTo>
                  </a:path>
                </a:pathLst>
              </a:custGeom>
              <a:noFill/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PE" sz="1620"/>
              </a:p>
            </p:txBody>
          </p:sp>
          <p:sp>
            <p:nvSpPr>
              <p:cNvPr id="18" name="Forma libre: forma 17">
                <a:extLst>
                  <a:ext uri="{FF2B5EF4-FFF2-40B4-BE49-F238E27FC236}">
                    <a16:creationId xmlns:a16="http://schemas.microsoft.com/office/drawing/2014/main" id="{335082AB-FB44-34A0-904D-E4A36E8CDEB2}"/>
                  </a:ext>
                </a:extLst>
              </p:cNvPr>
              <p:cNvSpPr/>
              <p:nvPr/>
            </p:nvSpPr>
            <p:spPr>
              <a:xfrm>
                <a:off x="4402394" y="2841253"/>
                <a:ext cx="744793" cy="129048"/>
              </a:xfrm>
              <a:custGeom>
                <a:avLst/>
                <a:gdLst>
                  <a:gd name="connsiteX0" fmla="*/ 0 w 715297"/>
                  <a:gd name="connsiteY0" fmla="*/ 0 h 95864"/>
                  <a:gd name="connsiteX1" fmla="*/ 103239 w 715297"/>
                  <a:gd name="connsiteY1" fmla="*/ 36871 h 95864"/>
                  <a:gd name="connsiteX2" fmla="*/ 162233 w 715297"/>
                  <a:gd name="connsiteY2" fmla="*/ 58993 h 95864"/>
                  <a:gd name="connsiteX3" fmla="*/ 390833 w 715297"/>
                  <a:gd name="connsiteY3" fmla="*/ 73742 h 95864"/>
                  <a:gd name="connsiteX4" fmla="*/ 457200 w 715297"/>
                  <a:gd name="connsiteY4" fmla="*/ 88490 h 95864"/>
                  <a:gd name="connsiteX5" fmla="*/ 479323 w 715297"/>
                  <a:gd name="connsiteY5" fmla="*/ 95864 h 95864"/>
                  <a:gd name="connsiteX6" fmla="*/ 715297 w 715297"/>
                  <a:gd name="connsiteY6" fmla="*/ 88490 h 95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15297" h="95864">
                    <a:moveTo>
                      <a:pt x="0" y="0"/>
                    </a:moveTo>
                    <a:cubicBezTo>
                      <a:pt x="218286" y="97016"/>
                      <a:pt x="-30093" y="-7572"/>
                      <a:pt x="103239" y="36871"/>
                    </a:cubicBezTo>
                    <a:cubicBezTo>
                      <a:pt x="138856" y="48743"/>
                      <a:pt x="124787" y="55783"/>
                      <a:pt x="162233" y="58993"/>
                    </a:cubicBezTo>
                    <a:cubicBezTo>
                      <a:pt x="238312" y="65514"/>
                      <a:pt x="390833" y="73742"/>
                      <a:pt x="390833" y="73742"/>
                    </a:cubicBezTo>
                    <a:cubicBezTo>
                      <a:pt x="412955" y="78658"/>
                      <a:pt x="435215" y="82994"/>
                      <a:pt x="457200" y="88490"/>
                    </a:cubicBezTo>
                    <a:cubicBezTo>
                      <a:pt x="464741" y="90375"/>
                      <a:pt x="471550" y="95864"/>
                      <a:pt x="479323" y="95864"/>
                    </a:cubicBezTo>
                    <a:cubicBezTo>
                      <a:pt x="558019" y="95864"/>
                      <a:pt x="636601" y="88490"/>
                      <a:pt x="715297" y="88490"/>
                    </a:cubicBezTo>
                  </a:path>
                </a:pathLst>
              </a:cu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PE" sz="1620"/>
              </a:p>
            </p:txBody>
          </p:sp>
        </p:grpSp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DD0FA0EE-6ACD-DA9C-3C98-830744AF9E9E}"/>
                </a:ext>
              </a:extLst>
            </p:cNvPr>
            <p:cNvSpPr txBox="1"/>
            <p:nvPr/>
          </p:nvSpPr>
          <p:spPr>
            <a:xfrm rot="2068337">
              <a:off x="7529809" y="2780433"/>
              <a:ext cx="1918115" cy="40285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s-ES" sz="1620" dirty="0"/>
                <a:t>Cordillera blanca</a:t>
              </a:r>
              <a:endParaRPr lang="es-PE" sz="1620" dirty="0"/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DB69EF2E-A3EB-88E0-020D-BA7D4BA973FE}"/>
                </a:ext>
              </a:extLst>
            </p:cNvPr>
            <p:cNvSpPr txBox="1"/>
            <p:nvPr/>
          </p:nvSpPr>
          <p:spPr>
            <a:xfrm rot="2068337">
              <a:off x="3674802" y="1884889"/>
              <a:ext cx="1828333" cy="40285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s-ES" sz="1620" dirty="0"/>
                <a:t>Cordillera negra</a:t>
              </a:r>
              <a:endParaRPr lang="es-PE" sz="1620" dirty="0"/>
            </a:p>
          </p:txBody>
        </p:sp>
        <p:sp>
          <p:nvSpPr>
            <p:cNvPr id="11" name="Forma libre: forma 10">
              <a:extLst>
                <a:ext uri="{FF2B5EF4-FFF2-40B4-BE49-F238E27FC236}">
                  <a16:creationId xmlns:a16="http://schemas.microsoft.com/office/drawing/2014/main" id="{EB329BBB-892C-5698-0BEE-2A08BD6718B7}"/>
                </a:ext>
              </a:extLst>
            </p:cNvPr>
            <p:cNvSpPr/>
            <p:nvPr/>
          </p:nvSpPr>
          <p:spPr>
            <a:xfrm>
              <a:off x="3497737" y="506438"/>
              <a:ext cx="7994803" cy="5583443"/>
            </a:xfrm>
            <a:custGeom>
              <a:avLst/>
              <a:gdLst>
                <a:gd name="connsiteX0" fmla="*/ 0 w 6662336"/>
                <a:gd name="connsiteY0" fmla="*/ 0 h 4562434"/>
                <a:gd name="connsiteX1" fmla="*/ 50242 w 6662336"/>
                <a:gd name="connsiteY1" fmla="*/ 40193 h 4562434"/>
                <a:gd name="connsiteX2" fmla="*/ 80387 w 6662336"/>
                <a:gd name="connsiteY2" fmla="*/ 110532 h 4562434"/>
                <a:gd name="connsiteX3" fmla="*/ 110532 w 6662336"/>
                <a:gd name="connsiteY3" fmla="*/ 160774 h 4562434"/>
                <a:gd name="connsiteX4" fmla="*/ 130629 w 6662336"/>
                <a:gd name="connsiteY4" fmla="*/ 190919 h 4562434"/>
                <a:gd name="connsiteX5" fmla="*/ 211015 w 6662336"/>
                <a:gd name="connsiteY5" fmla="*/ 231112 h 4562434"/>
                <a:gd name="connsiteX6" fmla="*/ 291402 w 6662336"/>
                <a:gd name="connsiteY6" fmla="*/ 271305 h 4562434"/>
                <a:gd name="connsiteX7" fmla="*/ 381837 w 6662336"/>
                <a:gd name="connsiteY7" fmla="*/ 311499 h 4562434"/>
                <a:gd name="connsiteX8" fmla="*/ 532563 w 6662336"/>
                <a:gd name="connsiteY8" fmla="*/ 401934 h 4562434"/>
                <a:gd name="connsiteX9" fmla="*/ 572756 w 6662336"/>
                <a:gd name="connsiteY9" fmla="*/ 422031 h 4562434"/>
                <a:gd name="connsiteX10" fmla="*/ 653143 w 6662336"/>
                <a:gd name="connsiteY10" fmla="*/ 492369 h 4562434"/>
                <a:gd name="connsiteX11" fmla="*/ 703385 w 6662336"/>
                <a:gd name="connsiteY11" fmla="*/ 532563 h 4562434"/>
                <a:gd name="connsiteX12" fmla="*/ 733530 w 6662336"/>
                <a:gd name="connsiteY12" fmla="*/ 552659 h 4562434"/>
                <a:gd name="connsiteX13" fmla="*/ 803868 w 6662336"/>
                <a:gd name="connsiteY13" fmla="*/ 592853 h 4562434"/>
                <a:gd name="connsiteX14" fmla="*/ 834013 w 6662336"/>
                <a:gd name="connsiteY14" fmla="*/ 612949 h 4562434"/>
                <a:gd name="connsiteX15" fmla="*/ 1014884 w 6662336"/>
                <a:gd name="connsiteY15" fmla="*/ 643094 h 4562434"/>
                <a:gd name="connsiteX16" fmla="*/ 1115367 w 6662336"/>
                <a:gd name="connsiteY16" fmla="*/ 663191 h 4562434"/>
                <a:gd name="connsiteX17" fmla="*/ 1155561 w 6662336"/>
                <a:gd name="connsiteY17" fmla="*/ 673239 h 4562434"/>
                <a:gd name="connsiteX18" fmla="*/ 1215851 w 6662336"/>
                <a:gd name="connsiteY18" fmla="*/ 703385 h 4562434"/>
                <a:gd name="connsiteX19" fmla="*/ 1346479 w 6662336"/>
                <a:gd name="connsiteY19" fmla="*/ 753626 h 4562434"/>
                <a:gd name="connsiteX20" fmla="*/ 1406769 w 6662336"/>
                <a:gd name="connsiteY20" fmla="*/ 813916 h 4562434"/>
                <a:gd name="connsiteX21" fmla="*/ 1436914 w 6662336"/>
                <a:gd name="connsiteY21" fmla="*/ 834013 h 4562434"/>
                <a:gd name="connsiteX22" fmla="*/ 1467059 w 6662336"/>
                <a:gd name="connsiteY22" fmla="*/ 874207 h 4562434"/>
                <a:gd name="connsiteX23" fmla="*/ 1517301 w 6662336"/>
                <a:gd name="connsiteY23" fmla="*/ 904352 h 4562434"/>
                <a:gd name="connsiteX24" fmla="*/ 1617785 w 6662336"/>
                <a:gd name="connsiteY24" fmla="*/ 984738 h 4562434"/>
                <a:gd name="connsiteX25" fmla="*/ 1698172 w 6662336"/>
                <a:gd name="connsiteY25" fmla="*/ 1024932 h 4562434"/>
                <a:gd name="connsiteX26" fmla="*/ 1758462 w 6662336"/>
                <a:gd name="connsiteY26" fmla="*/ 1045029 h 4562434"/>
                <a:gd name="connsiteX27" fmla="*/ 1838848 w 6662336"/>
                <a:gd name="connsiteY27" fmla="*/ 1105319 h 4562434"/>
                <a:gd name="connsiteX28" fmla="*/ 1929284 w 6662336"/>
                <a:gd name="connsiteY28" fmla="*/ 1145512 h 4562434"/>
                <a:gd name="connsiteX29" fmla="*/ 2009670 w 6662336"/>
                <a:gd name="connsiteY29" fmla="*/ 1225899 h 4562434"/>
                <a:gd name="connsiteX30" fmla="*/ 2049864 w 6662336"/>
                <a:gd name="connsiteY30" fmla="*/ 1266092 h 4562434"/>
                <a:gd name="connsiteX31" fmla="*/ 2120202 w 6662336"/>
                <a:gd name="connsiteY31" fmla="*/ 1366576 h 4562434"/>
                <a:gd name="connsiteX32" fmla="*/ 2140299 w 6662336"/>
                <a:gd name="connsiteY32" fmla="*/ 1396721 h 4562434"/>
                <a:gd name="connsiteX33" fmla="*/ 2250831 w 6662336"/>
                <a:gd name="connsiteY33" fmla="*/ 1497204 h 4562434"/>
                <a:gd name="connsiteX34" fmla="*/ 2331218 w 6662336"/>
                <a:gd name="connsiteY34" fmla="*/ 1587639 h 4562434"/>
                <a:gd name="connsiteX35" fmla="*/ 2361363 w 6662336"/>
                <a:gd name="connsiteY35" fmla="*/ 1597688 h 4562434"/>
                <a:gd name="connsiteX36" fmla="*/ 2381459 w 6662336"/>
                <a:gd name="connsiteY36" fmla="*/ 1627833 h 4562434"/>
                <a:gd name="connsiteX37" fmla="*/ 2411604 w 6662336"/>
                <a:gd name="connsiteY37" fmla="*/ 1647930 h 4562434"/>
                <a:gd name="connsiteX38" fmla="*/ 2481943 w 6662336"/>
                <a:gd name="connsiteY38" fmla="*/ 1688123 h 4562434"/>
                <a:gd name="connsiteX39" fmla="*/ 2572378 w 6662336"/>
                <a:gd name="connsiteY39" fmla="*/ 1708220 h 4562434"/>
                <a:gd name="connsiteX40" fmla="*/ 2612572 w 6662336"/>
                <a:gd name="connsiteY40" fmla="*/ 1738365 h 4562434"/>
                <a:gd name="connsiteX41" fmla="*/ 2642717 w 6662336"/>
                <a:gd name="connsiteY41" fmla="*/ 1758461 h 4562434"/>
                <a:gd name="connsiteX42" fmla="*/ 2692958 w 6662336"/>
                <a:gd name="connsiteY42" fmla="*/ 1798655 h 4562434"/>
                <a:gd name="connsiteX43" fmla="*/ 2753248 w 6662336"/>
                <a:gd name="connsiteY43" fmla="*/ 1838848 h 4562434"/>
                <a:gd name="connsiteX44" fmla="*/ 2813539 w 6662336"/>
                <a:gd name="connsiteY44" fmla="*/ 1879042 h 4562434"/>
                <a:gd name="connsiteX45" fmla="*/ 2863780 w 6662336"/>
                <a:gd name="connsiteY45" fmla="*/ 1939332 h 4562434"/>
                <a:gd name="connsiteX46" fmla="*/ 2893925 w 6662336"/>
                <a:gd name="connsiteY46" fmla="*/ 1959429 h 4562434"/>
                <a:gd name="connsiteX47" fmla="*/ 2934119 w 6662336"/>
                <a:gd name="connsiteY47" fmla="*/ 1989574 h 4562434"/>
                <a:gd name="connsiteX48" fmla="*/ 3034602 w 6662336"/>
                <a:gd name="connsiteY48" fmla="*/ 2059912 h 4562434"/>
                <a:gd name="connsiteX49" fmla="*/ 3074796 w 6662336"/>
                <a:gd name="connsiteY49" fmla="*/ 2100105 h 4562434"/>
                <a:gd name="connsiteX50" fmla="*/ 3135086 w 6662336"/>
                <a:gd name="connsiteY50" fmla="*/ 2190541 h 4562434"/>
                <a:gd name="connsiteX51" fmla="*/ 3215473 w 6662336"/>
                <a:gd name="connsiteY51" fmla="*/ 2260879 h 4562434"/>
                <a:gd name="connsiteX52" fmla="*/ 3326004 w 6662336"/>
                <a:gd name="connsiteY52" fmla="*/ 2321169 h 4562434"/>
                <a:gd name="connsiteX53" fmla="*/ 3366198 w 6662336"/>
                <a:gd name="connsiteY53" fmla="*/ 2361363 h 4562434"/>
                <a:gd name="connsiteX54" fmla="*/ 3386295 w 6662336"/>
                <a:gd name="connsiteY54" fmla="*/ 2391508 h 4562434"/>
                <a:gd name="connsiteX55" fmla="*/ 3416440 w 6662336"/>
                <a:gd name="connsiteY55" fmla="*/ 2411604 h 4562434"/>
                <a:gd name="connsiteX56" fmla="*/ 3496826 w 6662336"/>
                <a:gd name="connsiteY56" fmla="*/ 2481943 h 4562434"/>
                <a:gd name="connsiteX57" fmla="*/ 3577213 w 6662336"/>
                <a:gd name="connsiteY57" fmla="*/ 2522136 h 4562434"/>
                <a:gd name="connsiteX58" fmla="*/ 3597310 w 6662336"/>
                <a:gd name="connsiteY58" fmla="*/ 2552281 h 4562434"/>
                <a:gd name="connsiteX59" fmla="*/ 3607358 w 6662336"/>
                <a:gd name="connsiteY59" fmla="*/ 2582426 h 4562434"/>
                <a:gd name="connsiteX60" fmla="*/ 3677697 w 6662336"/>
                <a:gd name="connsiteY60" fmla="*/ 2652765 h 4562434"/>
                <a:gd name="connsiteX61" fmla="*/ 3768132 w 6662336"/>
                <a:gd name="connsiteY61" fmla="*/ 2723103 h 4562434"/>
                <a:gd name="connsiteX62" fmla="*/ 3798277 w 6662336"/>
                <a:gd name="connsiteY62" fmla="*/ 2733152 h 4562434"/>
                <a:gd name="connsiteX63" fmla="*/ 3818374 w 6662336"/>
                <a:gd name="connsiteY63" fmla="*/ 2763297 h 4562434"/>
                <a:gd name="connsiteX64" fmla="*/ 3888712 w 6662336"/>
                <a:gd name="connsiteY64" fmla="*/ 2783393 h 4562434"/>
                <a:gd name="connsiteX65" fmla="*/ 3959051 w 6662336"/>
                <a:gd name="connsiteY65" fmla="*/ 2823587 h 4562434"/>
                <a:gd name="connsiteX66" fmla="*/ 3989196 w 6662336"/>
                <a:gd name="connsiteY66" fmla="*/ 2843683 h 4562434"/>
                <a:gd name="connsiteX67" fmla="*/ 4069583 w 6662336"/>
                <a:gd name="connsiteY67" fmla="*/ 2853732 h 4562434"/>
                <a:gd name="connsiteX68" fmla="*/ 4170066 w 6662336"/>
                <a:gd name="connsiteY68" fmla="*/ 2893925 h 4562434"/>
                <a:gd name="connsiteX69" fmla="*/ 4260501 w 6662336"/>
                <a:gd name="connsiteY69" fmla="*/ 2944167 h 4562434"/>
                <a:gd name="connsiteX70" fmla="*/ 4330840 w 6662336"/>
                <a:gd name="connsiteY70" fmla="*/ 2964264 h 4562434"/>
                <a:gd name="connsiteX71" fmla="*/ 4360985 w 6662336"/>
                <a:gd name="connsiteY71" fmla="*/ 2984360 h 4562434"/>
                <a:gd name="connsiteX72" fmla="*/ 4401178 w 6662336"/>
                <a:gd name="connsiteY72" fmla="*/ 2994409 h 4562434"/>
                <a:gd name="connsiteX73" fmla="*/ 4491613 w 6662336"/>
                <a:gd name="connsiteY73" fmla="*/ 3014505 h 4562434"/>
                <a:gd name="connsiteX74" fmla="*/ 4521758 w 6662336"/>
                <a:gd name="connsiteY74" fmla="*/ 3034602 h 4562434"/>
                <a:gd name="connsiteX75" fmla="*/ 4561952 w 6662336"/>
                <a:gd name="connsiteY75" fmla="*/ 3054699 h 4562434"/>
                <a:gd name="connsiteX76" fmla="*/ 4632290 w 6662336"/>
                <a:gd name="connsiteY76" fmla="*/ 3104941 h 4562434"/>
                <a:gd name="connsiteX77" fmla="*/ 4672484 w 6662336"/>
                <a:gd name="connsiteY77" fmla="*/ 3114989 h 4562434"/>
                <a:gd name="connsiteX78" fmla="*/ 4772967 w 6662336"/>
                <a:gd name="connsiteY78" fmla="*/ 3175279 h 4562434"/>
                <a:gd name="connsiteX79" fmla="*/ 4803112 w 6662336"/>
                <a:gd name="connsiteY79" fmla="*/ 3195376 h 4562434"/>
                <a:gd name="connsiteX80" fmla="*/ 4893547 w 6662336"/>
                <a:gd name="connsiteY80" fmla="*/ 3215472 h 4562434"/>
                <a:gd name="connsiteX81" fmla="*/ 4943789 w 6662336"/>
                <a:gd name="connsiteY81" fmla="*/ 3245618 h 4562434"/>
                <a:gd name="connsiteX82" fmla="*/ 5094514 w 6662336"/>
                <a:gd name="connsiteY82" fmla="*/ 3386294 h 4562434"/>
                <a:gd name="connsiteX83" fmla="*/ 5194998 w 6662336"/>
                <a:gd name="connsiteY83" fmla="*/ 3406391 h 4562434"/>
                <a:gd name="connsiteX84" fmla="*/ 5335675 w 6662336"/>
                <a:gd name="connsiteY84" fmla="*/ 3627455 h 4562434"/>
                <a:gd name="connsiteX85" fmla="*/ 5416062 w 6662336"/>
                <a:gd name="connsiteY85" fmla="*/ 3949002 h 4562434"/>
                <a:gd name="connsiteX86" fmla="*/ 5446207 w 6662336"/>
                <a:gd name="connsiteY86" fmla="*/ 3999244 h 4562434"/>
                <a:gd name="connsiteX87" fmla="*/ 5436158 w 6662336"/>
                <a:gd name="connsiteY87" fmla="*/ 3969099 h 4562434"/>
                <a:gd name="connsiteX88" fmla="*/ 5486400 w 6662336"/>
                <a:gd name="connsiteY88" fmla="*/ 3908809 h 4562434"/>
                <a:gd name="connsiteX89" fmla="*/ 5627077 w 6662336"/>
                <a:gd name="connsiteY89" fmla="*/ 3888712 h 4562434"/>
                <a:gd name="connsiteX90" fmla="*/ 5807947 w 6662336"/>
                <a:gd name="connsiteY90" fmla="*/ 3908809 h 4562434"/>
                <a:gd name="connsiteX91" fmla="*/ 6189785 w 6662336"/>
                <a:gd name="connsiteY91" fmla="*/ 4009292 h 4562434"/>
                <a:gd name="connsiteX92" fmla="*/ 6380703 w 6662336"/>
                <a:gd name="connsiteY92" fmla="*/ 4099727 h 4562434"/>
                <a:gd name="connsiteX93" fmla="*/ 6551525 w 6662336"/>
                <a:gd name="connsiteY93" fmla="*/ 4230356 h 4562434"/>
                <a:gd name="connsiteX94" fmla="*/ 6641961 w 6662336"/>
                <a:gd name="connsiteY94" fmla="*/ 4451420 h 4562434"/>
                <a:gd name="connsiteX95" fmla="*/ 6652009 w 6662336"/>
                <a:gd name="connsiteY95" fmla="*/ 4561952 h 4562434"/>
                <a:gd name="connsiteX96" fmla="*/ 6581670 w 6662336"/>
                <a:gd name="connsiteY96" fmla="*/ 4501661 h 456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6662336" h="4562434">
                  <a:moveTo>
                    <a:pt x="0" y="0"/>
                  </a:moveTo>
                  <a:cubicBezTo>
                    <a:pt x="16747" y="13398"/>
                    <a:pt x="37628" y="22848"/>
                    <a:pt x="50242" y="40193"/>
                  </a:cubicBezTo>
                  <a:cubicBezTo>
                    <a:pt x="65246" y="60823"/>
                    <a:pt x="68979" y="87716"/>
                    <a:pt x="80387" y="110532"/>
                  </a:cubicBezTo>
                  <a:cubicBezTo>
                    <a:pt x="89121" y="128001"/>
                    <a:pt x="100181" y="144212"/>
                    <a:pt x="110532" y="160774"/>
                  </a:cubicBezTo>
                  <a:cubicBezTo>
                    <a:pt x="116933" y="171015"/>
                    <a:pt x="120735" y="183993"/>
                    <a:pt x="130629" y="190919"/>
                  </a:cubicBezTo>
                  <a:cubicBezTo>
                    <a:pt x="155172" y="208099"/>
                    <a:pt x="184220" y="217714"/>
                    <a:pt x="211015" y="231112"/>
                  </a:cubicBezTo>
                  <a:lnTo>
                    <a:pt x="291402" y="271305"/>
                  </a:lnTo>
                  <a:cubicBezTo>
                    <a:pt x="309308" y="278468"/>
                    <a:pt x="363913" y="298696"/>
                    <a:pt x="381837" y="311499"/>
                  </a:cubicBezTo>
                  <a:cubicBezTo>
                    <a:pt x="514626" y="406349"/>
                    <a:pt x="432707" y="381964"/>
                    <a:pt x="532563" y="401934"/>
                  </a:cubicBezTo>
                  <a:cubicBezTo>
                    <a:pt x="545961" y="408633"/>
                    <a:pt x="560293" y="413722"/>
                    <a:pt x="572756" y="422031"/>
                  </a:cubicBezTo>
                  <a:cubicBezTo>
                    <a:pt x="635870" y="464107"/>
                    <a:pt x="606656" y="451693"/>
                    <a:pt x="653143" y="492369"/>
                  </a:cubicBezTo>
                  <a:cubicBezTo>
                    <a:pt x="669284" y="506492"/>
                    <a:pt x="686227" y="519695"/>
                    <a:pt x="703385" y="532563"/>
                  </a:cubicBezTo>
                  <a:cubicBezTo>
                    <a:pt x="713046" y="539809"/>
                    <a:pt x="724253" y="544928"/>
                    <a:pt x="733530" y="552659"/>
                  </a:cubicBezTo>
                  <a:cubicBezTo>
                    <a:pt x="784844" y="595420"/>
                    <a:pt x="738806" y="576586"/>
                    <a:pt x="803868" y="592853"/>
                  </a:cubicBezTo>
                  <a:cubicBezTo>
                    <a:pt x="813916" y="599552"/>
                    <a:pt x="823211" y="607548"/>
                    <a:pt x="834013" y="612949"/>
                  </a:cubicBezTo>
                  <a:cubicBezTo>
                    <a:pt x="903346" y="647615"/>
                    <a:pt x="918223" y="635659"/>
                    <a:pt x="1014884" y="643094"/>
                  </a:cubicBezTo>
                  <a:lnTo>
                    <a:pt x="1115367" y="663191"/>
                  </a:lnTo>
                  <a:cubicBezTo>
                    <a:pt x="1128871" y="666085"/>
                    <a:pt x="1142738" y="668110"/>
                    <a:pt x="1155561" y="673239"/>
                  </a:cubicBezTo>
                  <a:cubicBezTo>
                    <a:pt x="1176423" y="681584"/>
                    <a:pt x="1195450" y="693969"/>
                    <a:pt x="1215851" y="703385"/>
                  </a:cubicBezTo>
                  <a:cubicBezTo>
                    <a:pt x="1282565" y="734177"/>
                    <a:pt x="1281169" y="731857"/>
                    <a:pt x="1346479" y="753626"/>
                  </a:cubicBezTo>
                  <a:cubicBezTo>
                    <a:pt x="1366576" y="773723"/>
                    <a:pt x="1383121" y="798151"/>
                    <a:pt x="1406769" y="813916"/>
                  </a:cubicBezTo>
                  <a:cubicBezTo>
                    <a:pt x="1416817" y="820615"/>
                    <a:pt x="1428375" y="825473"/>
                    <a:pt x="1436914" y="834013"/>
                  </a:cubicBezTo>
                  <a:cubicBezTo>
                    <a:pt x="1448756" y="845855"/>
                    <a:pt x="1454455" y="863179"/>
                    <a:pt x="1467059" y="874207"/>
                  </a:cubicBezTo>
                  <a:cubicBezTo>
                    <a:pt x="1481757" y="887068"/>
                    <a:pt x="1501884" y="892362"/>
                    <a:pt x="1517301" y="904352"/>
                  </a:cubicBezTo>
                  <a:cubicBezTo>
                    <a:pt x="1584595" y="956691"/>
                    <a:pt x="1528955" y="940323"/>
                    <a:pt x="1617785" y="984738"/>
                  </a:cubicBezTo>
                  <a:cubicBezTo>
                    <a:pt x="1644581" y="998136"/>
                    <a:pt x="1670636" y="1013131"/>
                    <a:pt x="1698172" y="1024932"/>
                  </a:cubicBezTo>
                  <a:cubicBezTo>
                    <a:pt x="1717643" y="1033277"/>
                    <a:pt x="1758462" y="1045029"/>
                    <a:pt x="1758462" y="1045029"/>
                  </a:cubicBezTo>
                  <a:cubicBezTo>
                    <a:pt x="1785257" y="1065126"/>
                    <a:pt x="1808890" y="1090341"/>
                    <a:pt x="1838848" y="1105319"/>
                  </a:cubicBezTo>
                  <a:cubicBezTo>
                    <a:pt x="1895175" y="1133481"/>
                    <a:pt x="1865134" y="1119852"/>
                    <a:pt x="1929284" y="1145512"/>
                  </a:cubicBezTo>
                  <a:lnTo>
                    <a:pt x="2009670" y="1225899"/>
                  </a:lnTo>
                  <a:cubicBezTo>
                    <a:pt x="2023068" y="1239297"/>
                    <a:pt x="2039354" y="1250327"/>
                    <a:pt x="2049864" y="1266092"/>
                  </a:cubicBezTo>
                  <a:cubicBezTo>
                    <a:pt x="2142248" y="1404669"/>
                    <a:pt x="2045818" y="1262438"/>
                    <a:pt x="2120202" y="1366576"/>
                  </a:cubicBezTo>
                  <a:cubicBezTo>
                    <a:pt x="2127221" y="1376403"/>
                    <a:pt x="2131760" y="1388182"/>
                    <a:pt x="2140299" y="1396721"/>
                  </a:cubicBezTo>
                  <a:cubicBezTo>
                    <a:pt x="2198870" y="1455292"/>
                    <a:pt x="2184783" y="1398133"/>
                    <a:pt x="2250831" y="1497204"/>
                  </a:cubicBezTo>
                  <a:cubicBezTo>
                    <a:pt x="2269981" y="1525928"/>
                    <a:pt x="2301720" y="1577806"/>
                    <a:pt x="2331218" y="1587639"/>
                  </a:cubicBezTo>
                  <a:lnTo>
                    <a:pt x="2361363" y="1597688"/>
                  </a:lnTo>
                  <a:cubicBezTo>
                    <a:pt x="2368062" y="1607736"/>
                    <a:pt x="2372920" y="1619294"/>
                    <a:pt x="2381459" y="1627833"/>
                  </a:cubicBezTo>
                  <a:cubicBezTo>
                    <a:pt x="2389998" y="1636373"/>
                    <a:pt x="2401248" y="1641717"/>
                    <a:pt x="2411604" y="1647930"/>
                  </a:cubicBezTo>
                  <a:cubicBezTo>
                    <a:pt x="2434760" y="1661823"/>
                    <a:pt x="2456658" y="1678641"/>
                    <a:pt x="2481943" y="1688123"/>
                  </a:cubicBezTo>
                  <a:cubicBezTo>
                    <a:pt x="2510857" y="1698966"/>
                    <a:pt x="2542233" y="1701521"/>
                    <a:pt x="2572378" y="1708220"/>
                  </a:cubicBezTo>
                  <a:cubicBezTo>
                    <a:pt x="2585776" y="1718268"/>
                    <a:pt x="2598944" y="1728631"/>
                    <a:pt x="2612572" y="1738365"/>
                  </a:cubicBezTo>
                  <a:cubicBezTo>
                    <a:pt x="2622399" y="1745384"/>
                    <a:pt x="2633056" y="1751215"/>
                    <a:pt x="2642717" y="1758461"/>
                  </a:cubicBezTo>
                  <a:cubicBezTo>
                    <a:pt x="2659874" y="1771329"/>
                    <a:pt x="2675613" y="1786040"/>
                    <a:pt x="2692958" y="1798655"/>
                  </a:cubicBezTo>
                  <a:cubicBezTo>
                    <a:pt x="2712491" y="1812861"/>
                    <a:pt x="2734183" y="1824020"/>
                    <a:pt x="2753248" y="1838848"/>
                  </a:cubicBezTo>
                  <a:cubicBezTo>
                    <a:pt x="2809701" y="1882755"/>
                    <a:pt x="2755887" y="1859823"/>
                    <a:pt x="2813539" y="1879042"/>
                  </a:cubicBezTo>
                  <a:cubicBezTo>
                    <a:pt x="2830286" y="1899139"/>
                    <a:pt x="2845282" y="1920834"/>
                    <a:pt x="2863780" y="1939332"/>
                  </a:cubicBezTo>
                  <a:cubicBezTo>
                    <a:pt x="2872319" y="1947872"/>
                    <a:pt x="2884098" y="1952410"/>
                    <a:pt x="2893925" y="1959429"/>
                  </a:cubicBezTo>
                  <a:cubicBezTo>
                    <a:pt x="2907553" y="1969163"/>
                    <a:pt x="2920184" y="1980284"/>
                    <a:pt x="2934119" y="1989574"/>
                  </a:cubicBezTo>
                  <a:cubicBezTo>
                    <a:pt x="2999487" y="2033152"/>
                    <a:pt x="2972695" y="2004884"/>
                    <a:pt x="3034602" y="2059912"/>
                  </a:cubicBezTo>
                  <a:cubicBezTo>
                    <a:pt x="3048764" y="2072500"/>
                    <a:pt x="3063163" y="2085149"/>
                    <a:pt x="3074796" y="2100105"/>
                  </a:cubicBezTo>
                  <a:cubicBezTo>
                    <a:pt x="3142150" y="2186702"/>
                    <a:pt x="3068705" y="2115863"/>
                    <a:pt x="3135086" y="2190541"/>
                  </a:cubicBezTo>
                  <a:cubicBezTo>
                    <a:pt x="3156038" y="2214112"/>
                    <a:pt x="3184911" y="2245598"/>
                    <a:pt x="3215473" y="2260879"/>
                  </a:cubicBezTo>
                  <a:cubicBezTo>
                    <a:pt x="3265184" y="2285735"/>
                    <a:pt x="3281445" y="2276610"/>
                    <a:pt x="3326004" y="2321169"/>
                  </a:cubicBezTo>
                  <a:cubicBezTo>
                    <a:pt x="3339402" y="2334567"/>
                    <a:pt x="3353867" y="2346977"/>
                    <a:pt x="3366198" y="2361363"/>
                  </a:cubicBezTo>
                  <a:cubicBezTo>
                    <a:pt x="3374057" y="2370532"/>
                    <a:pt x="3377755" y="2382969"/>
                    <a:pt x="3386295" y="2391508"/>
                  </a:cubicBezTo>
                  <a:cubicBezTo>
                    <a:pt x="3394834" y="2400047"/>
                    <a:pt x="3406392" y="2404905"/>
                    <a:pt x="3416440" y="2411604"/>
                  </a:cubicBezTo>
                  <a:cubicBezTo>
                    <a:pt x="3454014" y="2461703"/>
                    <a:pt x="3437226" y="2449851"/>
                    <a:pt x="3496826" y="2481943"/>
                  </a:cubicBezTo>
                  <a:cubicBezTo>
                    <a:pt x="3523204" y="2496146"/>
                    <a:pt x="3577213" y="2522136"/>
                    <a:pt x="3577213" y="2522136"/>
                  </a:cubicBezTo>
                  <a:cubicBezTo>
                    <a:pt x="3583912" y="2532184"/>
                    <a:pt x="3591909" y="2541479"/>
                    <a:pt x="3597310" y="2552281"/>
                  </a:cubicBezTo>
                  <a:cubicBezTo>
                    <a:pt x="3602047" y="2561755"/>
                    <a:pt x="3600741" y="2574155"/>
                    <a:pt x="3607358" y="2582426"/>
                  </a:cubicBezTo>
                  <a:cubicBezTo>
                    <a:pt x="3628072" y="2608318"/>
                    <a:pt x="3654251" y="2629319"/>
                    <a:pt x="3677697" y="2652765"/>
                  </a:cubicBezTo>
                  <a:cubicBezTo>
                    <a:pt x="3703708" y="2678776"/>
                    <a:pt x="3732073" y="2711083"/>
                    <a:pt x="3768132" y="2723103"/>
                  </a:cubicBezTo>
                  <a:lnTo>
                    <a:pt x="3798277" y="2733152"/>
                  </a:lnTo>
                  <a:cubicBezTo>
                    <a:pt x="3804976" y="2743200"/>
                    <a:pt x="3808944" y="2755753"/>
                    <a:pt x="3818374" y="2763297"/>
                  </a:cubicBezTo>
                  <a:cubicBezTo>
                    <a:pt x="3824926" y="2768539"/>
                    <a:pt x="3886086" y="2782737"/>
                    <a:pt x="3888712" y="2783393"/>
                  </a:cubicBezTo>
                  <a:cubicBezTo>
                    <a:pt x="3962144" y="2832349"/>
                    <a:pt x="3869822" y="2772600"/>
                    <a:pt x="3959051" y="2823587"/>
                  </a:cubicBezTo>
                  <a:cubicBezTo>
                    <a:pt x="3969536" y="2829579"/>
                    <a:pt x="3977545" y="2840505"/>
                    <a:pt x="3989196" y="2843683"/>
                  </a:cubicBezTo>
                  <a:cubicBezTo>
                    <a:pt x="4015249" y="2850788"/>
                    <a:pt x="4042787" y="2850382"/>
                    <a:pt x="4069583" y="2853732"/>
                  </a:cubicBezTo>
                  <a:cubicBezTo>
                    <a:pt x="4103077" y="2867130"/>
                    <a:pt x="4139132" y="2875365"/>
                    <a:pt x="4170066" y="2893925"/>
                  </a:cubicBezTo>
                  <a:cubicBezTo>
                    <a:pt x="4201821" y="2912978"/>
                    <a:pt x="4226869" y="2929753"/>
                    <a:pt x="4260501" y="2944167"/>
                  </a:cubicBezTo>
                  <a:cubicBezTo>
                    <a:pt x="4280678" y="2952814"/>
                    <a:pt x="4310450" y="2959166"/>
                    <a:pt x="4330840" y="2964264"/>
                  </a:cubicBezTo>
                  <a:cubicBezTo>
                    <a:pt x="4340888" y="2970963"/>
                    <a:pt x="4349885" y="2979603"/>
                    <a:pt x="4360985" y="2984360"/>
                  </a:cubicBezTo>
                  <a:cubicBezTo>
                    <a:pt x="4373678" y="2989800"/>
                    <a:pt x="4387899" y="2990615"/>
                    <a:pt x="4401178" y="2994409"/>
                  </a:cubicBezTo>
                  <a:cubicBezTo>
                    <a:pt x="4470432" y="3014196"/>
                    <a:pt x="4382827" y="2996375"/>
                    <a:pt x="4491613" y="3014505"/>
                  </a:cubicBezTo>
                  <a:cubicBezTo>
                    <a:pt x="4501661" y="3021204"/>
                    <a:pt x="4511273" y="3028610"/>
                    <a:pt x="4521758" y="3034602"/>
                  </a:cubicBezTo>
                  <a:cubicBezTo>
                    <a:pt x="4534764" y="3042034"/>
                    <a:pt x="4549249" y="3046760"/>
                    <a:pt x="4561952" y="3054699"/>
                  </a:cubicBezTo>
                  <a:cubicBezTo>
                    <a:pt x="4569437" y="3059377"/>
                    <a:pt x="4618764" y="3099144"/>
                    <a:pt x="4632290" y="3104941"/>
                  </a:cubicBezTo>
                  <a:cubicBezTo>
                    <a:pt x="4644984" y="3110381"/>
                    <a:pt x="4659086" y="3111640"/>
                    <a:pt x="4672484" y="3114989"/>
                  </a:cubicBezTo>
                  <a:cubicBezTo>
                    <a:pt x="4734279" y="3145887"/>
                    <a:pt x="4700216" y="3126778"/>
                    <a:pt x="4772967" y="3175279"/>
                  </a:cubicBezTo>
                  <a:cubicBezTo>
                    <a:pt x="4783015" y="3181978"/>
                    <a:pt x="4791200" y="3193391"/>
                    <a:pt x="4803112" y="3195376"/>
                  </a:cubicBezTo>
                  <a:cubicBezTo>
                    <a:pt x="4826264" y="3199235"/>
                    <a:pt x="4868812" y="3203104"/>
                    <a:pt x="4893547" y="3215472"/>
                  </a:cubicBezTo>
                  <a:cubicBezTo>
                    <a:pt x="4911016" y="3224206"/>
                    <a:pt x="4927042" y="3235569"/>
                    <a:pt x="4943789" y="3245618"/>
                  </a:cubicBezTo>
                  <a:cubicBezTo>
                    <a:pt x="4980918" y="3295123"/>
                    <a:pt x="5037323" y="3376762"/>
                    <a:pt x="5094514" y="3386294"/>
                  </a:cubicBezTo>
                  <a:cubicBezTo>
                    <a:pt x="5168426" y="3398614"/>
                    <a:pt x="5135038" y="3391402"/>
                    <a:pt x="5194998" y="3406391"/>
                  </a:cubicBezTo>
                  <a:cubicBezTo>
                    <a:pt x="5241890" y="3480079"/>
                    <a:pt x="5302721" y="3546567"/>
                    <a:pt x="5335675" y="3627455"/>
                  </a:cubicBezTo>
                  <a:cubicBezTo>
                    <a:pt x="5377359" y="3729771"/>
                    <a:pt x="5384578" y="3843102"/>
                    <a:pt x="5416062" y="3949002"/>
                  </a:cubicBezTo>
                  <a:cubicBezTo>
                    <a:pt x="5421628" y="3967723"/>
                    <a:pt x="5432397" y="3985433"/>
                    <a:pt x="5446207" y="3999244"/>
                  </a:cubicBezTo>
                  <a:cubicBezTo>
                    <a:pt x="5453696" y="4006734"/>
                    <a:pt x="5439508" y="3979147"/>
                    <a:pt x="5436158" y="3969099"/>
                  </a:cubicBezTo>
                  <a:cubicBezTo>
                    <a:pt x="5452905" y="3949002"/>
                    <a:pt x="5462290" y="3918961"/>
                    <a:pt x="5486400" y="3908809"/>
                  </a:cubicBezTo>
                  <a:cubicBezTo>
                    <a:pt x="5530056" y="3890427"/>
                    <a:pt x="5627077" y="3888712"/>
                    <a:pt x="5627077" y="3888712"/>
                  </a:cubicBezTo>
                  <a:cubicBezTo>
                    <a:pt x="5687367" y="3895411"/>
                    <a:pt x="5748632" y="3896099"/>
                    <a:pt x="5807947" y="3908809"/>
                  </a:cubicBezTo>
                  <a:cubicBezTo>
                    <a:pt x="5936638" y="3936386"/>
                    <a:pt x="6189785" y="4009292"/>
                    <a:pt x="6189785" y="4009292"/>
                  </a:cubicBezTo>
                  <a:cubicBezTo>
                    <a:pt x="6300724" y="4092496"/>
                    <a:pt x="6237858" y="4060769"/>
                    <a:pt x="6380703" y="4099727"/>
                  </a:cubicBezTo>
                  <a:cubicBezTo>
                    <a:pt x="6437644" y="4143270"/>
                    <a:pt x="6508780" y="4172814"/>
                    <a:pt x="6551525" y="4230356"/>
                  </a:cubicBezTo>
                  <a:cubicBezTo>
                    <a:pt x="6599002" y="4294267"/>
                    <a:pt x="6618872" y="4375226"/>
                    <a:pt x="6641961" y="4451420"/>
                  </a:cubicBezTo>
                  <a:cubicBezTo>
                    <a:pt x="6652690" y="4486826"/>
                    <a:pt x="6675693" y="4533531"/>
                    <a:pt x="6652009" y="4561952"/>
                  </a:cubicBezTo>
                  <a:cubicBezTo>
                    <a:pt x="6647166" y="4567764"/>
                    <a:pt x="6599517" y="4519508"/>
                    <a:pt x="6581670" y="4501661"/>
                  </a:cubicBezTo>
                </a:path>
              </a:pathLst>
            </a:cu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PE" sz="1620" dirty="0"/>
            </a:p>
          </p:txBody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C8E8C355-1DA3-A884-2E1F-4ECA7FC2C92D}"/>
                </a:ext>
              </a:extLst>
            </p:cNvPr>
            <p:cNvSpPr txBox="1"/>
            <p:nvPr/>
          </p:nvSpPr>
          <p:spPr>
            <a:xfrm rot="2068337">
              <a:off x="6200243" y="2484100"/>
              <a:ext cx="804486" cy="288528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s-ES" sz="990" dirty="0">
                  <a:solidFill>
                    <a:srgbClr val="002060"/>
                  </a:solidFill>
                </a:rPr>
                <a:t>Río Santa</a:t>
              </a:r>
              <a:endParaRPr lang="es-PE" sz="990" dirty="0">
                <a:solidFill>
                  <a:srgbClr val="002060"/>
                </a:solidFill>
              </a:endParaRPr>
            </a:p>
          </p:txBody>
        </p:sp>
        <p:sp>
          <p:nvSpPr>
            <p:cNvPr id="21" name="CuadroTexto 20">
              <a:extLst>
                <a:ext uri="{FF2B5EF4-FFF2-40B4-BE49-F238E27FC236}">
                  <a16:creationId xmlns:a16="http://schemas.microsoft.com/office/drawing/2014/main" id="{B2181F76-5D2C-36FA-F375-9A34105DBAEA}"/>
                </a:ext>
              </a:extLst>
            </p:cNvPr>
            <p:cNvSpPr txBox="1"/>
            <p:nvPr/>
          </p:nvSpPr>
          <p:spPr>
            <a:xfrm rot="18901902">
              <a:off x="4565460" y="4521784"/>
              <a:ext cx="1024311" cy="288528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s-ES" sz="990" dirty="0">
                  <a:solidFill>
                    <a:srgbClr val="002060"/>
                  </a:solidFill>
                </a:rPr>
                <a:t>Río Huarmey</a:t>
              </a:r>
              <a:endParaRPr lang="es-PE" sz="990" dirty="0">
                <a:solidFill>
                  <a:srgbClr val="002060"/>
                </a:solidFill>
              </a:endParaRPr>
            </a:p>
          </p:txBody>
        </p:sp>
        <p:pic>
          <p:nvPicPr>
            <p:cNvPr id="25" name="Imagen 24">
              <a:extLst>
                <a:ext uri="{FF2B5EF4-FFF2-40B4-BE49-F238E27FC236}">
                  <a16:creationId xmlns:a16="http://schemas.microsoft.com/office/drawing/2014/main" id="{AFD0025B-06A1-4359-4AA8-6FA4E885675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52187" y="493968"/>
              <a:ext cx="2339455" cy="291553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3175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A1A84E03-0CBA-77BA-7835-94B99FBBCC5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43396" y="4933624"/>
            <a:ext cx="1863254" cy="83846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6E69D56-0CEA-2888-FE72-BBD261BBA70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0444" y="4933624"/>
            <a:ext cx="1878251" cy="84521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DC95B52E-DEE5-0887-7650-1D2DDBFA6FCB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7490" y="4933625"/>
            <a:ext cx="1878252" cy="84521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89927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>
            <a:extLst>
              <a:ext uri="{FF2B5EF4-FFF2-40B4-BE49-F238E27FC236}">
                <a16:creationId xmlns:a16="http://schemas.microsoft.com/office/drawing/2014/main" id="{93DFB78F-4F5B-1D2B-77FB-F791BF38AA05}"/>
              </a:ext>
            </a:extLst>
          </p:cNvPr>
          <p:cNvGrpSpPr/>
          <p:nvPr/>
        </p:nvGrpSpPr>
        <p:grpSpPr>
          <a:xfrm>
            <a:off x="0" y="60993"/>
            <a:ext cx="9144000" cy="6858000"/>
            <a:chOff x="0" y="0"/>
            <a:chExt cx="9144000" cy="6858000"/>
          </a:xfrm>
        </p:grpSpPr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1F7F812F-9094-307E-0651-F26FA75CA60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9144000" cy="498764"/>
            </a:xfrm>
            <a:prstGeom prst="rect">
              <a:avLst/>
            </a:prstGeom>
          </p:spPr>
        </p:pic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A7C51043-BCA9-4235-AB1A-3F67CA2BFC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498764"/>
              <a:ext cx="9144000" cy="6359236"/>
            </a:xfrm>
            <a:prstGeom prst="rect">
              <a:avLst/>
            </a:prstGeom>
          </p:spPr>
        </p:pic>
      </p:grpSp>
      <p:grpSp>
        <p:nvGrpSpPr>
          <p:cNvPr id="19" name="Grupo 18">
            <a:extLst>
              <a:ext uri="{FF2B5EF4-FFF2-40B4-BE49-F238E27FC236}">
                <a16:creationId xmlns:a16="http://schemas.microsoft.com/office/drawing/2014/main" id="{CF37768B-F0EB-B559-923E-CA7535B864A4}"/>
              </a:ext>
            </a:extLst>
          </p:cNvPr>
          <p:cNvGrpSpPr/>
          <p:nvPr/>
        </p:nvGrpSpPr>
        <p:grpSpPr>
          <a:xfrm>
            <a:off x="3693915" y="1"/>
            <a:ext cx="5450085" cy="6857999"/>
            <a:chOff x="2018763" y="0"/>
            <a:chExt cx="5450085" cy="6857999"/>
          </a:xfrm>
        </p:grpSpPr>
        <p:pic>
          <p:nvPicPr>
            <p:cNvPr id="2" name="Picture 2">
              <a:extLst>
                <a:ext uri="{FF2B5EF4-FFF2-40B4-BE49-F238E27FC236}">
                  <a16:creationId xmlns:a16="http://schemas.microsoft.com/office/drawing/2014/main" id="{A71DE1F0-C039-7B14-689D-EC61A301471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8763" y="0"/>
              <a:ext cx="5450085" cy="68579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8042A6AD-DC1B-D75D-D64F-0F93B740F44C}"/>
                </a:ext>
              </a:extLst>
            </p:cNvPr>
            <p:cNvSpPr txBox="1"/>
            <p:nvPr/>
          </p:nvSpPr>
          <p:spPr>
            <a:xfrm>
              <a:off x="2018763" y="6533062"/>
              <a:ext cx="460716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ES" sz="1200" b="1" i="1" dirty="0">
                  <a:solidFill>
                    <a:srgbClr val="172B4D"/>
                  </a:solidFill>
                  <a:effectLst/>
                  <a:latin typeface="-apple-system"/>
                </a:rPr>
                <a:t>Sistema de cordilleras del Perú (Pareja Paz Soldán, 1950)</a:t>
              </a:r>
              <a:endParaRPr lang="es-PE" sz="1200" b="1" i="1" dirty="0"/>
            </a:p>
          </p:txBody>
        </p:sp>
      </p:grpSp>
      <p:sp>
        <p:nvSpPr>
          <p:cNvPr id="17" name="CuadroTexto 16">
            <a:extLst>
              <a:ext uri="{FF2B5EF4-FFF2-40B4-BE49-F238E27FC236}">
                <a16:creationId xmlns:a16="http://schemas.microsoft.com/office/drawing/2014/main" id="{DD4B17E6-CB26-7087-36E3-EE56AB336171}"/>
              </a:ext>
            </a:extLst>
          </p:cNvPr>
          <p:cNvSpPr txBox="1"/>
          <p:nvPr/>
        </p:nvSpPr>
        <p:spPr>
          <a:xfrm>
            <a:off x="118417" y="1077680"/>
            <a:ext cx="35754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/>
              <a:t>¿CORDILLERA NEGRA?</a:t>
            </a:r>
            <a:endParaRPr lang="es-PE" sz="4000" b="1" dirty="0"/>
          </a:p>
        </p:txBody>
      </p:sp>
      <p:sp>
        <p:nvSpPr>
          <p:cNvPr id="10" name="Flecha: a la derecha 9">
            <a:extLst>
              <a:ext uri="{FF2B5EF4-FFF2-40B4-BE49-F238E27FC236}">
                <a16:creationId xmlns:a16="http://schemas.microsoft.com/office/drawing/2014/main" id="{52CD6501-A057-101E-D402-85BAC344872E}"/>
              </a:ext>
            </a:extLst>
          </p:cNvPr>
          <p:cNvSpPr/>
          <p:nvPr/>
        </p:nvSpPr>
        <p:spPr>
          <a:xfrm>
            <a:off x="4190894" y="3545491"/>
            <a:ext cx="1225237" cy="131325"/>
          </a:xfrm>
          <a:prstGeom prst="rightArrow">
            <a:avLst/>
          </a:prstGeom>
          <a:solidFill>
            <a:srgbClr val="FF0000"/>
          </a:solidFill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121521A-FB52-68CF-B59E-9D099FE10B6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847908"/>
            <a:ext cx="3575498" cy="160897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6CDF28A-D643-82D9-B68C-1FCC16D17B3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521845"/>
            <a:ext cx="3575498" cy="2011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684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2643E14-57B5-7ADC-9496-A3E799742F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69BC76A-D0C7-32C9-67B2-B816E8C71E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390"/>
            <a:ext cx="9144000" cy="355511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630B480-9585-AF93-4C06-28201DBB6F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6506"/>
                    </a14:imgEffect>
                    <a14:imgEffect>
                      <a14:brightnessContrast bright="5000" contrast="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26110"/>
            <a:ext cx="9144000" cy="51435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C3EE892-FB9A-FF89-9DDD-88D3C72FC8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6509"/>
                    </a14:imgEffect>
                    <a14:imgEffect>
                      <a14:brightnessContrast bright="26000" contrast="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951035"/>
            <a:ext cx="9144000" cy="51435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6D0B279E-23C5-B064-2E98-634B6C6F8A52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00091"/>
            <a:ext cx="9144000" cy="4417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249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2B1C49F8-E79A-F064-B6FE-8375BA506763}"/>
              </a:ext>
            </a:extLst>
          </p:cNvPr>
          <p:cNvGrpSpPr/>
          <p:nvPr/>
        </p:nvGrpSpPr>
        <p:grpSpPr>
          <a:xfrm>
            <a:off x="0" y="60993"/>
            <a:ext cx="9144000" cy="6858000"/>
            <a:chOff x="0" y="0"/>
            <a:chExt cx="9144000" cy="6858000"/>
          </a:xfrm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BD092978-D659-96DB-E2AA-CEDD8877C53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9144000" cy="498764"/>
            </a:xfrm>
            <a:prstGeom prst="rect">
              <a:avLst/>
            </a:prstGeom>
          </p:spPr>
        </p:pic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4E3DA946-F58A-10CC-681D-56D52182F1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498764"/>
              <a:ext cx="9144000" cy="6359236"/>
            </a:xfrm>
            <a:prstGeom prst="rect">
              <a:avLst/>
            </a:prstGeom>
          </p:spPr>
        </p:pic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BA4A5E1E-A46A-F75C-776B-7741EBE608EA}"/>
              </a:ext>
            </a:extLst>
          </p:cNvPr>
          <p:cNvSpPr txBox="1"/>
          <p:nvPr/>
        </p:nvSpPr>
        <p:spPr>
          <a:xfrm>
            <a:off x="398583" y="6167735"/>
            <a:ext cx="799513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E" sz="1400" dirty="0"/>
              <a:t>Fuente: Documento de trabajo Análisis histórico del contexto en el marco del proyecto SAMA.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AA94E57-58CC-FB8F-0ED6-4EE66A17609D}"/>
              </a:ext>
            </a:extLst>
          </p:cNvPr>
          <p:cNvSpPr txBox="1"/>
          <p:nvPr/>
        </p:nvSpPr>
        <p:spPr>
          <a:xfrm>
            <a:off x="551889" y="684190"/>
            <a:ext cx="81935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PE" b="1" dirty="0"/>
              <a:t>Línea de tiempo – Transición Agroecológica – Gestión del Territorio y del Agua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BFB7279-49CE-66AF-EA8C-95269C8BA2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889" y="1425227"/>
            <a:ext cx="8040222" cy="4248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519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>
            <a:extLst>
              <a:ext uri="{FF2B5EF4-FFF2-40B4-BE49-F238E27FC236}">
                <a16:creationId xmlns:a16="http://schemas.microsoft.com/office/drawing/2014/main" id="{A401EF3D-73EA-FB6F-C199-C9CFC074F95C}"/>
              </a:ext>
            </a:extLst>
          </p:cNvPr>
          <p:cNvGrpSpPr/>
          <p:nvPr/>
        </p:nvGrpSpPr>
        <p:grpSpPr>
          <a:xfrm>
            <a:off x="0" y="60993"/>
            <a:ext cx="9144000" cy="6858000"/>
            <a:chOff x="0" y="0"/>
            <a:chExt cx="9144000" cy="6858000"/>
          </a:xfrm>
        </p:grpSpPr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4568320D-6C44-DA7C-B314-8BAD416A04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9144000" cy="498764"/>
            </a:xfrm>
            <a:prstGeom prst="rect">
              <a:avLst/>
            </a:prstGeom>
          </p:spPr>
        </p:pic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2DFF014A-7859-71C2-5F6B-96F172B716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498764"/>
              <a:ext cx="9144000" cy="6359236"/>
            </a:xfrm>
            <a:prstGeom prst="rect">
              <a:avLst/>
            </a:prstGeom>
          </p:spPr>
        </p:pic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DD9D776E-18F0-11E9-E0BC-ECAADC430780}"/>
              </a:ext>
            </a:extLst>
          </p:cNvPr>
          <p:cNvSpPr txBox="1"/>
          <p:nvPr/>
        </p:nvSpPr>
        <p:spPr>
          <a:xfrm>
            <a:off x="907156" y="832358"/>
            <a:ext cx="7234813" cy="4247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s-ES" sz="2160" b="1" dirty="0"/>
              <a:t>Nuestra pregunta de investigación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79DB100-42A3-07D4-3F55-A50BD5E4922A}"/>
              </a:ext>
            </a:extLst>
          </p:cNvPr>
          <p:cNvSpPr txBox="1"/>
          <p:nvPr/>
        </p:nvSpPr>
        <p:spPr>
          <a:xfrm>
            <a:off x="1117377" y="2092858"/>
            <a:ext cx="6909247" cy="9787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s-ES" sz="2880" dirty="0"/>
              <a:t>¿Qué cambios podemos observar a partir de las acciones de siembra y cosecha de agua?</a:t>
            </a:r>
            <a:endParaRPr lang="es-PE" sz="288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6F970F8-FE6D-6A93-762A-1A57705F986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1" y="4318391"/>
            <a:ext cx="3020534" cy="169614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3AEB783-805B-E89C-2EE3-A6D77009AFD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7735" y="4318391"/>
            <a:ext cx="3020534" cy="169614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FBFA07D-0F29-73C0-8B6A-2C5A8910F15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8269" y="4318391"/>
            <a:ext cx="2188531" cy="169614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EC21DEC-9FFC-209E-5636-9F19A9FF0DBC}"/>
              </a:ext>
            </a:extLst>
          </p:cNvPr>
          <p:cNvSpPr txBox="1"/>
          <p:nvPr/>
        </p:nvSpPr>
        <p:spPr>
          <a:xfrm>
            <a:off x="1207813" y="3191774"/>
            <a:ext cx="2107139" cy="5909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620" dirty="0"/>
              <a:t>SOCIAL-ORGANIZACIONAL</a:t>
            </a:r>
            <a:endParaRPr lang="es-PE" sz="162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4B89F34-39EA-5EA8-9730-642945AB8FE5}"/>
              </a:ext>
            </a:extLst>
          </p:cNvPr>
          <p:cNvSpPr txBox="1"/>
          <p:nvPr/>
        </p:nvSpPr>
        <p:spPr>
          <a:xfrm>
            <a:off x="4187650" y="3213950"/>
            <a:ext cx="1582616" cy="59093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620" dirty="0"/>
              <a:t>DISPONIBILIDAD DE AGUA</a:t>
            </a:r>
            <a:endParaRPr lang="es-PE" sz="162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571B827-B8AE-427E-6CD2-0DFAC0A772E7}"/>
              </a:ext>
            </a:extLst>
          </p:cNvPr>
          <p:cNvSpPr txBox="1"/>
          <p:nvPr/>
        </p:nvSpPr>
        <p:spPr>
          <a:xfrm>
            <a:off x="6642965" y="3191774"/>
            <a:ext cx="1582616" cy="3416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620" dirty="0"/>
              <a:t>ECOSISTEMAS</a:t>
            </a:r>
            <a:endParaRPr lang="es-PE" sz="1620" dirty="0"/>
          </a:p>
        </p:txBody>
      </p:sp>
    </p:spTree>
    <p:extLst>
      <p:ext uri="{BB962C8B-B14F-4D97-AF65-F5344CB8AC3E}">
        <p14:creationId xmlns:p14="http://schemas.microsoft.com/office/powerpoint/2010/main" val="32854449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o 8">
            <a:extLst>
              <a:ext uri="{FF2B5EF4-FFF2-40B4-BE49-F238E27FC236}">
                <a16:creationId xmlns:a16="http://schemas.microsoft.com/office/drawing/2014/main" id="{ECDA088E-31F5-3E1A-1275-636E477D30C4}"/>
              </a:ext>
            </a:extLst>
          </p:cNvPr>
          <p:cNvGrpSpPr/>
          <p:nvPr/>
        </p:nvGrpSpPr>
        <p:grpSpPr>
          <a:xfrm>
            <a:off x="0" y="60993"/>
            <a:ext cx="9144000" cy="6858000"/>
            <a:chOff x="0" y="0"/>
            <a:chExt cx="9144000" cy="6858000"/>
          </a:xfrm>
        </p:grpSpPr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C672915A-8DE6-757C-316E-775F39BEF4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498764"/>
              <a:ext cx="9144000" cy="6359236"/>
            </a:xfrm>
            <a:prstGeom prst="rect">
              <a:avLst/>
            </a:prstGeom>
          </p:spPr>
        </p:pic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71380098-969D-EFEC-A255-425732AFE3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9144000" cy="498764"/>
            </a:xfrm>
            <a:prstGeom prst="rect">
              <a:avLst/>
            </a:prstGeom>
          </p:spPr>
        </p:pic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628B788D-BC11-D9FA-5542-B4DDDFC73C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429" y="576082"/>
            <a:ext cx="8278380" cy="4305901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4A4E75FF-627E-D266-69F2-2F3854FCD182}"/>
              </a:ext>
            </a:extLst>
          </p:cNvPr>
          <p:cNvSpPr txBox="1">
            <a:spLocks/>
          </p:cNvSpPr>
          <p:nvPr/>
        </p:nvSpPr>
        <p:spPr>
          <a:xfrm>
            <a:off x="110531" y="22230"/>
            <a:ext cx="8922936" cy="474519"/>
          </a:xfrm>
          <a:prstGeom prst="rect">
            <a:avLst/>
          </a:prstGeom>
          <a:solidFill>
            <a:srgbClr val="FFFFFF"/>
          </a:solidFill>
        </p:spPr>
        <p:txBody>
          <a:bodyPr vert="horz" lIns="68580" tIns="34290" rIns="68580" bIns="3429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400">
              <a:lnSpc>
                <a:spcPct val="90000"/>
              </a:lnSpc>
              <a:spcBef>
                <a:spcPts val="1000"/>
              </a:spcBef>
            </a:pPr>
            <a:r>
              <a:rPr lang="es-ES" sz="2800" b="1" cap="all" dirty="0">
                <a:solidFill>
                  <a:schemeClr val="accent5">
                    <a:lumMod val="75000"/>
                  </a:schemeClr>
                </a:solidFill>
                <a:latin typeface="AvenirNext LT Pro Bold" panose="020B0504020202020204" pitchFamily="34" charset="0"/>
              </a:rPr>
              <a:t>METODOLOGÍA</a:t>
            </a:r>
            <a:endParaRPr lang="es-PE" sz="2800" b="1" cap="all" dirty="0">
              <a:solidFill>
                <a:schemeClr val="accent5">
                  <a:lumMod val="75000"/>
                </a:schemeClr>
              </a:solidFill>
              <a:latin typeface="AvenirNext LT Pro Bold" panose="020B05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5EB139E-4189-F7B9-F117-1F84F0DB3C73}"/>
              </a:ext>
            </a:extLst>
          </p:cNvPr>
          <p:cNvSpPr txBox="1"/>
          <p:nvPr/>
        </p:nvSpPr>
        <p:spPr>
          <a:xfrm>
            <a:off x="154911" y="4930111"/>
            <a:ext cx="8834176" cy="89255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400" b="1" i="1" dirty="0"/>
              <a:t>¿Realmente </a:t>
            </a:r>
            <a:r>
              <a:rPr lang="es-ES" sz="2800" b="1" i="1" dirty="0"/>
              <a:t>se asume como válidas </a:t>
            </a:r>
            <a:r>
              <a:rPr lang="es-ES" sz="2400" b="1" i="1" dirty="0"/>
              <a:t>las propuestas técnicas/científicas?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A6AC8B8-C6FE-C9F7-42C0-40AE6C5A47CC}"/>
              </a:ext>
            </a:extLst>
          </p:cNvPr>
          <p:cNvSpPr txBox="1"/>
          <p:nvPr/>
        </p:nvSpPr>
        <p:spPr>
          <a:xfrm>
            <a:off x="1840104" y="5891011"/>
            <a:ext cx="5375031" cy="89255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" sz="2400" b="1" i="1" dirty="0"/>
              <a:t>¿Cuánto se </a:t>
            </a:r>
            <a:r>
              <a:rPr lang="es-ES" sz="2800" b="1" i="1" dirty="0"/>
              <a:t>conoce</a:t>
            </a:r>
            <a:r>
              <a:rPr lang="es-ES" sz="2400" b="1" i="1" dirty="0"/>
              <a:t> de las relaciones ecológicas?</a:t>
            </a:r>
            <a:endParaRPr lang="es-PE" sz="2400" b="1" i="1" dirty="0"/>
          </a:p>
        </p:txBody>
      </p:sp>
    </p:spTree>
    <p:extLst>
      <p:ext uri="{BB962C8B-B14F-4D97-AF65-F5344CB8AC3E}">
        <p14:creationId xmlns:p14="http://schemas.microsoft.com/office/powerpoint/2010/main" val="753940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>
            <a:extLst>
              <a:ext uri="{FF2B5EF4-FFF2-40B4-BE49-F238E27FC236}">
                <a16:creationId xmlns:a16="http://schemas.microsoft.com/office/drawing/2014/main" id="{80F0D503-788B-6F2B-F475-9EB7FA39E498}"/>
              </a:ext>
            </a:extLst>
          </p:cNvPr>
          <p:cNvGrpSpPr/>
          <p:nvPr/>
        </p:nvGrpSpPr>
        <p:grpSpPr>
          <a:xfrm>
            <a:off x="0" y="60993"/>
            <a:ext cx="9144000" cy="6858000"/>
            <a:chOff x="0" y="0"/>
            <a:chExt cx="9144000" cy="6858000"/>
          </a:xfrm>
        </p:grpSpPr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1F59B1F1-9297-37F1-8DD1-F487E18DB8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9144000" cy="498764"/>
            </a:xfrm>
            <a:prstGeom prst="rect">
              <a:avLst/>
            </a:prstGeom>
          </p:spPr>
        </p:pic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46FCDE39-FA7D-04A0-89AA-CAFEDC61BC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498764"/>
              <a:ext cx="9144000" cy="6359236"/>
            </a:xfrm>
            <a:prstGeom prst="rect">
              <a:avLst/>
            </a:prstGeom>
          </p:spPr>
        </p:pic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CDAB5741-C267-A2CA-072A-791EE077E25B}"/>
              </a:ext>
            </a:extLst>
          </p:cNvPr>
          <p:cNvSpPr txBox="1">
            <a:spLocks/>
          </p:cNvSpPr>
          <p:nvPr/>
        </p:nvSpPr>
        <p:spPr>
          <a:xfrm>
            <a:off x="110532" y="144755"/>
            <a:ext cx="8922936" cy="474519"/>
          </a:xfrm>
          <a:prstGeom prst="rect">
            <a:avLst/>
          </a:prstGeom>
          <a:solidFill>
            <a:srgbClr val="FFFFFF"/>
          </a:solidFill>
        </p:spPr>
        <p:txBody>
          <a:bodyPr vert="horz" lIns="68580" tIns="34290" rIns="68580" bIns="3429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400">
              <a:lnSpc>
                <a:spcPct val="90000"/>
              </a:lnSpc>
              <a:spcBef>
                <a:spcPts val="1000"/>
              </a:spcBef>
            </a:pPr>
            <a:r>
              <a:rPr lang="es-ES" sz="2800" b="1" cap="all" dirty="0">
                <a:solidFill>
                  <a:schemeClr val="accent5">
                    <a:lumMod val="75000"/>
                  </a:schemeClr>
                </a:solidFill>
                <a:latin typeface="AvenirNext LT Pro Bold" panose="020B0504020202020204" pitchFamily="34" charset="0"/>
              </a:rPr>
              <a:t>METODOLOGÍA</a:t>
            </a:r>
            <a:endParaRPr lang="es-PE" sz="2800" b="1" cap="all" dirty="0">
              <a:solidFill>
                <a:schemeClr val="accent5">
                  <a:lumMod val="75000"/>
                </a:schemeClr>
              </a:solidFill>
              <a:latin typeface="AvenirNext LT Pro Bold" panose="020B0504020202020204" pitchFamily="34" charset="0"/>
            </a:endParaRP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8D52165B-6603-282F-C428-96534B6A7568}"/>
              </a:ext>
            </a:extLst>
          </p:cNvPr>
          <p:cNvGrpSpPr/>
          <p:nvPr/>
        </p:nvGrpSpPr>
        <p:grpSpPr>
          <a:xfrm>
            <a:off x="82335" y="721147"/>
            <a:ext cx="8951133" cy="3100576"/>
            <a:chOff x="82335" y="814931"/>
            <a:chExt cx="8951133" cy="3100576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1CFE41E6-AB2B-7380-E134-C45C75A2DE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2335" y="814931"/>
              <a:ext cx="8951133" cy="3100576"/>
            </a:xfrm>
            <a:prstGeom prst="rect">
              <a:avLst/>
            </a:prstGeom>
          </p:spPr>
        </p:pic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2573561C-438C-BF11-9354-22D6705F2DC8}"/>
                </a:ext>
              </a:extLst>
            </p:cNvPr>
            <p:cNvSpPr/>
            <p:nvPr/>
          </p:nvSpPr>
          <p:spPr>
            <a:xfrm>
              <a:off x="4841631" y="1723292"/>
              <a:ext cx="609600" cy="175846"/>
            </a:xfrm>
            <a:prstGeom prst="rect">
              <a:avLst/>
            </a:prstGeom>
            <a:solidFill>
              <a:srgbClr val="FA9066"/>
            </a:solidFill>
            <a:ln>
              <a:solidFill>
                <a:srgbClr val="FA906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</p:grpSp>
      <p:sp>
        <p:nvSpPr>
          <p:cNvPr id="8" name="CuadroTexto 7">
            <a:extLst>
              <a:ext uri="{FF2B5EF4-FFF2-40B4-BE49-F238E27FC236}">
                <a16:creationId xmlns:a16="http://schemas.microsoft.com/office/drawing/2014/main" id="{2AD9257D-D56E-A2DD-E54C-DEBB7599B98D}"/>
              </a:ext>
            </a:extLst>
          </p:cNvPr>
          <p:cNvSpPr txBox="1"/>
          <p:nvPr/>
        </p:nvSpPr>
        <p:spPr>
          <a:xfrm>
            <a:off x="234465" y="4126618"/>
            <a:ext cx="2567354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b="1" dirty="0"/>
              <a:t>ACTORES LOCALES:</a:t>
            </a:r>
          </a:p>
          <a:p>
            <a:r>
              <a:rPr lang="es-ES" dirty="0"/>
              <a:t>Comités de regantes</a:t>
            </a:r>
          </a:p>
          <a:p>
            <a:r>
              <a:rPr lang="es-ES" dirty="0"/>
              <a:t>JASS</a:t>
            </a:r>
          </a:p>
          <a:p>
            <a:r>
              <a:rPr lang="es-ES" dirty="0"/>
              <a:t>Municipio Local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C551679-6B06-2291-EBA0-172AC9858C61}"/>
              </a:ext>
            </a:extLst>
          </p:cNvPr>
          <p:cNvSpPr txBox="1"/>
          <p:nvPr/>
        </p:nvSpPr>
        <p:spPr>
          <a:xfrm>
            <a:off x="5767756" y="4089546"/>
            <a:ext cx="3265712" cy="120032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b="1" dirty="0"/>
              <a:t>ACTORES REGIONAL/NACIONAL:</a:t>
            </a:r>
          </a:p>
          <a:p>
            <a:r>
              <a:rPr lang="es-ES" dirty="0"/>
              <a:t>UNASAM</a:t>
            </a:r>
          </a:p>
          <a:p>
            <a:r>
              <a:rPr lang="es-ES" dirty="0"/>
              <a:t>Programa SIERRA AZUL/MIDAGRI</a:t>
            </a:r>
          </a:p>
          <a:p>
            <a:r>
              <a:rPr lang="es-ES" dirty="0"/>
              <a:t>GORE</a:t>
            </a:r>
            <a:endParaRPr lang="es-PE" dirty="0"/>
          </a:p>
        </p:txBody>
      </p:sp>
      <p:sp>
        <p:nvSpPr>
          <p:cNvPr id="39" name="Freeform 12">
            <a:extLst>
              <a:ext uri="{FF2B5EF4-FFF2-40B4-BE49-F238E27FC236}">
                <a16:creationId xmlns:a16="http://schemas.microsoft.com/office/drawing/2014/main" id="{65ED7FD7-EE00-2CDC-4E33-2D221B2F9E7D}"/>
              </a:ext>
            </a:extLst>
          </p:cNvPr>
          <p:cNvSpPr/>
          <p:nvPr/>
        </p:nvSpPr>
        <p:spPr>
          <a:xfrm>
            <a:off x="3171164" y="4262747"/>
            <a:ext cx="2227247" cy="1153425"/>
          </a:xfrm>
          <a:custGeom>
            <a:avLst/>
            <a:gdLst/>
            <a:ahLst/>
            <a:cxnLst/>
            <a:rect l="l" t="t" r="r" b="b"/>
            <a:pathLst>
              <a:path w="4503360" h="2141303">
                <a:moveTo>
                  <a:pt x="0" y="0"/>
                </a:moveTo>
                <a:lnTo>
                  <a:pt x="4503360" y="0"/>
                </a:lnTo>
                <a:lnTo>
                  <a:pt x="4503360" y="2141303"/>
                </a:lnTo>
                <a:lnTo>
                  <a:pt x="0" y="2141303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5" cstate="screen">
              <a:alphaModFix amt="7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EC245C0F-9A9A-26F6-634D-B2D2DECC2C6D}"/>
              </a:ext>
            </a:extLst>
          </p:cNvPr>
          <p:cNvSpPr txBox="1"/>
          <p:nvPr/>
        </p:nvSpPr>
        <p:spPr>
          <a:xfrm>
            <a:off x="272143" y="5755443"/>
            <a:ext cx="8599714" cy="83099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s-PE" sz="2400" dirty="0"/>
              <a:t>Herramientas: Talleres, entrevistas, mapeo del territorio, intercambios, visitas de campo, Survey123, </a:t>
            </a:r>
            <a:r>
              <a:rPr lang="es-PE" sz="2400" b="1" dirty="0"/>
              <a:t>monitoreo hidrológico</a:t>
            </a:r>
            <a:endParaRPr lang="es-PE" sz="2400" dirty="0"/>
          </a:p>
        </p:txBody>
      </p:sp>
      <p:sp>
        <p:nvSpPr>
          <p:cNvPr id="59" name="Flecha: curvada hacia arriba 58">
            <a:extLst>
              <a:ext uri="{FF2B5EF4-FFF2-40B4-BE49-F238E27FC236}">
                <a16:creationId xmlns:a16="http://schemas.microsoft.com/office/drawing/2014/main" id="{D5020425-BAF9-A589-6BA2-B9026BAC670D}"/>
              </a:ext>
            </a:extLst>
          </p:cNvPr>
          <p:cNvSpPr/>
          <p:nvPr/>
        </p:nvSpPr>
        <p:spPr>
          <a:xfrm>
            <a:off x="2303283" y="4983519"/>
            <a:ext cx="3616871" cy="571400"/>
          </a:xfrm>
          <a:prstGeom prst="curvedUpArrow">
            <a:avLst/>
          </a:prstGeom>
          <a:solidFill>
            <a:srgbClr val="7D3FA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solidFill>
                <a:schemeClr val="tx1"/>
              </a:solidFill>
            </a:endParaRPr>
          </a:p>
        </p:txBody>
      </p:sp>
      <p:sp>
        <p:nvSpPr>
          <p:cNvPr id="60" name="Flecha: curvada hacia arriba 59">
            <a:extLst>
              <a:ext uri="{FF2B5EF4-FFF2-40B4-BE49-F238E27FC236}">
                <a16:creationId xmlns:a16="http://schemas.microsoft.com/office/drawing/2014/main" id="{838DCED3-2343-C4A3-848D-0903FF85809A}"/>
              </a:ext>
            </a:extLst>
          </p:cNvPr>
          <p:cNvSpPr/>
          <p:nvPr/>
        </p:nvSpPr>
        <p:spPr>
          <a:xfrm flipH="1" flipV="1">
            <a:off x="2268113" y="3946313"/>
            <a:ext cx="3616872" cy="731520"/>
          </a:xfrm>
          <a:prstGeom prst="curvedUpArrow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0731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9" grpId="0" animBg="1"/>
      <p:bldP spid="41" grpId="0" animBg="1"/>
      <p:bldP spid="59" grpId="0" animBg="1"/>
      <p:bldP spid="6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upo 26">
            <a:extLst>
              <a:ext uri="{FF2B5EF4-FFF2-40B4-BE49-F238E27FC236}">
                <a16:creationId xmlns:a16="http://schemas.microsoft.com/office/drawing/2014/main" id="{7E222CCA-45B2-4ABA-920A-6D366B235D60}"/>
              </a:ext>
            </a:extLst>
          </p:cNvPr>
          <p:cNvGrpSpPr/>
          <p:nvPr/>
        </p:nvGrpSpPr>
        <p:grpSpPr>
          <a:xfrm>
            <a:off x="0" y="60993"/>
            <a:ext cx="9144000" cy="6858000"/>
            <a:chOff x="0" y="0"/>
            <a:chExt cx="9144000" cy="6858000"/>
          </a:xfrm>
        </p:grpSpPr>
        <p:pic>
          <p:nvPicPr>
            <p:cNvPr id="29" name="Imagen 28">
              <a:extLst>
                <a:ext uri="{FF2B5EF4-FFF2-40B4-BE49-F238E27FC236}">
                  <a16:creationId xmlns:a16="http://schemas.microsoft.com/office/drawing/2014/main" id="{B5784026-4786-D1AE-BF16-BE91039889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9144000" cy="498764"/>
            </a:xfrm>
            <a:prstGeom prst="rect">
              <a:avLst/>
            </a:prstGeom>
          </p:spPr>
        </p:pic>
        <p:pic>
          <p:nvPicPr>
            <p:cNvPr id="31" name="Imagen 30">
              <a:extLst>
                <a:ext uri="{FF2B5EF4-FFF2-40B4-BE49-F238E27FC236}">
                  <a16:creationId xmlns:a16="http://schemas.microsoft.com/office/drawing/2014/main" id="{5E05ED28-E30A-E474-6F02-A158160DDB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498764"/>
              <a:ext cx="9144000" cy="6359236"/>
            </a:xfrm>
            <a:prstGeom prst="rect">
              <a:avLst/>
            </a:prstGeom>
          </p:spPr>
        </p:pic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2BE53AB5-87F4-AE70-E602-8D1D1B5EED89}"/>
              </a:ext>
            </a:extLst>
          </p:cNvPr>
          <p:cNvSpPr txBox="1">
            <a:spLocks/>
          </p:cNvSpPr>
          <p:nvPr/>
        </p:nvSpPr>
        <p:spPr>
          <a:xfrm>
            <a:off x="110532" y="144755"/>
            <a:ext cx="8922936" cy="474519"/>
          </a:xfrm>
          <a:prstGeom prst="rect">
            <a:avLst/>
          </a:prstGeom>
          <a:solidFill>
            <a:srgbClr val="FFFFFF"/>
          </a:solidFill>
        </p:spPr>
        <p:txBody>
          <a:bodyPr vert="horz" lIns="68580" tIns="34290" rIns="68580" bIns="3429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400">
              <a:lnSpc>
                <a:spcPct val="90000"/>
              </a:lnSpc>
              <a:spcBef>
                <a:spcPts val="1000"/>
              </a:spcBef>
            </a:pPr>
            <a:r>
              <a:rPr lang="es-ES" sz="2800" b="1" cap="all" dirty="0">
                <a:solidFill>
                  <a:schemeClr val="accent5">
                    <a:lumMod val="75000"/>
                  </a:schemeClr>
                </a:solidFill>
                <a:latin typeface="AvenirNext LT Pro Bold" panose="020B0504020202020204" pitchFamily="34" charset="0"/>
              </a:rPr>
              <a:t>LA IAP en gestión del agua</a:t>
            </a:r>
            <a:endParaRPr lang="es-PE" sz="2800" b="1" cap="all" dirty="0">
              <a:solidFill>
                <a:schemeClr val="accent5">
                  <a:lumMod val="75000"/>
                </a:schemeClr>
              </a:solidFill>
              <a:latin typeface="AvenirNext LT Pro Bold" panose="020B0504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2C7CAAB-5F71-B380-432E-C3F35585A9AF}"/>
              </a:ext>
            </a:extLst>
          </p:cNvPr>
          <p:cNvSpPr txBox="1"/>
          <p:nvPr/>
        </p:nvSpPr>
        <p:spPr>
          <a:xfrm>
            <a:off x="194849" y="546908"/>
            <a:ext cx="8728087" cy="33855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" sz="1600" b="1" dirty="0"/>
              <a:t>¿Qué cambios podemos observar a partir de las acciones de siembra y cosecha de agua?</a:t>
            </a:r>
            <a:endParaRPr lang="es-PE" sz="1600" b="1" dirty="0"/>
          </a:p>
        </p:txBody>
      </p:sp>
      <p:cxnSp>
        <p:nvCxnSpPr>
          <p:cNvPr id="5" name="Conector: angular 4">
            <a:extLst>
              <a:ext uri="{FF2B5EF4-FFF2-40B4-BE49-F238E27FC236}">
                <a16:creationId xmlns:a16="http://schemas.microsoft.com/office/drawing/2014/main" id="{80FC7F18-969C-FC4B-FCB8-8F0A89B2744B}"/>
              </a:ext>
            </a:extLst>
          </p:cNvPr>
          <p:cNvCxnSpPr>
            <a:cxnSpLocks/>
          </p:cNvCxnSpPr>
          <p:nvPr/>
        </p:nvCxnSpPr>
        <p:spPr>
          <a:xfrm>
            <a:off x="200967" y="1014202"/>
            <a:ext cx="8832501" cy="3279162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CuadroTexto 5">
            <a:extLst>
              <a:ext uri="{FF2B5EF4-FFF2-40B4-BE49-F238E27FC236}">
                <a16:creationId xmlns:a16="http://schemas.microsoft.com/office/drawing/2014/main" id="{101AC9B4-04DD-5C91-C729-C449CAB0357A}"/>
              </a:ext>
            </a:extLst>
          </p:cNvPr>
          <p:cNvSpPr txBox="1"/>
          <p:nvPr/>
        </p:nvSpPr>
        <p:spPr>
          <a:xfrm>
            <a:off x="221063" y="1099633"/>
            <a:ext cx="1245995" cy="5232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400" dirty="0"/>
              <a:t>Información y capacitación</a:t>
            </a:r>
            <a:endParaRPr lang="es-PE" sz="140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F30E9BA-F36F-6B6C-6790-573B6D4EAC49}"/>
              </a:ext>
            </a:extLst>
          </p:cNvPr>
          <p:cNvSpPr txBox="1"/>
          <p:nvPr/>
        </p:nvSpPr>
        <p:spPr>
          <a:xfrm>
            <a:off x="1526513" y="1093658"/>
            <a:ext cx="1410119" cy="138499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400" dirty="0"/>
              <a:t>Mapeo del territorio, identificación de acciones de </a:t>
            </a:r>
            <a:r>
              <a:rPr lang="es-ES" sz="1400" dirty="0" err="1"/>
              <a:t>SyC</a:t>
            </a:r>
            <a:r>
              <a:rPr lang="es-ES" sz="1400" dirty="0"/>
              <a:t>, identificación del potencial</a:t>
            </a:r>
            <a:endParaRPr lang="es-PE" sz="140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E7C156A-249D-6699-6ECD-F77830773A77}"/>
              </a:ext>
            </a:extLst>
          </p:cNvPr>
          <p:cNvSpPr txBox="1"/>
          <p:nvPr/>
        </p:nvSpPr>
        <p:spPr>
          <a:xfrm>
            <a:off x="3009481" y="1093049"/>
            <a:ext cx="1522325" cy="95410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400" dirty="0"/>
              <a:t>Decisión y acuerdos de iniciar la investigación</a:t>
            </a:r>
            <a:endParaRPr lang="es-PE" sz="140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24F42CB-4624-2A68-121A-9A8F2B3D21EF}"/>
              </a:ext>
            </a:extLst>
          </p:cNvPr>
          <p:cNvSpPr txBox="1"/>
          <p:nvPr/>
        </p:nvSpPr>
        <p:spPr>
          <a:xfrm>
            <a:off x="4837446" y="3693378"/>
            <a:ext cx="1148859" cy="52322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400" dirty="0"/>
              <a:t>Monitoreo hidrológico</a:t>
            </a:r>
            <a:endParaRPr lang="es-PE" sz="140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2EEACA2-AC3B-2FBC-4937-B1CC2F82020C}"/>
              </a:ext>
            </a:extLst>
          </p:cNvPr>
          <p:cNvSpPr txBox="1"/>
          <p:nvPr/>
        </p:nvSpPr>
        <p:spPr>
          <a:xfrm>
            <a:off x="6055807" y="3693378"/>
            <a:ext cx="1410119" cy="52322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400" dirty="0"/>
              <a:t>Implementación de acciones</a:t>
            </a:r>
            <a:endParaRPr lang="es-PE" sz="1400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87454EE8-BA8D-66FD-CDFE-7C5AC6EA406B}"/>
              </a:ext>
            </a:extLst>
          </p:cNvPr>
          <p:cNvSpPr txBox="1"/>
          <p:nvPr/>
        </p:nvSpPr>
        <p:spPr>
          <a:xfrm>
            <a:off x="7558349" y="3693378"/>
            <a:ext cx="1418596" cy="523220"/>
          </a:xfrm>
          <a:prstGeom prst="rect">
            <a:avLst/>
          </a:prstGeom>
          <a:solidFill>
            <a:srgbClr val="FFFF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400" dirty="0"/>
              <a:t>Análisis de los resultados</a:t>
            </a:r>
            <a:endParaRPr lang="es-PE" sz="1400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670C5053-9B81-5215-D33F-4901EF4C4979}"/>
              </a:ext>
            </a:extLst>
          </p:cNvPr>
          <p:cNvSpPr txBox="1"/>
          <p:nvPr/>
        </p:nvSpPr>
        <p:spPr>
          <a:xfrm>
            <a:off x="7535428" y="4498276"/>
            <a:ext cx="1441517" cy="9541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400" dirty="0"/>
              <a:t>Socialización, continuidad, institucionalidad, sostenibilidad</a:t>
            </a:r>
            <a:endParaRPr lang="es-PE" sz="1400" dirty="0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53D9BCA5-3199-C984-0A9C-2C15B6FEB65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1063" y="1689196"/>
            <a:ext cx="1245995" cy="935275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570911AD-7710-2FF9-0CD5-923C99B64F9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55807" y="2853759"/>
            <a:ext cx="1410119" cy="791836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15CC8276-6237-34D0-7C07-F629A2C5E61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52607" y="2013504"/>
            <a:ext cx="1413319" cy="793633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6201E1EF-B736-804D-081E-03684A61D96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8348" y="2853759"/>
            <a:ext cx="1390802" cy="780989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0033EE16-E411-90C4-E898-62750441E3ED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8349" y="2026148"/>
            <a:ext cx="1390802" cy="780989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7D2027BA-6A46-B6ED-D34A-AE1D5C0941C5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35428" y="1019575"/>
            <a:ext cx="1413722" cy="942481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80B05ED0-38F1-1E50-D2CB-A560E75C1A65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36561" y="2564901"/>
            <a:ext cx="1400072" cy="786194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40DB2C8A-0551-A0FD-CC05-37A6E3447347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9481" y="2086099"/>
            <a:ext cx="1527867" cy="857956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57F9A8B5-318A-EA6C-9687-D5691EFFB30A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7548" y="2758656"/>
            <a:ext cx="1143942" cy="857956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C93D56C9-BEBB-74F0-92D2-D0A7EDE1EB4F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8726" y="4496330"/>
            <a:ext cx="1307200" cy="954107"/>
          </a:xfrm>
          <a:prstGeom prst="rect">
            <a:avLst/>
          </a:prstGeom>
        </p:spPr>
      </p:pic>
      <p:cxnSp>
        <p:nvCxnSpPr>
          <p:cNvPr id="23" name="Conector: angular 22">
            <a:extLst>
              <a:ext uri="{FF2B5EF4-FFF2-40B4-BE49-F238E27FC236}">
                <a16:creationId xmlns:a16="http://schemas.microsoft.com/office/drawing/2014/main" id="{9509E5D1-A2D8-B165-5F03-4CD214C1A021}"/>
              </a:ext>
            </a:extLst>
          </p:cNvPr>
          <p:cNvCxnSpPr>
            <a:cxnSpLocks/>
          </p:cNvCxnSpPr>
          <p:nvPr/>
        </p:nvCxnSpPr>
        <p:spPr>
          <a:xfrm>
            <a:off x="5411875" y="4216598"/>
            <a:ext cx="3435701" cy="202966"/>
          </a:xfrm>
          <a:prstGeom prst="bentConnector3">
            <a:avLst>
              <a:gd name="adj1" fmla="val -12"/>
            </a:avLst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: angular 24">
            <a:extLst>
              <a:ext uri="{FF2B5EF4-FFF2-40B4-BE49-F238E27FC236}">
                <a16:creationId xmlns:a16="http://schemas.microsoft.com/office/drawing/2014/main" id="{8D1482BA-7DF1-A6AC-62A5-03E11CFD0B38}"/>
              </a:ext>
            </a:extLst>
          </p:cNvPr>
          <p:cNvCxnSpPr>
            <a:cxnSpLocks/>
            <a:stCxn id="15" idx="0"/>
          </p:cNvCxnSpPr>
          <p:nvPr/>
        </p:nvCxnSpPr>
        <p:spPr>
          <a:xfrm rot="16200000" flipV="1">
            <a:off x="5631254" y="885490"/>
            <a:ext cx="324308" cy="193171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8" name="Imagen 27">
            <a:extLst>
              <a:ext uri="{FF2B5EF4-FFF2-40B4-BE49-F238E27FC236}">
                <a16:creationId xmlns:a16="http://schemas.microsoft.com/office/drawing/2014/main" id="{361A6968-8AF1-DD2B-D67E-0AA19E954BB0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39" y="4575766"/>
            <a:ext cx="2841093" cy="2137479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8A277054-09FC-02F2-E6E1-69A2F058D04A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5275" y="4575766"/>
            <a:ext cx="2841094" cy="2137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848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26D8F2C5-4A47-747E-67F2-51F86DDFE7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C87AE0E-9AA7-895C-8387-8D2C8C2090D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9433" y="1519243"/>
            <a:ext cx="2859384" cy="190625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7BF0929-FBEE-66DD-8121-AC1568D71D5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9301" y="1519243"/>
            <a:ext cx="2859384" cy="190625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5AFE5DD-0CA2-AB1B-0DA9-C2024C70F25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565" y="1519243"/>
            <a:ext cx="2859384" cy="190625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B393598-89F1-B01B-7315-70D80859AE2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566" y="4270664"/>
            <a:ext cx="2859384" cy="1906256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B6570526-CD7C-E13E-CB18-0675044F8AE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9434" y="4270664"/>
            <a:ext cx="2859384" cy="190625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BA64B8A-97E6-5770-57E4-198B6ABB4383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9302" y="4270665"/>
            <a:ext cx="2859384" cy="1906256"/>
          </a:xfrm>
          <a:prstGeom prst="rect">
            <a:avLst/>
          </a:prstGeom>
        </p:spPr>
      </p:pic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B263A12F-8D29-B8C3-4A0F-550E8B65C0B7}"/>
              </a:ext>
            </a:extLst>
          </p:cNvPr>
          <p:cNvSpPr/>
          <p:nvPr/>
        </p:nvSpPr>
        <p:spPr>
          <a:xfrm>
            <a:off x="2688647" y="705993"/>
            <a:ext cx="3766706" cy="61152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i="1" dirty="0">
                <a:solidFill>
                  <a:schemeClr val="tx1"/>
                </a:solidFill>
              </a:rPr>
              <a:t>Recuperación del canal amunero de Chakras Huacoto</a:t>
            </a:r>
            <a:endParaRPr lang="es-PE" b="1" i="1" dirty="0">
              <a:solidFill>
                <a:schemeClr val="tx1"/>
              </a:solidFill>
            </a:endParaRPr>
          </a:p>
        </p:txBody>
      </p:sp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030F6CE8-AA9B-5CED-3E9A-11316E65C84A}"/>
              </a:ext>
            </a:extLst>
          </p:cNvPr>
          <p:cNvSpPr/>
          <p:nvPr/>
        </p:nvSpPr>
        <p:spPr>
          <a:xfrm>
            <a:off x="2675772" y="3526336"/>
            <a:ext cx="3766706" cy="61152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i="1" dirty="0">
                <a:solidFill>
                  <a:schemeClr val="tx1"/>
                </a:solidFill>
              </a:rPr>
              <a:t>Construcción del canal amunero de </a:t>
            </a:r>
            <a:r>
              <a:rPr lang="es-ES" b="1" i="1" dirty="0" err="1">
                <a:solidFill>
                  <a:schemeClr val="tx1"/>
                </a:solidFill>
              </a:rPr>
              <a:t>Ampirá</a:t>
            </a:r>
            <a:endParaRPr lang="es-PE" b="1" i="1" dirty="0">
              <a:solidFill>
                <a:schemeClr val="tx1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6181AF5-F915-93E1-3243-D738A30EA097}"/>
              </a:ext>
            </a:extLst>
          </p:cNvPr>
          <p:cNvSpPr txBox="1">
            <a:spLocks/>
          </p:cNvSpPr>
          <p:nvPr/>
        </p:nvSpPr>
        <p:spPr>
          <a:xfrm>
            <a:off x="110532" y="144755"/>
            <a:ext cx="8922936" cy="474519"/>
          </a:xfrm>
          <a:prstGeom prst="rect">
            <a:avLst/>
          </a:prstGeom>
          <a:solidFill>
            <a:srgbClr val="FFFFFF"/>
          </a:solidFill>
        </p:spPr>
        <p:txBody>
          <a:bodyPr vert="horz" lIns="68580" tIns="34290" rIns="68580" bIns="3429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400">
              <a:lnSpc>
                <a:spcPct val="90000"/>
              </a:lnSpc>
              <a:spcBef>
                <a:spcPts val="1000"/>
              </a:spcBef>
            </a:pPr>
            <a:r>
              <a:rPr lang="es-ES" sz="2800" b="1" cap="all" dirty="0">
                <a:solidFill>
                  <a:schemeClr val="accent5">
                    <a:lumMod val="75000"/>
                  </a:schemeClr>
                </a:solidFill>
                <a:latin typeface="AvenirNext LT Pro Bold" panose="020B0504020202020204" pitchFamily="34" charset="0"/>
              </a:rPr>
              <a:t>ACCIONES IMPLEMENTADAS</a:t>
            </a:r>
            <a:endParaRPr lang="es-PE" sz="2800" b="1" cap="all" dirty="0">
              <a:solidFill>
                <a:schemeClr val="accent5">
                  <a:lumMod val="75000"/>
                </a:schemeClr>
              </a:solidFill>
              <a:latin typeface="AvenirNext LT Pro Bold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1149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65FBCABA-5249-DCDC-1522-6655291A1500}"/>
              </a:ext>
            </a:extLst>
          </p:cNvPr>
          <p:cNvGrpSpPr/>
          <p:nvPr/>
        </p:nvGrpSpPr>
        <p:grpSpPr>
          <a:xfrm>
            <a:off x="0" y="60993"/>
            <a:ext cx="9144000" cy="6858000"/>
            <a:chOff x="0" y="0"/>
            <a:chExt cx="9144000" cy="6858000"/>
          </a:xfrm>
        </p:grpSpPr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39D92CD9-57D6-3DE5-4048-623681F33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9144000" cy="498764"/>
            </a:xfrm>
            <a:prstGeom prst="rect">
              <a:avLst/>
            </a:prstGeom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AFF769BE-129D-2B86-E0C2-C936273043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498764"/>
              <a:ext cx="9144000" cy="6359236"/>
            </a:xfrm>
            <a:prstGeom prst="rect">
              <a:avLst/>
            </a:prstGeom>
          </p:spPr>
        </p:pic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A6892C87-49C6-181B-B15B-36D153E979C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3841" y="1435659"/>
            <a:ext cx="2758900" cy="183926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04F210C-D50E-1EF8-489C-65B907904C5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86895" y="1435660"/>
            <a:ext cx="2758900" cy="183926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CFCF29D-561D-9714-C20B-CDF9448845B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9949" y="1435658"/>
            <a:ext cx="2758900" cy="1839266"/>
          </a:xfrm>
          <a:prstGeom prst="rect">
            <a:avLst/>
          </a:prstGeom>
        </p:spPr>
      </p:pic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71A66C56-658C-40BF-6D0F-BE3936E8FF25}"/>
              </a:ext>
            </a:extLst>
          </p:cNvPr>
          <p:cNvSpPr/>
          <p:nvPr/>
        </p:nvSpPr>
        <p:spPr>
          <a:xfrm>
            <a:off x="2497799" y="705993"/>
            <a:ext cx="4137092" cy="611524"/>
          </a:xfrm>
          <a:prstGeom prst="roundRect">
            <a:avLst/>
          </a:prstGeom>
          <a:solidFill>
            <a:srgbClr val="AAE571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i="1" dirty="0">
                <a:solidFill>
                  <a:schemeClr val="tx1"/>
                </a:solidFill>
              </a:rPr>
              <a:t>Protección del bofedal de </a:t>
            </a:r>
            <a:r>
              <a:rPr lang="es-ES" b="1" i="1" dirty="0" err="1">
                <a:solidFill>
                  <a:schemeClr val="tx1"/>
                </a:solidFill>
              </a:rPr>
              <a:t>Mashra</a:t>
            </a:r>
            <a:r>
              <a:rPr lang="es-ES" b="1" i="1" dirty="0">
                <a:solidFill>
                  <a:schemeClr val="tx1"/>
                </a:solidFill>
              </a:rPr>
              <a:t> </a:t>
            </a:r>
            <a:r>
              <a:rPr lang="es-ES" b="1" i="1" dirty="0" err="1">
                <a:solidFill>
                  <a:schemeClr val="tx1"/>
                </a:solidFill>
              </a:rPr>
              <a:t>Kuta</a:t>
            </a:r>
            <a:r>
              <a:rPr lang="es-ES" b="1" i="1" dirty="0">
                <a:solidFill>
                  <a:schemeClr val="tx1"/>
                </a:solidFill>
              </a:rPr>
              <a:t> y Chúcaro</a:t>
            </a:r>
            <a:endParaRPr lang="es-PE" b="1" i="1" dirty="0">
              <a:solidFill>
                <a:schemeClr val="tx1"/>
              </a:solidFill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FB168F49-CB13-4E95-A418-9227B4561B4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3841" y="4018084"/>
            <a:ext cx="2758900" cy="183926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BE6EE35-A64D-EE9A-AD77-0445553D5D62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847" y="4018085"/>
            <a:ext cx="2741002" cy="1827335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A1C087E0-F0C6-216E-BD66-573EC17AD22A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4793" y="4018085"/>
            <a:ext cx="2741003" cy="1827335"/>
          </a:xfrm>
          <a:prstGeom prst="rect">
            <a:avLst/>
          </a:prstGeom>
        </p:spPr>
      </p:pic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C571FD43-2813-3B30-C733-1252BDC2C7ED}"/>
              </a:ext>
            </a:extLst>
          </p:cNvPr>
          <p:cNvSpPr/>
          <p:nvPr/>
        </p:nvSpPr>
        <p:spPr>
          <a:xfrm>
            <a:off x="2497799" y="3340741"/>
            <a:ext cx="4137092" cy="611524"/>
          </a:xfrm>
          <a:prstGeom prst="roundRect">
            <a:avLst/>
          </a:prstGeom>
          <a:solidFill>
            <a:srgbClr val="AAE571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i="1" dirty="0">
                <a:solidFill>
                  <a:schemeClr val="tx1"/>
                </a:solidFill>
              </a:rPr>
              <a:t>Vegetación del bofedal de </a:t>
            </a:r>
            <a:r>
              <a:rPr lang="es-ES" b="1" i="1" dirty="0" err="1">
                <a:solidFill>
                  <a:schemeClr val="tx1"/>
                </a:solidFill>
              </a:rPr>
              <a:t>Mashra</a:t>
            </a:r>
            <a:r>
              <a:rPr lang="es-ES" b="1" i="1" dirty="0">
                <a:solidFill>
                  <a:schemeClr val="tx1"/>
                </a:solidFill>
              </a:rPr>
              <a:t> </a:t>
            </a:r>
            <a:r>
              <a:rPr lang="es-ES" b="1" i="1" dirty="0" err="1">
                <a:solidFill>
                  <a:schemeClr val="tx1"/>
                </a:solidFill>
              </a:rPr>
              <a:t>Kuta</a:t>
            </a:r>
            <a:endParaRPr lang="es-PE" b="1" i="1" dirty="0">
              <a:solidFill>
                <a:schemeClr val="tx1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7FB84FF-2D6A-F35F-5EC5-161820C6B85F}"/>
              </a:ext>
            </a:extLst>
          </p:cNvPr>
          <p:cNvSpPr txBox="1">
            <a:spLocks/>
          </p:cNvSpPr>
          <p:nvPr/>
        </p:nvSpPr>
        <p:spPr>
          <a:xfrm>
            <a:off x="110532" y="144755"/>
            <a:ext cx="8922936" cy="474519"/>
          </a:xfrm>
          <a:prstGeom prst="rect">
            <a:avLst/>
          </a:prstGeom>
          <a:solidFill>
            <a:srgbClr val="FFFFFF"/>
          </a:solidFill>
        </p:spPr>
        <p:txBody>
          <a:bodyPr vert="horz" lIns="68580" tIns="34290" rIns="68580" bIns="3429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400">
              <a:lnSpc>
                <a:spcPct val="90000"/>
              </a:lnSpc>
              <a:spcBef>
                <a:spcPts val="1000"/>
              </a:spcBef>
            </a:pPr>
            <a:r>
              <a:rPr lang="es-ES" sz="2800" b="1" cap="all" dirty="0">
                <a:solidFill>
                  <a:schemeClr val="accent5">
                    <a:lumMod val="75000"/>
                  </a:schemeClr>
                </a:solidFill>
                <a:latin typeface="AvenirNext LT Pro Bold" panose="020B0504020202020204" pitchFamily="34" charset="0"/>
              </a:rPr>
              <a:t>ACCIONES IMPLEMENTADAS</a:t>
            </a:r>
            <a:endParaRPr lang="es-PE" sz="2800" b="1" cap="all" dirty="0">
              <a:solidFill>
                <a:schemeClr val="accent5">
                  <a:lumMod val="75000"/>
                </a:schemeClr>
              </a:solidFill>
              <a:latin typeface="AvenirNext LT Pro Bold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9755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>
            <a:extLst>
              <a:ext uri="{FF2B5EF4-FFF2-40B4-BE49-F238E27FC236}">
                <a16:creationId xmlns:a16="http://schemas.microsoft.com/office/drawing/2014/main" id="{B6AA3188-A027-7369-7406-461D92F9BA13}"/>
              </a:ext>
            </a:extLst>
          </p:cNvPr>
          <p:cNvGrpSpPr/>
          <p:nvPr/>
        </p:nvGrpSpPr>
        <p:grpSpPr>
          <a:xfrm>
            <a:off x="0" y="116309"/>
            <a:ext cx="9144000" cy="6858000"/>
            <a:chOff x="0" y="0"/>
            <a:chExt cx="9144000" cy="6858000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C1234470-95FE-5C94-1E88-EF98C9316F2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9144000" cy="498764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5C488E40-4AC6-D70A-70EB-2E7BB55A2B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498764"/>
              <a:ext cx="9144000" cy="6359236"/>
            </a:xfrm>
            <a:prstGeom prst="rect">
              <a:avLst/>
            </a:prstGeom>
          </p:spPr>
        </p:pic>
      </p:grpSp>
      <p:sp>
        <p:nvSpPr>
          <p:cNvPr id="22" name="Title 17">
            <a:extLst>
              <a:ext uri="{FF2B5EF4-FFF2-40B4-BE49-F238E27FC236}">
                <a16:creationId xmlns:a16="http://schemas.microsoft.com/office/drawing/2014/main" id="{E3EE7A23-068C-7FE5-1FF4-4C0068520D18}"/>
              </a:ext>
            </a:extLst>
          </p:cNvPr>
          <p:cNvSpPr txBox="1">
            <a:spLocks/>
          </p:cNvSpPr>
          <p:nvPr/>
        </p:nvSpPr>
        <p:spPr>
          <a:xfrm>
            <a:off x="775204" y="193100"/>
            <a:ext cx="7970988" cy="560883"/>
          </a:xfrm>
          <a:prstGeom prst="rect">
            <a:avLst/>
          </a:prstGeom>
        </p:spPr>
        <p:txBody>
          <a:bodyPr vert="horz" lIns="61722" tIns="30861" rIns="61722" bIns="30861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None/>
              <a:defRPr sz="36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PE" sz="2160" dirty="0">
                <a:highlight>
                  <a:srgbClr val="EBBA7F"/>
                </a:highlight>
                <a:latin typeface="Berlin Sans FB Demi" panose="020E0802020502020306" pitchFamily="34" charset="0"/>
              </a:rPr>
              <a:t>análisis de organizaciones: Limitaciones en la gestión del agua en el contexto actual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8AD37031-F707-F1D3-30E8-23045029190F}"/>
              </a:ext>
            </a:extLst>
          </p:cNvPr>
          <p:cNvSpPr txBox="1"/>
          <p:nvPr/>
        </p:nvSpPr>
        <p:spPr>
          <a:xfrm>
            <a:off x="971634" y="1783548"/>
            <a:ext cx="1557465" cy="1323439"/>
          </a:xfrm>
          <a:prstGeom prst="rect">
            <a:avLst/>
          </a:prstGeom>
          <a:solidFill>
            <a:srgbClr val="57C1AD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/>
              <a:t>Escases y disminución de la disponibilidad en las fuentes</a:t>
            </a:r>
            <a:endParaRPr lang="es-PE" sz="1600" b="1" dirty="0"/>
          </a:p>
        </p:txBody>
      </p:sp>
      <p:cxnSp>
        <p:nvCxnSpPr>
          <p:cNvPr id="6" name="Conector recto de flecha 5">
            <a:extLst>
              <a:ext uri="{FF2B5EF4-FFF2-40B4-BE49-F238E27FC236}">
                <a16:creationId xmlns:a16="http://schemas.microsoft.com/office/drawing/2014/main" id="{7C46F21F-BD97-6969-4C27-40000F7D9B6B}"/>
              </a:ext>
            </a:extLst>
          </p:cNvPr>
          <p:cNvCxnSpPr>
            <a:cxnSpLocks/>
            <a:stCxn id="2" idx="3"/>
            <a:endCxn id="8" idx="1"/>
          </p:cNvCxnSpPr>
          <p:nvPr/>
        </p:nvCxnSpPr>
        <p:spPr>
          <a:xfrm flipV="1">
            <a:off x="2529099" y="1448452"/>
            <a:ext cx="1479767" cy="9968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137E0897-271F-EC08-FFE3-CC25BAB2A3E2}"/>
              </a:ext>
            </a:extLst>
          </p:cNvPr>
          <p:cNvSpPr txBox="1"/>
          <p:nvPr/>
        </p:nvSpPr>
        <p:spPr>
          <a:xfrm>
            <a:off x="4008866" y="909843"/>
            <a:ext cx="1544663" cy="107721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1600" b="1" dirty="0"/>
              <a:t>Conflictos locales, disputas en el manejo</a:t>
            </a:r>
            <a:endParaRPr lang="es-PE" sz="1600" b="1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0D9C699F-B343-9ADA-3127-2EB5744D3669}"/>
              </a:ext>
            </a:extLst>
          </p:cNvPr>
          <p:cNvSpPr txBox="1"/>
          <p:nvPr/>
        </p:nvSpPr>
        <p:spPr>
          <a:xfrm>
            <a:off x="3978860" y="2082411"/>
            <a:ext cx="1557465" cy="15696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1600" b="1" dirty="0"/>
              <a:t>Limitaciones en el derecho al acceso y reconocimiento del trabajo de las mujeres</a:t>
            </a:r>
            <a:endParaRPr lang="es-PE" sz="1600" b="1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CBE5C61C-9A20-4452-2682-86BBA5F21E70}"/>
              </a:ext>
            </a:extLst>
          </p:cNvPr>
          <p:cNvSpPr txBox="1"/>
          <p:nvPr/>
        </p:nvSpPr>
        <p:spPr>
          <a:xfrm>
            <a:off x="980140" y="3181716"/>
            <a:ext cx="1557465" cy="830997"/>
          </a:xfrm>
          <a:prstGeom prst="rect">
            <a:avLst/>
          </a:prstGeom>
          <a:solidFill>
            <a:srgbClr val="57C1AD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/>
              <a:t>Debilidades a nivel organizacional</a:t>
            </a:r>
            <a:endParaRPr lang="es-PE" sz="1600" b="1" dirty="0"/>
          </a:p>
        </p:txBody>
      </p:sp>
      <p:cxnSp>
        <p:nvCxnSpPr>
          <p:cNvPr id="23" name="Conector recto de flecha 22">
            <a:extLst>
              <a:ext uri="{FF2B5EF4-FFF2-40B4-BE49-F238E27FC236}">
                <a16:creationId xmlns:a16="http://schemas.microsoft.com/office/drawing/2014/main" id="{D6E26457-7BCE-8E3D-E018-EFEC9B66AC80}"/>
              </a:ext>
            </a:extLst>
          </p:cNvPr>
          <p:cNvCxnSpPr>
            <a:cxnSpLocks/>
            <a:stCxn id="18" idx="3"/>
            <a:endCxn id="8" idx="1"/>
          </p:cNvCxnSpPr>
          <p:nvPr/>
        </p:nvCxnSpPr>
        <p:spPr>
          <a:xfrm flipV="1">
            <a:off x="2537605" y="1448452"/>
            <a:ext cx="1471261" cy="21487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de flecha 27">
            <a:extLst>
              <a:ext uri="{FF2B5EF4-FFF2-40B4-BE49-F238E27FC236}">
                <a16:creationId xmlns:a16="http://schemas.microsoft.com/office/drawing/2014/main" id="{FE6C6C90-1CC6-2F48-BE30-FBEFC333AB06}"/>
              </a:ext>
            </a:extLst>
          </p:cNvPr>
          <p:cNvCxnSpPr>
            <a:stCxn id="18" idx="3"/>
            <a:endCxn id="12" idx="1"/>
          </p:cNvCxnSpPr>
          <p:nvPr/>
        </p:nvCxnSpPr>
        <p:spPr>
          <a:xfrm flipV="1">
            <a:off x="2537605" y="2867241"/>
            <a:ext cx="1441255" cy="7299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CuadroTexto 31">
            <a:extLst>
              <a:ext uri="{FF2B5EF4-FFF2-40B4-BE49-F238E27FC236}">
                <a16:creationId xmlns:a16="http://schemas.microsoft.com/office/drawing/2014/main" id="{2744A4AB-E477-672E-3F11-D268CAD54BAE}"/>
              </a:ext>
            </a:extLst>
          </p:cNvPr>
          <p:cNvSpPr txBox="1"/>
          <p:nvPr/>
        </p:nvSpPr>
        <p:spPr>
          <a:xfrm>
            <a:off x="6698108" y="2151487"/>
            <a:ext cx="1465751" cy="107721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/>
              <a:t>Gestión / Manejo Inadecuado del agua</a:t>
            </a:r>
            <a:endParaRPr lang="es-PE" sz="1600" b="1" dirty="0"/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513E34B5-228B-4F20-83BD-312C94075B4F}"/>
              </a:ext>
            </a:extLst>
          </p:cNvPr>
          <p:cNvSpPr txBox="1"/>
          <p:nvPr/>
        </p:nvSpPr>
        <p:spPr>
          <a:xfrm>
            <a:off x="3981315" y="3748231"/>
            <a:ext cx="1613696" cy="8309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1600" b="1" dirty="0"/>
              <a:t>Terrenos abandonados y sin producción</a:t>
            </a:r>
            <a:endParaRPr lang="es-PE" sz="1600" b="1" dirty="0"/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394140F7-52BF-4C67-D21F-FE1E1C840F3C}"/>
              </a:ext>
            </a:extLst>
          </p:cNvPr>
          <p:cNvSpPr txBox="1"/>
          <p:nvPr/>
        </p:nvSpPr>
        <p:spPr>
          <a:xfrm>
            <a:off x="6703765" y="3322307"/>
            <a:ext cx="1465751" cy="5847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600" dirty="0"/>
              <a:t>Baja en la productividad</a:t>
            </a:r>
            <a:endParaRPr lang="es-PE" sz="1600" dirty="0"/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3F72BF42-71E5-0EC5-6D00-12E0CC0F2F7F}"/>
              </a:ext>
            </a:extLst>
          </p:cNvPr>
          <p:cNvSpPr txBox="1"/>
          <p:nvPr/>
        </p:nvSpPr>
        <p:spPr>
          <a:xfrm>
            <a:off x="934283" y="4110671"/>
            <a:ext cx="1557465" cy="584775"/>
          </a:xfrm>
          <a:prstGeom prst="rect">
            <a:avLst/>
          </a:prstGeom>
          <a:solidFill>
            <a:srgbClr val="57C1AD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/>
            </a:lvl1pPr>
          </a:lstStyle>
          <a:p>
            <a:r>
              <a:rPr lang="es-ES" sz="1600" b="1" dirty="0"/>
              <a:t>Infraestructura deficiente</a:t>
            </a:r>
            <a:endParaRPr lang="es-PE" sz="1600" b="1" dirty="0"/>
          </a:p>
        </p:txBody>
      </p:sp>
      <p:cxnSp>
        <p:nvCxnSpPr>
          <p:cNvPr id="40" name="Conector recto de flecha 39">
            <a:extLst>
              <a:ext uri="{FF2B5EF4-FFF2-40B4-BE49-F238E27FC236}">
                <a16:creationId xmlns:a16="http://schemas.microsoft.com/office/drawing/2014/main" id="{BE1F58DF-631B-58E8-5ED0-FB71F929507F}"/>
              </a:ext>
            </a:extLst>
          </p:cNvPr>
          <p:cNvCxnSpPr>
            <a:stCxn id="38" idx="3"/>
            <a:endCxn id="33" idx="1"/>
          </p:cNvCxnSpPr>
          <p:nvPr/>
        </p:nvCxnSpPr>
        <p:spPr>
          <a:xfrm flipV="1">
            <a:off x="2491748" y="4163730"/>
            <a:ext cx="1489567" cy="2393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ector recto de flecha 41">
            <a:extLst>
              <a:ext uri="{FF2B5EF4-FFF2-40B4-BE49-F238E27FC236}">
                <a16:creationId xmlns:a16="http://schemas.microsoft.com/office/drawing/2014/main" id="{7AFEF5FE-C378-08A3-6818-EA568C46A56F}"/>
              </a:ext>
            </a:extLst>
          </p:cNvPr>
          <p:cNvCxnSpPr>
            <a:cxnSpLocks/>
            <a:stCxn id="2" idx="3"/>
            <a:endCxn id="33" idx="1"/>
          </p:cNvCxnSpPr>
          <p:nvPr/>
        </p:nvCxnSpPr>
        <p:spPr>
          <a:xfrm>
            <a:off x="2529099" y="2445268"/>
            <a:ext cx="1452216" cy="17184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CuadroTexto 43">
            <a:extLst>
              <a:ext uri="{FF2B5EF4-FFF2-40B4-BE49-F238E27FC236}">
                <a16:creationId xmlns:a16="http://schemas.microsoft.com/office/drawing/2014/main" id="{A2C53981-0A65-1DC3-94AE-2FC778CAC417}"/>
              </a:ext>
            </a:extLst>
          </p:cNvPr>
          <p:cNvSpPr txBox="1"/>
          <p:nvPr/>
        </p:nvSpPr>
        <p:spPr>
          <a:xfrm>
            <a:off x="3981315" y="4723502"/>
            <a:ext cx="1613696" cy="107721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/>
            </a:lvl1pPr>
          </a:lstStyle>
          <a:p>
            <a:r>
              <a:rPr lang="es-ES" sz="1600" b="1" dirty="0"/>
              <a:t>Incumplimiento de los estatutos o normas internas</a:t>
            </a:r>
            <a:endParaRPr lang="es-PE" sz="1600" b="1" dirty="0"/>
          </a:p>
        </p:txBody>
      </p:sp>
      <p:cxnSp>
        <p:nvCxnSpPr>
          <p:cNvPr id="46" name="Conector recto de flecha 45">
            <a:extLst>
              <a:ext uri="{FF2B5EF4-FFF2-40B4-BE49-F238E27FC236}">
                <a16:creationId xmlns:a16="http://schemas.microsoft.com/office/drawing/2014/main" id="{F7B1C330-B04C-918D-6D0A-9E1522BB7DCA}"/>
              </a:ext>
            </a:extLst>
          </p:cNvPr>
          <p:cNvCxnSpPr>
            <a:stCxn id="18" idx="3"/>
            <a:endCxn id="44" idx="1"/>
          </p:cNvCxnSpPr>
          <p:nvPr/>
        </p:nvCxnSpPr>
        <p:spPr>
          <a:xfrm>
            <a:off x="2537605" y="3597215"/>
            <a:ext cx="1443710" cy="16648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ector recto de flecha 47">
            <a:extLst>
              <a:ext uri="{FF2B5EF4-FFF2-40B4-BE49-F238E27FC236}">
                <a16:creationId xmlns:a16="http://schemas.microsoft.com/office/drawing/2014/main" id="{48A0D34D-BFDA-5153-5B8D-B124FAD1EAB4}"/>
              </a:ext>
            </a:extLst>
          </p:cNvPr>
          <p:cNvCxnSpPr>
            <a:stCxn id="12" idx="3"/>
            <a:endCxn id="32" idx="1"/>
          </p:cNvCxnSpPr>
          <p:nvPr/>
        </p:nvCxnSpPr>
        <p:spPr>
          <a:xfrm flipV="1">
            <a:off x="5536325" y="2690096"/>
            <a:ext cx="1161783" cy="1771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ector recto de flecha 49">
            <a:extLst>
              <a:ext uri="{FF2B5EF4-FFF2-40B4-BE49-F238E27FC236}">
                <a16:creationId xmlns:a16="http://schemas.microsoft.com/office/drawing/2014/main" id="{7BEE503F-DEAB-7DC2-54E9-5CE022D1C454}"/>
              </a:ext>
            </a:extLst>
          </p:cNvPr>
          <p:cNvCxnSpPr>
            <a:cxnSpLocks/>
            <a:stCxn id="8" idx="3"/>
            <a:endCxn id="32" idx="1"/>
          </p:cNvCxnSpPr>
          <p:nvPr/>
        </p:nvCxnSpPr>
        <p:spPr>
          <a:xfrm>
            <a:off x="5553529" y="1448452"/>
            <a:ext cx="1144579" cy="12416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ector recto de flecha 51">
            <a:extLst>
              <a:ext uri="{FF2B5EF4-FFF2-40B4-BE49-F238E27FC236}">
                <a16:creationId xmlns:a16="http://schemas.microsoft.com/office/drawing/2014/main" id="{5228090C-1E62-64D5-730C-0CC585D53B6D}"/>
              </a:ext>
            </a:extLst>
          </p:cNvPr>
          <p:cNvCxnSpPr>
            <a:stCxn id="33" idx="3"/>
            <a:endCxn id="34" idx="1"/>
          </p:cNvCxnSpPr>
          <p:nvPr/>
        </p:nvCxnSpPr>
        <p:spPr>
          <a:xfrm flipV="1">
            <a:off x="5595011" y="3614695"/>
            <a:ext cx="1108754" cy="5490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ector recto de flecha 53">
            <a:extLst>
              <a:ext uri="{FF2B5EF4-FFF2-40B4-BE49-F238E27FC236}">
                <a16:creationId xmlns:a16="http://schemas.microsoft.com/office/drawing/2014/main" id="{8BF769C7-CCC3-31B7-D332-7F3C38BAAADE}"/>
              </a:ext>
            </a:extLst>
          </p:cNvPr>
          <p:cNvCxnSpPr>
            <a:stCxn id="44" idx="3"/>
            <a:endCxn id="32" idx="1"/>
          </p:cNvCxnSpPr>
          <p:nvPr/>
        </p:nvCxnSpPr>
        <p:spPr>
          <a:xfrm flipV="1">
            <a:off x="5595011" y="2690096"/>
            <a:ext cx="1103097" cy="25720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ector: angular 55">
            <a:extLst>
              <a:ext uri="{FF2B5EF4-FFF2-40B4-BE49-F238E27FC236}">
                <a16:creationId xmlns:a16="http://schemas.microsoft.com/office/drawing/2014/main" id="{5D31F89A-0EB2-E8C6-7B3E-3F4DE69650DF}"/>
              </a:ext>
            </a:extLst>
          </p:cNvPr>
          <p:cNvCxnSpPr>
            <a:stCxn id="32" idx="1"/>
            <a:endCxn id="33" idx="3"/>
          </p:cNvCxnSpPr>
          <p:nvPr/>
        </p:nvCxnSpPr>
        <p:spPr>
          <a:xfrm rot="10800000" flipV="1">
            <a:off x="5595012" y="2690096"/>
            <a:ext cx="1103097" cy="1473634"/>
          </a:xfrm>
          <a:prstGeom prst="bentConnector3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CuadroTexto 56">
            <a:extLst>
              <a:ext uri="{FF2B5EF4-FFF2-40B4-BE49-F238E27FC236}">
                <a16:creationId xmlns:a16="http://schemas.microsoft.com/office/drawing/2014/main" id="{AC4F3621-61DE-3931-197D-F28E64288E8A}"/>
              </a:ext>
            </a:extLst>
          </p:cNvPr>
          <p:cNvSpPr txBox="1"/>
          <p:nvPr/>
        </p:nvSpPr>
        <p:spPr>
          <a:xfrm>
            <a:off x="6917116" y="4159821"/>
            <a:ext cx="1048942" cy="3416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1620" b="1" dirty="0"/>
              <a:t>Migración</a:t>
            </a:r>
            <a:endParaRPr lang="es-PE" sz="1620" b="1" dirty="0"/>
          </a:p>
        </p:txBody>
      </p:sp>
      <p:cxnSp>
        <p:nvCxnSpPr>
          <p:cNvPr id="59" name="Conector recto de flecha 58">
            <a:extLst>
              <a:ext uri="{FF2B5EF4-FFF2-40B4-BE49-F238E27FC236}">
                <a16:creationId xmlns:a16="http://schemas.microsoft.com/office/drawing/2014/main" id="{49DD0282-3B49-4810-6FB5-628B27D22C0C}"/>
              </a:ext>
            </a:extLst>
          </p:cNvPr>
          <p:cNvCxnSpPr>
            <a:stCxn id="32" idx="2"/>
          </p:cNvCxnSpPr>
          <p:nvPr/>
        </p:nvCxnSpPr>
        <p:spPr>
          <a:xfrm flipH="1" flipV="1">
            <a:off x="7430983" y="2966050"/>
            <a:ext cx="1" cy="2626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 recto de flecha 60">
            <a:extLst>
              <a:ext uri="{FF2B5EF4-FFF2-40B4-BE49-F238E27FC236}">
                <a16:creationId xmlns:a16="http://schemas.microsoft.com/office/drawing/2014/main" id="{42658A6B-3622-D6F1-E603-EDCC38A9DDC2}"/>
              </a:ext>
            </a:extLst>
          </p:cNvPr>
          <p:cNvCxnSpPr>
            <a:stCxn id="34" idx="2"/>
            <a:endCxn id="57" idx="0"/>
          </p:cNvCxnSpPr>
          <p:nvPr/>
        </p:nvCxnSpPr>
        <p:spPr>
          <a:xfrm>
            <a:off x="7436641" y="3907082"/>
            <a:ext cx="4946" cy="2527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ector recto de flecha 63">
            <a:extLst>
              <a:ext uri="{FF2B5EF4-FFF2-40B4-BE49-F238E27FC236}">
                <a16:creationId xmlns:a16="http://schemas.microsoft.com/office/drawing/2014/main" id="{62F1DCD4-8BBA-E762-263D-078B0672890C}"/>
              </a:ext>
            </a:extLst>
          </p:cNvPr>
          <p:cNvCxnSpPr>
            <a:cxnSpLocks/>
            <a:stCxn id="57" idx="1"/>
          </p:cNvCxnSpPr>
          <p:nvPr/>
        </p:nvCxnSpPr>
        <p:spPr>
          <a:xfrm flipH="1" flipV="1">
            <a:off x="5536325" y="3034251"/>
            <a:ext cx="1380791" cy="1296386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CuadroTexto 72">
            <a:extLst>
              <a:ext uri="{FF2B5EF4-FFF2-40B4-BE49-F238E27FC236}">
                <a16:creationId xmlns:a16="http://schemas.microsoft.com/office/drawing/2014/main" id="{BE660507-D1EB-32E2-A531-BCD72424F0D5}"/>
              </a:ext>
            </a:extLst>
          </p:cNvPr>
          <p:cNvSpPr txBox="1"/>
          <p:nvPr/>
        </p:nvSpPr>
        <p:spPr>
          <a:xfrm>
            <a:off x="5907613" y="5194564"/>
            <a:ext cx="2602187" cy="38318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es-ES" sz="1890" b="1" dirty="0"/>
              <a:t>Inseguridad Alimentaria</a:t>
            </a:r>
            <a:endParaRPr lang="es-PE" sz="1890" b="1" dirty="0"/>
          </a:p>
        </p:txBody>
      </p:sp>
      <p:cxnSp>
        <p:nvCxnSpPr>
          <p:cNvPr id="76" name="Conector recto de flecha 75">
            <a:extLst>
              <a:ext uri="{FF2B5EF4-FFF2-40B4-BE49-F238E27FC236}">
                <a16:creationId xmlns:a16="http://schemas.microsoft.com/office/drawing/2014/main" id="{1C9F7426-A005-2733-B450-5977DF8D3857}"/>
              </a:ext>
            </a:extLst>
          </p:cNvPr>
          <p:cNvCxnSpPr>
            <a:stCxn id="57" idx="2"/>
            <a:endCxn id="73" idx="0"/>
          </p:cNvCxnSpPr>
          <p:nvPr/>
        </p:nvCxnSpPr>
        <p:spPr>
          <a:xfrm flipH="1">
            <a:off x="7208707" y="4501453"/>
            <a:ext cx="232880" cy="6931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ector recto de flecha 77">
            <a:extLst>
              <a:ext uri="{FF2B5EF4-FFF2-40B4-BE49-F238E27FC236}">
                <a16:creationId xmlns:a16="http://schemas.microsoft.com/office/drawing/2014/main" id="{C813576F-D14B-EE29-43D4-81D34135F108}"/>
              </a:ext>
            </a:extLst>
          </p:cNvPr>
          <p:cNvCxnSpPr>
            <a:cxnSpLocks/>
            <a:stCxn id="33" idx="3"/>
            <a:endCxn id="73" idx="0"/>
          </p:cNvCxnSpPr>
          <p:nvPr/>
        </p:nvCxnSpPr>
        <p:spPr>
          <a:xfrm>
            <a:off x="5595011" y="4163730"/>
            <a:ext cx="1613696" cy="10308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ector: angular 79">
            <a:extLst>
              <a:ext uri="{FF2B5EF4-FFF2-40B4-BE49-F238E27FC236}">
                <a16:creationId xmlns:a16="http://schemas.microsoft.com/office/drawing/2014/main" id="{B860AD10-2A74-2BAE-B4F6-2CEF86E3A99A}"/>
              </a:ext>
            </a:extLst>
          </p:cNvPr>
          <p:cNvCxnSpPr>
            <a:endCxn id="73" idx="0"/>
          </p:cNvCxnSpPr>
          <p:nvPr/>
        </p:nvCxnSpPr>
        <p:spPr>
          <a:xfrm rot="5400000">
            <a:off x="6292509" y="3982930"/>
            <a:ext cx="2127833" cy="295435"/>
          </a:xfrm>
          <a:prstGeom prst="bentConnector3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Conector: angular 83">
            <a:extLst>
              <a:ext uri="{FF2B5EF4-FFF2-40B4-BE49-F238E27FC236}">
                <a16:creationId xmlns:a16="http://schemas.microsoft.com/office/drawing/2014/main" id="{5DD4BBBE-FC14-90B1-C562-42D8109A016F}"/>
              </a:ext>
            </a:extLst>
          </p:cNvPr>
          <p:cNvCxnSpPr>
            <a:cxnSpLocks/>
          </p:cNvCxnSpPr>
          <p:nvPr/>
        </p:nvCxnSpPr>
        <p:spPr>
          <a:xfrm rot="5400000">
            <a:off x="5830716" y="4111690"/>
            <a:ext cx="1338370" cy="724568"/>
          </a:xfrm>
          <a:prstGeom prst="bentConnector3">
            <a:avLst>
              <a:gd name="adj1" fmla="val 50000"/>
            </a:avLst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43700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o 12">
            <a:extLst>
              <a:ext uri="{FF2B5EF4-FFF2-40B4-BE49-F238E27FC236}">
                <a16:creationId xmlns:a16="http://schemas.microsoft.com/office/drawing/2014/main" id="{F855A307-7E6C-F884-95BF-05CC7E1ED35D}"/>
              </a:ext>
            </a:extLst>
          </p:cNvPr>
          <p:cNvGrpSpPr/>
          <p:nvPr/>
        </p:nvGrpSpPr>
        <p:grpSpPr>
          <a:xfrm>
            <a:off x="0" y="60993"/>
            <a:ext cx="9144000" cy="6858000"/>
            <a:chOff x="0" y="0"/>
            <a:chExt cx="9144000" cy="6858000"/>
          </a:xfrm>
        </p:grpSpPr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575992EA-010E-3A93-9C68-B6695F5890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9144000" cy="498764"/>
            </a:xfrm>
            <a:prstGeom prst="rect">
              <a:avLst/>
            </a:prstGeom>
          </p:spPr>
        </p:pic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F3B2DA28-E432-9202-0B2C-B16290A05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498764"/>
              <a:ext cx="9144000" cy="6359236"/>
            </a:xfrm>
            <a:prstGeom prst="rect">
              <a:avLst/>
            </a:prstGeom>
          </p:spPr>
        </p:pic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8AD37031-F707-F1D3-30E8-23045029190F}"/>
              </a:ext>
            </a:extLst>
          </p:cNvPr>
          <p:cNvSpPr txBox="1"/>
          <p:nvPr/>
        </p:nvSpPr>
        <p:spPr>
          <a:xfrm>
            <a:off x="1109855" y="3071858"/>
            <a:ext cx="1557465" cy="653256"/>
          </a:xfrm>
          <a:prstGeom prst="rect">
            <a:avLst/>
          </a:prstGeom>
          <a:solidFill>
            <a:srgbClr val="57C1AD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215" dirty="0"/>
              <a:t>Pérdida de confianza – conflicto entre miembros de la CC </a:t>
            </a:r>
            <a:r>
              <a:rPr lang="es-ES" sz="1215" dirty="0" err="1"/>
              <a:t>CC</a:t>
            </a:r>
            <a:endParaRPr lang="es-PE" sz="1215" dirty="0"/>
          </a:p>
        </p:txBody>
      </p:sp>
      <p:cxnSp>
        <p:nvCxnSpPr>
          <p:cNvPr id="6" name="Conector recto de flecha 5">
            <a:extLst>
              <a:ext uri="{FF2B5EF4-FFF2-40B4-BE49-F238E27FC236}">
                <a16:creationId xmlns:a16="http://schemas.microsoft.com/office/drawing/2014/main" id="{7C46F21F-BD97-6969-4C27-40000F7D9B6B}"/>
              </a:ext>
            </a:extLst>
          </p:cNvPr>
          <p:cNvCxnSpPr>
            <a:cxnSpLocks/>
            <a:stCxn id="2" idx="3"/>
          </p:cNvCxnSpPr>
          <p:nvPr/>
        </p:nvCxnSpPr>
        <p:spPr>
          <a:xfrm flipV="1">
            <a:off x="2667320" y="2625675"/>
            <a:ext cx="1360859" cy="7728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137E0897-271F-EC08-FFE3-CC25BAB2A3E2}"/>
              </a:ext>
            </a:extLst>
          </p:cNvPr>
          <p:cNvSpPr txBox="1"/>
          <p:nvPr/>
        </p:nvSpPr>
        <p:spPr>
          <a:xfrm>
            <a:off x="4028179" y="2339643"/>
            <a:ext cx="1544663" cy="65325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1215" dirty="0"/>
              <a:t>Conflictos locales, disputas en el manejo</a:t>
            </a:r>
            <a:endParaRPr lang="es-PE" sz="1215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0D9C699F-B343-9ADA-3127-2EB5744D3669}"/>
              </a:ext>
            </a:extLst>
          </p:cNvPr>
          <p:cNvSpPr txBox="1"/>
          <p:nvPr/>
        </p:nvSpPr>
        <p:spPr>
          <a:xfrm>
            <a:off x="4015595" y="3032801"/>
            <a:ext cx="1557465" cy="46628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1215" dirty="0"/>
              <a:t>Incumplimiento del Estatuto</a:t>
            </a:r>
            <a:endParaRPr lang="es-PE" sz="1215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CBE5C61C-9A20-4452-2682-86BBA5F21E70}"/>
              </a:ext>
            </a:extLst>
          </p:cNvPr>
          <p:cNvSpPr txBox="1"/>
          <p:nvPr/>
        </p:nvSpPr>
        <p:spPr>
          <a:xfrm>
            <a:off x="1097052" y="2051232"/>
            <a:ext cx="1557465" cy="954107"/>
          </a:xfrm>
          <a:prstGeom prst="rect">
            <a:avLst/>
          </a:prstGeom>
          <a:solidFill>
            <a:srgbClr val="57C1AD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400" dirty="0"/>
              <a:t>Incumplimiento del estatuto - Desconocimiento del estatuto</a:t>
            </a:r>
            <a:endParaRPr lang="es-PE" sz="1400" dirty="0"/>
          </a:p>
        </p:txBody>
      </p:sp>
      <p:cxnSp>
        <p:nvCxnSpPr>
          <p:cNvPr id="23" name="Conector recto de flecha 22">
            <a:extLst>
              <a:ext uri="{FF2B5EF4-FFF2-40B4-BE49-F238E27FC236}">
                <a16:creationId xmlns:a16="http://schemas.microsoft.com/office/drawing/2014/main" id="{D6E26457-7BCE-8E3D-E018-EFEC9B66AC80}"/>
              </a:ext>
            </a:extLst>
          </p:cNvPr>
          <p:cNvCxnSpPr>
            <a:cxnSpLocks/>
            <a:stCxn id="18" idx="3"/>
            <a:endCxn id="8" idx="1"/>
          </p:cNvCxnSpPr>
          <p:nvPr/>
        </p:nvCxnSpPr>
        <p:spPr>
          <a:xfrm>
            <a:off x="2654517" y="2528286"/>
            <a:ext cx="1373662" cy="1379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de flecha 27">
            <a:extLst>
              <a:ext uri="{FF2B5EF4-FFF2-40B4-BE49-F238E27FC236}">
                <a16:creationId xmlns:a16="http://schemas.microsoft.com/office/drawing/2014/main" id="{FE6C6C90-1CC6-2F48-BE30-FBEFC333AB06}"/>
              </a:ext>
            </a:extLst>
          </p:cNvPr>
          <p:cNvCxnSpPr>
            <a:stCxn id="18" idx="3"/>
            <a:endCxn id="12" idx="1"/>
          </p:cNvCxnSpPr>
          <p:nvPr/>
        </p:nvCxnSpPr>
        <p:spPr>
          <a:xfrm>
            <a:off x="2654517" y="2528286"/>
            <a:ext cx="1361078" cy="7376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CuadroTexto 31">
            <a:extLst>
              <a:ext uri="{FF2B5EF4-FFF2-40B4-BE49-F238E27FC236}">
                <a16:creationId xmlns:a16="http://schemas.microsoft.com/office/drawing/2014/main" id="{2744A4AB-E477-672E-3F11-D268CAD54BAE}"/>
              </a:ext>
            </a:extLst>
          </p:cNvPr>
          <p:cNvSpPr txBox="1"/>
          <p:nvPr/>
        </p:nvSpPr>
        <p:spPr>
          <a:xfrm>
            <a:off x="6728942" y="3402982"/>
            <a:ext cx="1465751" cy="65325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215" dirty="0"/>
              <a:t>Gestión / Manejo Inadecuado del agua</a:t>
            </a:r>
            <a:endParaRPr lang="es-PE" sz="1215" dirty="0"/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513E34B5-228B-4F20-83BD-312C94075B4F}"/>
              </a:ext>
            </a:extLst>
          </p:cNvPr>
          <p:cNvSpPr txBox="1"/>
          <p:nvPr/>
        </p:nvSpPr>
        <p:spPr>
          <a:xfrm>
            <a:off x="4018355" y="4082661"/>
            <a:ext cx="1558901" cy="46628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1215" dirty="0"/>
              <a:t>Limitaciones para sancionar - arreglos</a:t>
            </a:r>
            <a:endParaRPr lang="es-PE" sz="1215" dirty="0"/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394140F7-52BF-4C67-D21F-FE1E1C840F3C}"/>
              </a:ext>
            </a:extLst>
          </p:cNvPr>
          <p:cNvSpPr txBox="1"/>
          <p:nvPr/>
        </p:nvSpPr>
        <p:spPr>
          <a:xfrm>
            <a:off x="6728942" y="4189449"/>
            <a:ext cx="1465751" cy="46628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215" dirty="0"/>
              <a:t>Baja en la productividad</a:t>
            </a:r>
            <a:endParaRPr lang="es-PE" sz="1215" dirty="0"/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3F72BF42-71E5-0EC5-6D00-12E0CC0F2F7F}"/>
              </a:ext>
            </a:extLst>
          </p:cNvPr>
          <p:cNvSpPr txBox="1"/>
          <p:nvPr/>
        </p:nvSpPr>
        <p:spPr>
          <a:xfrm>
            <a:off x="1097052" y="3834168"/>
            <a:ext cx="1557465" cy="466281"/>
          </a:xfrm>
          <a:prstGeom prst="rect">
            <a:avLst/>
          </a:prstGeom>
          <a:solidFill>
            <a:srgbClr val="57C1AD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/>
            </a:lvl1pPr>
          </a:lstStyle>
          <a:p>
            <a:r>
              <a:rPr lang="es-ES" sz="1215" dirty="0"/>
              <a:t>Dificultades en la comunicación</a:t>
            </a:r>
            <a:endParaRPr lang="es-PE" sz="1215" dirty="0"/>
          </a:p>
        </p:txBody>
      </p:sp>
      <p:cxnSp>
        <p:nvCxnSpPr>
          <p:cNvPr id="40" name="Conector recto de flecha 39">
            <a:extLst>
              <a:ext uri="{FF2B5EF4-FFF2-40B4-BE49-F238E27FC236}">
                <a16:creationId xmlns:a16="http://schemas.microsoft.com/office/drawing/2014/main" id="{BE1F58DF-631B-58E8-5ED0-FB71F929507F}"/>
              </a:ext>
            </a:extLst>
          </p:cNvPr>
          <p:cNvCxnSpPr>
            <a:cxnSpLocks/>
            <a:stCxn id="38" idx="3"/>
            <a:endCxn id="33" idx="1"/>
          </p:cNvCxnSpPr>
          <p:nvPr/>
        </p:nvCxnSpPr>
        <p:spPr>
          <a:xfrm>
            <a:off x="2654517" y="4067309"/>
            <a:ext cx="1363838" cy="2484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ector recto de flecha 41">
            <a:extLst>
              <a:ext uri="{FF2B5EF4-FFF2-40B4-BE49-F238E27FC236}">
                <a16:creationId xmlns:a16="http://schemas.microsoft.com/office/drawing/2014/main" id="{7AFEF5FE-C378-08A3-6818-EA568C46A56F}"/>
              </a:ext>
            </a:extLst>
          </p:cNvPr>
          <p:cNvCxnSpPr>
            <a:cxnSpLocks/>
            <a:stCxn id="2" idx="3"/>
            <a:endCxn id="33" idx="1"/>
          </p:cNvCxnSpPr>
          <p:nvPr/>
        </p:nvCxnSpPr>
        <p:spPr>
          <a:xfrm>
            <a:off x="2667320" y="3398486"/>
            <a:ext cx="1351035" cy="9173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CuadroTexto 43">
            <a:extLst>
              <a:ext uri="{FF2B5EF4-FFF2-40B4-BE49-F238E27FC236}">
                <a16:creationId xmlns:a16="http://schemas.microsoft.com/office/drawing/2014/main" id="{A2C53981-0A65-1DC3-94AE-2FC778CAC417}"/>
              </a:ext>
            </a:extLst>
          </p:cNvPr>
          <p:cNvSpPr txBox="1"/>
          <p:nvPr/>
        </p:nvSpPr>
        <p:spPr>
          <a:xfrm>
            <a:off x="4015594" y="4609845"/>
            <a:ext cx="1547621" cy="65325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/>
            </a:lvl1pPr>
          </a:lstStyle>
          <a:p>
            <a:r>
              <a:rPr lang="es-ES" sz="1215" dirty="0"/>
              <a:t>Incumplimiento de los estatutos o normas internas</a:t>
            </a:r>
            <a:endParaRPr lang="es-PE" sz="1215" dirty="0"/>
          </a:p>
        </p:txBody>
      </p:sp>
      <p:cxnSp>
        <p:nvCxnSpPr>
          <p:cNvPr id="46" name="Conector recto de flecha 45">
            <a:extLst>
              <a:ext uri="{FF2B5EF4-FFF2-40B4-BE49-F238E27FC236}">
                <a16:creationId xmlns:a16="http://schemas.microsoft.com/office/drawing/2014/main" id="{F7B1C330-B04C-918D-6D0A-9E1522BB7DCA}"/>
              </a:ext>
            </a:extLst>
          </p:cNvPr>
          <p:cNvCxnSpPr>
            <a:cxnSpLocks/>
            <a:stCxn id="18" idx="3"/>
            <a:endCxn id="44" idx="1"/>
          </p:cNvCxnSpPr>
          <p:nvPr/>
        </p:nvCxnSpPr>
        <p:spPr>
          <a:xfrm>
            <a:off x="2654517" y="2528286"/>
            <a:ext cx="1361077" cy="24081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ector recto de flecha 47">
            <a:extLst>
              <a:ext uri="{FF2B5EF4-FFF2-40B4-BE49-F238E27FC236}">
                <a16:creationId xmlns:a16="http://schemas.microsoft.com/office/drawing/2014/main" id="{48A0D34D-BFDA-5153-5B8D-B124FAD1EAB4}"/>
              </a:ext>
            </a:extLst>
          </p:cNvPr>
          <p:cNvCxnSpPr>
            <a:stCxn id="12" idx="3"/>
            <a:endCxn id="32" idx="1"/>
          </p:cNvCxnSpPr>
          <p:nvPr/>
        </p:nvCxnSpPr>
        <p:spPr>
          <a:xfrm>
            <a:off x="5573060" y="3265942"/>
            <a:ext cx="1155882" cy="4636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ector recto de flecha 49">
            <a:extLst>
              <a:ext uri="{FF2B5EF4-FFF2-40B4-BE49-F238E27FC236}">
                <a16:creationId xmlns:a16="http://schemas.microsoft.com/office/drawing/2014/main" id="{7BEE503F-DEAB-7DC2-54E9-5CE022D1C454}"/>
              </a:ext>
            </a:extLst>
          </p:cNvPr>
          <p:cNvCxnSpPr>
            <a:cxnSpLocks/>
            <a:stCxn id="8" idx="3"/>
            <a:endCxn id="32" idx="1"/>
          </p:cNvCxnSpPr>
          <p:nvPr/>
        </p:nvCxnSpPr>
        <p:spPr>
          <a:xfrm>
            <a:off x="5572842" y="2666271"/>
            <a:ext cx="1156100" cy="10633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ector recto de flecha 51">
            <a:extLst>
              <a:ext uri="{FF2B5EF4-FFF2-40B4-BE49-F238E27FC236}">
                <a16:creationId xmlns:a16="http://schemas.microsoft.com/office/drawing/2014/main" id="{5228090C-1E62-64D5-730C-0CC585D53B6D}"/>
              </a:ext>
            </a:extLst>
          </p:cNvPr>
          <p:cNvCxnSpPr>
            <a:cxnSpLocks/>
            <a:stCxn id="33" idx="3"/>
            <a:endCxn id="34" idx="1"/>
          </p:cNvCxnSpPr>
          <p:nvPr/>
        </p:nvCxnSpPr>
        <p:spPr>
          <a:xfrm>
            <a:off x="5577256" y="4315802"/>
            <a:ext cx="1151686" cy="1067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ector recto de flecha 53">
            <a:extLst>
              <a:ext uri="{FF2B5EF4-FFF2-40B4-BE49-F238E27FC236}">
                <a16:creationId xmlns:a16="http://schemas.microsoft.com/office/drawing/2014/main" id="{8BF769C7-CCC3-31B7-D332-7F3C38BAAADE}"/>
              </a:ext>
            </a:extLst>
          </p:cNvPr>
          <p:cNvCxnSpPr>
            <a:cxnSpLocks/>
            <a:stCxn id="44" idx="3"/>
            <a:endCxn id="32" idx="1"/>
          </p:cNvCxnSpPr>
          <p:nvPr/>
        </p:nvCxnSpPr>
        <p:spPr>
          <a:xfrm flipV="1">
            <a:off x="5563215" y="3729610"/>
            <a:ext cx="1165727" cy="12068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ector: angular 55">
            <a:extLst>
              <a:ext uri="{FF2B5EF4-FFF2-40B4-BE49-F238E27FC236}">
                <a16:creationId xmlns:a16="http://schemas.microsoft.com/office/drawing/2014/main" id="{5D31F89A-0EB2-E8C6-7B3E-3F4DE69650DF}"/>
              </a:ext>
            </a:extLst>
          </p:cNvPr>
          <p:cNvCxnSpPr>
            <a:cxnSpLocks/>
            <a:stCxn id="32" idx="1"/>
            <a:endCxn id="33" idx="3"/>
          </p:cNvCxnSpPr>
          <p:nvPr/>
        </p:nvCxnSpPr>
        <p:spPr>
          <a:xfrm rot="10800000" flipV="1">
            <a:off x="5577256" y="3729610"/>
            <a:ext cx="1151686" cy="586192"/>
          </a:xfrm>
          <a:prstGeom prst="bentConnector3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CuadroTexto 56">
            <a:extLst>
              <a:ext uri="{FF2B5EF4-FFF2-40B4-BE49-F238E27FC236}">
                <a16:creationId xmlns:a16="http://schemas.microsoft.com/office/drawing/2014/main" id="{AC4F3621-61DE-3931-197D-F28E64288E8A}"/>
              </a:ext>
            </a:extLst>
          </p:cNvPr>
          <p:cNvSpPr txBox="1"/>
          <p:nvPr/>
        </p:nvSpPr>
        <p:spPr>
          <a:xfrm>
            <a:off x="6942293" y="5026962"/>
            <a:ext cx="1048942" cy="3416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1620" b="1" dirty="0"/>
              <a:t>Migración</a:t>
            </a:r>
            <a:endParaRPr lang="es-PE" sz="1620" b="1" dirty="0"/>
          </a:p>
        </p:txBody>
      </p:sp>
      <p:cxnSp>
        <p:nvCxnSpPr>
          <p:cNvPr id="59" name="Conector recto de flecha 58">
            <a:extLst>
              <a:ext uri="{FF2B5EF4-FFF2-40B4-BE49-F238E27FC236}">
                <a16:creationId xmlns:a16="http://schemas.microsoft.com/office/drawing/2014/main" id="{49DD0282-3B49-4810-6FB5-628B27D22C0C}"/>
              </a:ext>
            </a:extLst>
          </p:cNvPr>
          <p:cNvCxnSpPr>
            <a:stCxn id="32" idx="2"/>
          </p:cNvCxnSpPr>
          <p:nvPr/>
        </p:nvCxnSpPr>
        <p:spPr>
          <a:xfrm>
            <a:off x="7461818" y="4056238"/>
            <a:ext cx="0" cy="1613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 recto de flecha 60">
            <a:extLst>
              <a:ext uri="{FF2B5EF4-FFF2-40B4-BE49-F238E27FC236}">
                <a16:creationId xmlns:a16="http://schemas.microsoft.com/office/drawing/2014/main" id="{42658A6B-3622-D6F1-E603-EDCC38A9DDC2}"/>
              </a:ext>
            </a:extLst>
          </p:cNvPr>
          <p:cNvCxnSpPr>
            <a:stCxn id="34" idx="2"/>
            <a:endCxn id="57" idx="0"/>
          </p:cNvCxnSpPr>
          <p:nvPr/>
        </p:nvCxnSpPr>
        <p:spPr>
          <a:xfrm>
            <a:off x="7461818" y="4655730"/>
            <a:ext cx="4946" cy="3712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ector recto de flecha 63">
            <a:extLst>
              <a:ext uri="{FF2B5EF4-FFF2-40B4-BE49-F238E27FC236}">
                <a16:creationId xmlns:a16="http://schemas.microsoft.com/office/drawing/2014/main" id="{62F1DCD4-8BBA-E762-263D-078B0672890C}"/>
              </a:ext>
            </a:extLst>
          </p:cNvPr>
          <p:cNvCxnSpPr>
            <a:cxnSpLocks/>
            <a:stCxn id="57" idx="1"/>
          </p:cNvCxnSpPr>
          <p:nvPr/>
        </p:nvCxnSpPr>
        <p:spPr>
          <a:xfrm flipH="1" flipV="1">
            <a:off x="5640713" y="4199880"/>
            <a:ext cx="1301580" cy="997898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CuadroTexto 72">
            <a:extLst>
              <a:ext uri="{FF2B5EF4-FFF2-40B4-BE49-F238E27FC236}">
                <a16:creationId xmlns:a16="http://schemas.microsoft.com/office/drawing/2014/main" id="{BE660507-D1EB-32E2-A531-BCD72424F0D5}"/>
              </a:ext>
            </a:extLst>
          </p:cNvPr>
          <p:cNvSpPr txBox="1"/>
          <p:nvPr/>
        </p:nvSpPr>
        <p:spPr>
          <a:xfrm>
            <a:off x="5065489" y="5748950"/>
            <a:ext cx="2551083" cy="38318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es-ES" sz="1890" b="1" dirty="0"/>
              <a:t>Organización debilitada</a:t>
            </a:r>
            <a:endParaRPr lang="es-PE" sz="1890" b="1" dirty="0"/>
          </a:p>
        </p:txBody>
      </p:sp>
      <p:cxnSp>
        <p:nvCxnSpPr>
          <p:cNvPr id="76" name="Conector recto de flecha 75">
            <a:extLst>
              <a:ext uri="{FF2B5EF4-FFF2-40B4-BE49-F238E27FC236}">
                <a16:creationId xmlns:a16="http://schemas.microsoft.com/office/drawing/2014/main" id="{1C9F7426-A005-2733-B450-5977DF8D3857}"/>
              </a:ext>
            </a:extLst>
          </p:cNvPr>
          <p:cNvCxnSpPr>
            <a:stCxn id="57" idx="2"/>
            <a:endCxn id="73" idx="0"/>
          </p:cNvCxnSpPr>
          <p:nvPr/>
        </p:nvCxnSpPr>
        <p:spPr>
          <a:xfrm flipH="1">
            <a:off x="6341031" y="5368594"/>
            <a:ext cx="1125733" cy="3803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ector recto de flecha 77">
            <a:extLst>
              <a:ext uri="{FF2B5EF4-FFF2-40B4-BE49-F238E27FC236}">
                <a16:creationId xmlns:a16="http://schemas.microsoft.com/office/drawing/2014/main" id="{C813576F-D14B-EE29-43D4-81D34135F108}"/>
              </a:ext>
            </a:extLst>
          </p:cNvPr>
          <p:cNvCxnSpPr>
            <a:cxnSpLocks/>
          </p:cNvCxnSpPr>
          <p:nvPr/>
        </p:nvCxnSpPr>
        <p:spPr>
          <a:xfrm>
            <a:off x="5403723" y="4364579"/>
            <a:ext cx="954597" cy="13303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ector: angular 79">
            <a:extLst>
              <a:ext uri="{FF2B5EF4-FFF2-40B4-BE49-F238E27FC236}">
                <a16:creationId xmlns:a16="http://schemas.microsoft.com/office/drawing/2014/main" id="{B860AD10-2A74-2BAE-B4F6-2CEF86E3A99A}"/>
              </a:ext>
            </a:extLst>
          </p:cNvPr>
          <p:cNvCxnSpPr>
            <a:endCxn id="73" idx="0"/>
          </p:cNvCxnSpPr>
          <p:nvPr/>
        </p:nvCxnSpPr>
        <p:spPr>
          <a:xfrm rot="5400000">
            <a:off x="5437614" y="4524532"/>
            <a:ext cx="2127835" cy="321000"/>
          </a:xfrm>
          <a:prstGeom prst="bentConnector3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Conector: angular 83">
            <a:extLst>
              <a:ext uri="{FF2B5EF4-FFF2-40B4-BE49-F238E27FC236}">
                <a16:creationId xmlns:a16="http://schemas.microsoft.com/office/drawing/2014/main" id="{5DD4BBBE-FC14-90B1-C562-42D8109A016F}"/>
              </a:ext>
            </a:extLst>
          </p:cNvPr>
          <p:cNvCxnSpPr>
            <a:cxnSpLocks/>
          </p:cNvCxnSpPr>
          <p:nvPr/>
        </p:nvCxnSpPr>
        <p:spPr>
          <a:xfrm rot="5400000">
            <a:off x="5956651" y="4918852"/>
            <a:ext cx="1105840" cy="572602"/>
          </a:xfrm>
          <a:prstGeom prst="bentConnector3">
            <a:avLst>
              <a:gd name="adj1" fmla="val 50000"/>
            </a:avLst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uadroTexto 2">
            <a:extLst>
              <a:ext uri="{FF2B5EF4-FFF2-40B4-BE49-F238E27FC236}">
                <a16:creationId xmlns:a16="http://schemas.microsoft.com/office/drawing/2014/main" id="{4177FF55-9720-D363-A3DA-65E07B39A4DC}"/>
              </a:ext>
            </a:extLst>
          </p:cNvPr>
          <p:cNvSpPr txBox="1"/>
          <p:nvPr/>
        </p:nvSpPr>
        <p:spPr>
          <a:xfrm>
            <a:off x="4032593" y="1716051"/>
            <a:ext cx="1544663" cy="46628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1215" dirty="0"/>
              <a:t>Compromiso con la organización</a:t>
            </a:r>
            <a:endParaRPr lang="es-PE" sz="1215" dirty="0"/>
          </a:p>
        </p:txBody>
      </p:sp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F8D060BA-BD4A-5708-97ED-C5F9DE29B9D1}"/>
              </a:ext>
            </a:extLst>
          </p:cNvPr>
          <p:cNvCxnSpPr>
            <a:cxnSpLocks/>
          </p:cNvCxnSpPr>
          <p:nvPr/>
        </p:nvCxnSpPr>
        <p:spPr>
          <a:xfrm flipV="1">
            <a:off x="2628730" y="2043464"/>
            <a:ext cx="1403863" cy="13430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2A8A4B74-BB19-F919-D158-357C27C973A8}"/>
              </a:ext>
            </a:extLst>
          </p:cNvPr>
          <p:cNvCxnSpPr>
            <a:cxnSpLocks/>
            <a:endCxn id="32" idx="1"/>
          </p:cNvCxnSpPr>
          <p:nvPr/>
        </p:nvCxnSpPr>
        <p:spPr>
          <a:xfrm>
            <a:off x="5577256" y="2043464"/>
            <a:ext cx="1151686" cy="16861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uadroTexto 4">
            <a:extLst>
              <a:ext uri="{FF2B5EF4-FFF2-40B4-BE49-F238E27FC236}">
                <a16:creationId xmlns:a16="http://schemas.microsoft.com/office/drawing/2014/main" id="{0D5BA6EF-A930-C0EF-1AF0-55696216661B}"/>
              </a:ext>
            </a:extLst>
          </p:cNvPr>
          <p:cNvSpPr txBox="1"/>
          <p:nvPr/>
        </p:nvSpPr>
        <p:spPr>
          <a:xfrm>
            <a:off x="1089518" y="4382940"/>
            <a:ext cx="1557465" cy="653256"/>
          </a:xfrm>
          <a:prstGeom prst="rect">
            <a:avLst/>
          </a:prstGeom>
          <a:solidFill>
            <a:srgbClr val="57C1AD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/>
            </a:lvl1pPr>
          </a:lstStyle>
          <a:p>
            <a:r>
              <a:rPr lang="es-ES" sz="1215" dirty="0"/>
              <a:t>Pérdida de identidad cultural y organizacional</a:t>
            </a:r>
            <a:endParaRPr lang="es-PE" sz="1215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1D29A79-69B3-3EE8-C7D0-1E51682F04F6}"/>
              </a:ext>
            </a:extLst>
          </p:cNvPr>
          <p:cNvSpPr txBox="1"/>
          <p:nvPr/>
        </p:nvSpPr>
        <p:spPr>
          <a:xfrm>
            <a:off x="1089518" y="5118800"/>
            <a:ext cx="1557465" cy="466281"/>
          </a:xfrm>
          <a:prstGeom prst="rect">
            <a:avLst/>
          </a:prstGeom>
          <a:solidFill>
            <a:srgbClr val="57C1AD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/>
            </a:lvl1pPr>
          </a:lstStyle>
          <a:p>
            <a:r>
              <a:rPr lang="es-ES" sz="1215" dirty="0"/>
              <a:t>Arreglos para evitar sanciones</a:t>
            </a:r>
            <a:endParaRPr lang="es-PE" sz="1215" dirty="0"/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0B68BF88-3D95-ACC5-A831-95F21A17E649}"/>
              </a:ext>
            </a:extLst>
          </p:cNvPr>
          <p:cNvSpPr txBox="1"/>
          <p:nvPr/>
        </p:nvSpPr>
        <p:spPr>
          <a:xfrm>
            <a:off x="4019790" y="3557732"/>
            <a:ext cx="1557465" cy="46628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1215" dirty="0"/>
              <a:t>Incumplimiento de acuerdos</a:t>
            </a:r>
            <a:endParaRPr lang="es-PE" sz="1215" dirty="0"/>
          </a:p>
        </p:txBody>
      </p:sp>
      <p:cxnSp>
        <p:nvCxnSpPr>
          <p:cNvPr id="4" name="Conector recto de flecha 3">
            <a:extLst>
              <a:ext uri="{FF2B5EF4-FFF2-40B4-BE49-F238E27FC236}">
                <a16:creationId xmlns:a16="http://schemas.microsoft.com/office/drawing/2014/main" id="{C223E1A2-6613-0CE7-94CF-9F22C4BFBED7}"/>
              </a:ext>
            </a:extLst>
          </p:cNvPr>
          <p:cNvCxnSpPr>
            <a:cxnSpLocks/>
          </p:cNvCxnSpPr>
          <p:nvPr/>
        </p:nvCxnSpPr>
        <p:spPr>
          <a:xfrm>
            <a:off x="2646984" y="4686828"/>
            <a:ext cx="1363838" cy="2484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C0C2A1B4-AA3E-13B3-F3E4-C092B4F263DC}"/>
              </a:ext>
            </a:extLst>
          </p:cNvPr>
          <p:cNvCxnSpPr>
            <a:cxnSpLocks/>
            <a:stCxn id="5" idx="3"/>
            <a:endCxn id="21" idx="1"/>
          </p:cNvCxnSpPr>
          <p:nvPr/>
        </p:nvCxnSpPr>
        <p:spPr>
          <a:xfrm flipV="1">
            <a:off x="2646983" y="3790873"/>
            <a:ext cx="1372807" cy="9186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id="{8C167CDF-66C5-C93D-6636-21534854C790}"/>
              </a:ext>
            </a:extLst>
          </p:cNvPr>
          <p:cNvCxnSpPr>
            <a:cxnSpLocks/>
            <a:endCxn id="33" idx="1"/>
          </p:cNvCxnSpPr>
          <p:nvPr/>
        </p:nvCxnSpPr>
        <p:spPr>
          <a:xfrm flipV="1">
            <a:off x="2658109" y="4315802"/>
            <a:ext cx="1360246" cy="10487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69B09BFA-A020-E827-ECC8-A3CCD2522049}"/>
              </a:ext>
            </a:extLst>
          </p:cNvPr>
          <p:cNvCxnSpPr>
            <a:cxnSpLocks/>
            <a:endCxn id="12" idx="1"/>
          </p:cNvCxnSpPr>
          <p:nvPr/>
        </p:nvCxnSpPr>
        <p:spPr>
          <a:xfrm flipV="1">
            <a:off x="2650576" y="3265942"/>
            <a:ext cx="1365019" cy="20985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de flecha 18">
            <a:extLst>
              <a:ext uri="{FF2B5EF4-FFF2-40B4-BE49-F238E27FC236}">
                <a16:creationId xmlns:a16="http://schemas.microsoft.com/office/drawing/2014/main" id="{363AAD78-50DC-A2EA-F68C-6142247509D6}"/>
              </a:ext>
            </a:extLst>
          </p:cNvPr>
          <p:cNvCxnSpPr>
            <a:cxnSpLocks/>
            <a:endCxn id="8" idx="1"/>
          </p:cNvCxnSpPr>
          <p:nvPr/>
        </p:nvCxnSpPr>
        <p:spPr>
          <a:xfrm flipV="1">
            <a:off x="2659544" y="2666271"/>
            <a:ext cx="1368635" cy="18823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7">
            <a:extLst>
              <a:ext uri="{FF2B5EF4-FFF2-40B4-BE49-F238E27FC236}">
                <a16:creationId xmlns:a16="http://schemas.microsoft.com/office/drawing/2014/main" id="{08EED4F4-3102-DAE8-A8AE-DA996D5721C0}"/>
              </a:ext>
            </a:extLst>
          </p:cNvPr>
          <p:cNvSpPr txBox="1">
            <a:spLocks/>
          </p:cNvSpPr>
          <p:nvPr/>
        </p:nvSpPr>
        <p:spPr>
          <a:xfrm>
            <a:off x="715813" y="554375"/>
            <a:ext cx="7970988" cy="425882"/>
          </a:xfrm>
          <a:prstGeom prst="rect">
            <a:avLst/>
          </a:prstGeom>
        </p:spPr>
        <p:txBody>
          <a:bodyPr vert="horz" lIns="61722" tIns="30861" rIns="61722" bIns="30861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None/>
              <a:defRPr sz="36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PE" sz="2160" dirty="0">
                <a:highlight>
                  <a:srgbClr val="F8F4F2"/>
                </a:highlight>
                <a:latin typeface="Berlin Sans FB Demi" panose="020E0802020502020306" pitchFamily="34" charset="0"/>
              </a:rPr>
              <a:t>análisis de organizaciones: Limitaciones en la gestión del agua a nivel de organizaciones</a:t>
            </a:r>
          </a:p>
        </p:txBody>
      </p:sp>
    </p:spTree>
    <p:extLst>
      <p:ext uri="{BB962C8B-B14F-4D97-AF65-F5344CB8AC3E}">
        <p14:creationId xmlns:p14="http://schemas.microsoft.com/office/powerpoint/2010/main" val="17430077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>
            <a:extLst>
              <a:ext uri="{FF2B5EF4-FFF2-40B4-BE49-F238E27FC236}">
                <a16:creationId xmlns:a16="http://schemas.microsoft.com/office/drawing/2014/main" id="{99EE214F-0483-661D-545E-9C9D566A91D6}"/>
              </a:ext>
            </a:extLst>
          </p:cNvPr>
          <p:cNvGrpSpPr/>
          <p:nvPr/>
        </p:nvGrpSpPr>
        <p:grpSpPr>
          <a:xfrm>
            <a:off x="0" y="60993"/>
            <a:ext cx="9144000" cy="6858000"/>
            <a:chOff x="0" y="0"/>
            <a:chExt cx="9144000" cy="6858000"/>
          </a:xfrm>
        </p:grpSpPr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52F9CA5C-AABA-E1AD-DA35-E8BEF528D8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9144000" cy="498764"/>
            </a:xfrm>
            <a:prstGeom prst="rect">
              <a:avLst/>
            </a:prstGeom>
          </p:spPr>
        </p:pic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A47E5952-1CB5-23B4-82CE-09FB31D053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498764"/>
              <a:ext cx="9144000" cy="6359236"/>
            </a:xfrm>
            <a:prstGeom prst="rect">
              <a:avLst/>
            </a:prstGeom>
          </p:spPr>
        </p:pic>
      </p:grpSp>
      <p:sp>
        <p:nvSpPr>
          <p:cNvPr id="2" name="Freeform 10">
            <a:extLst>
              <a:ext uri="{FF2B5EF4-FFF2-40B4-BE49-F238E27FC236}">
                <a16:creationId xmlns:a16="http://schemas.microsoft.com/office/drawing/2014/main" id="{A50A4534-4A6F-56C9-A494-0F4736BAB2C7}"/>
              </a:ext>
            </a:extLst>
          </p:cNvPr>
          <p:cNvSpPr/>
          <p:nvPr/>
        </p:nvSpPr>
        <p:spPr>
          <a:xfrm>
            <a:off x="3043979" y="804672"/>
            <a:ext cx="2771855" cy="2133511"/>
          </a:xfrm>
          <a:custGeom>
            <a:avLst/>
            <a:gdLst/>
            <a:ahLst/>
            <a:cxnLst/>
            <a:rect l="l" t="t" r="r" b="b"/>
            <a:pathLst>
              <a:path w="4699018" h="3526143">
                <a:moveTo>
                  <a:pt x="0" y="0"/>
                </a:moveTo>
                <a:lnTo>
                  <a:pt x="4699018" y="0"/>
                </a:lnTo>
                <a:lnTo>
                  <a:pt x="4699018" y="3526143"/>
                </a:lnTo>
                <a:lnTo>
                  <a:pt x="0" y="3526143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11">
            <a:extLst>
              <a:ext uri="{FF2B5EF4-FFF2-40B4-BE49-F238E27FC236}">
                <a16:creationId xmlns:a16="http://schemas.microsoft.com/office/drawing/2014/main" id="{D65D03F2-4522-57F8-12A4-A2ADD2F41488}"/>
              </a:ext>
            </a:extLst>
          </p:cNvPr>
          <p:cNvSpPr/>
          <p:nvPr/>
        </p:nvSpPr>
        <p:spPr>
          <a:xfrm>
            <a:off x="93757" y="804672"/>
            <a:ext cx="2843166" cy="2133511"/>
          </a:xfrm>
          <a:custGeom>
            <a:avLst/>
            <a:gdLst/>
            <a:ahLst/>
            <a:cxnLst/>
            <a:rect l="l" t="t" r="r" b="b"/>
            <a:pathLst>
              <a:path w="4690808" h="3519982">
                <a:moveTo>
                  <a:pt x="0" y="0"/>
                </a:moveTo>
                <a:lnTo>
                  <a:pt x="4690808" y="0"/>
                </a:lnTo>
                <a:lnTo>
                  <a:pt x="4690808" y="3519982"/>
                </a:lnTo>
                <a:lnTo>
                  <a:pt x="0" y="3519982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12">
            <a:extLst>
              <a:ext uri="{FF2B5EF4-FFF2-40B4-BE49-F238E27FC236}">
                <a16:creationId xmlns:a16="http://schemas.microsoft.com/office/drawing/2014/main" id="{057E8A96-E552-9CAA-51DA-C387C3612466}"/>
              </a:ext>
            </a:extLst>
          </p:cNvPr>
          <p:cNvSpPr/>
          <p:nvPr/>
        </p:nvSpPr>
        <p:spPr>
          <a:xfrm>
            <a:off x="93756" y="3310568"/>
            <a:ext cx="2866678" cy="2112155"/>
          </a:xfrm>
          <a:custGeom>
            <a:avLst/>
            <a:gdLst/>
            <a:ahLst/>
            <a:cxnLst/>
            <a:rect l="l" t="t" r="r" b="b"/>
            <a:pathLst>
              <a:path w="4731601" h="3547009">
                <a:moveTo>
                  <a:pt x="0" y="0"/>
                </a:moveTo>
                <a:lnTo>
                  <a:pt x="4731601" y="0"/>
                </a:lnTo>
                <a:lnTo>
                  <a:pt x="4731601" y="3547009"/>
                </a:lnTo>
                <a:lnTo>
                  <a:pt x="0" y="3547009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13">
            <a:extLst>
              <a:ext uri="{FF2B5EF4-FFF2-40B4-BE49-F238E27FC236}">
                <a16:creationId xmlns:a16="http://schemas.microsoft.com/office/drawing/2014/main" id="{59A229FD-C3F8-E927-655B-0720579D3641}"/>
              </a:ext>
            </a:extLst>
          </p:cNvPr>
          <p:cNvSpPr/>
          <p:nvPr/>
        </p:nvSpPr>
        <p:spPr>
          <a:xfrm>
            <a:off x="3007302" y="3310568"/>
            <a:ext cx="2808532" cy="2109674"/>
          </a:xfrm>
          <a:custGeom>
            <a:avLst/>
            <a:gdLst/>
            <a:ahLst/>
            <a:cxnLst/>
            <a:rect l="l" t="t" r="r" b="b"/>
            <a:pathLst>
              <a:path w="4699018" h="3529744">
                <a:moveTo>
                  <a:pt x="0" y="0"/>
                </a:moveTo>
                <a:lnTo>
                  <a:pt x="4699018" y="0"/>
                </a:lnTo>
                <a:lnTo>
                  <a:pt x="4699018" y="3529744"/>
                </a:lnTo>
                <a:lnTo>
                  <a:pt x="0" y="3529744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B37BEA-5102-2C07-1130-DD45E3E42427}"/>
              </a:ext>
            </a:extLst>
          </p:cNvPr>
          <p:cNvSpPr txBox="1"/>
          <p:nvPr/>
        </p:nvSpPr>
        <p:spPr>
          <a:xfrm>
            <a:off x="5956283" y="811406"/>
            <a:ext cx="2771855" cy="33855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sz="2200" b="1" i="1" dirty="0" err="1">
                <a:solidFill>
                  <a:srgbClr val="000000"/>
                </a:solidFill>
                <a:latin typeface="The Seasons"/>
                <a:ea typeface="The Seasons"/>
                <a:cs typeface="The Seasons"/>
                <a:sym typeface="The Seasons"/>
              </a:rPr>
              <a:t>Método</a:t>
            </a:r>
            <a:r>
              <a:rPr lang="en-US" sz="2200" b="1" i="1" dirty="0">
                <a:solidFill>
                  <a:srgbClr val="000000"/>
                </a:solidFill>
                <a:latin typeface="The Seasons"/>
                <a:ea typeface="The Seasons"/>
                <a:cs typeface="The Seasons"/>
                <a:sym typeface="The Seasons"/>
              </a:rPr>
              <a:t> </a:t>
            </a:r>
            <a:r>
              <a:rPr lang="en-US" sz="2200" b="1" i="1" dirty="0" err="1">
                <a:solidFill>
                  <a:srgbClr val="000000"/>
                </a:solidFill>
                <a:latin typeface="The Seasons"/>
                <a:ea typeface="The Seasons"/>
                <a:cs typeface="The Seasons"/>
                <a:sym typeface="The Seasons"/>
              </a:rPr>
              <a:t>Volumétrico</a:t>
            </a:r>
            <a:endParaRPr lang="en-US" sz="2200" b="1" i="1" dirty="0">
              <a:solidFill>
                <a:srgbClr val="000000"/>
              </a:solidFill>
              <a:latin typeface="The Seasons"/>
              <a:ea typeface="The Seasons"/>
              <a:cs typeface="The Seasons"/>
              <a:sym typeface="The Season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969CB6-83B2-A521-4F10-A65B902302A2}"/>
              </a:ext>
            </a:extLst>
          </p:cNvPr>
          <p:cNvSpPr txBox="1"/>
          <p:nvPr/>
        </p:nvSpPr>
        <p:spPr>
          <a:xfrm>
            <a:off x="5956283" y="1179163"/>
            <a:ext cx="2968261" cy="193899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spcBef>
                <a:spcPct val="0"/>
              </a:spcBef>
            </a:pP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Se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calcula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el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volumen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a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partir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del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tiempo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que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demora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en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llenarse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un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recipiente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con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medidas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volumen</a:t>
            </a:r>
            <a:r>
              <a:rPr lang="en-US" u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. Por </a:t>
            </a:r>
            <a:r>
              <a:rPr lang="en-US" u="none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ejemplo</a:t>
            </a:r>
            <a:r>
              <a:rPr lang="en-US" u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, un </a:t>
            </a:r>
            <a:r>
              <a:rPr lang="en-US" u="none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balde</a:t>
            </a:r>
            <a:r>
              <a:rPr lang="en-US" u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u="none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calibrado</a:t>
            </a:r>
            <a:r>
              <a:rPr lang="en-US" u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u="none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por</a:t>
            </a:r>
            <a:r>
              <a:rPr lang="en-US" u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u="none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litros</a:t>
            </a:r>
            <a:r>
              <a:rPr lang="en-US" u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49B2C994-1FD8-39A4-08C7-D9F390B42CD0}"/>
              </a:ext>
            </a:extLst>
          </p:cNvPr>
          <p:cNvSpPr txBox="1"/>
          <p:nvPr/>
        </p:nvSpPr>
        <p:spPr>
          <a:xfrm>
            <a:off x="5956283" y="3310568"/>
            <a:ext cx="2855400" cy="33855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sz="2200" b="1" i="1" dirty="0" err="1">
                <a:solidFill>
                  <a:srgbClr val="000000"/>
                </a:solidFill>
                <a:latin typeface="The Seasons"/>
                <a:ea typeface="The Seasons"/>
                <a:cs typeface="The Seasons"/>
                <a:sym typeface="The Seasons"/>
              </a:rPr>
              <a:t>Método</a:t>
            </a:r>
            <a:r>
              <a:rPr lang="en-US" sz="2200" b="1" i="1" dirty="0">
                <a:solidFill>
                  <a:srgbClr val="000000"/>
                </a:solidFill>
                <a:latin typeface="The Seasons"/>
                <a:ea typeface="The Seasons"/>
                <a:cs typeface="The Seasons"/>
                <a:sym typeface="The Seasons"/>
              </a:rPr>
              <a:t> del </a:t>
            </a:r>
            <a:r>
              <a:rPr lang="en-US" sz="2200" b="1" i="1" dirty="0" err="1">
                <a:solidFill>
                  <a:srgbClr val="000000"/>
                </a:solidFill>
                <a:latin typeface="The Seasons"/>
                <a:sym typeface="The Seasons"/>
              </a:rPr>
              <a:t>Flotador</a:t>
            </a:r>
            <a:endParaRPr lang="en-US" sz="2200" b="1" i="1" dirty="0">
              <a:solidFill>
                <a:srgbClr val="000000"/>
              </a:solidFill>
              <a:latin typeface="The Seasons"/>
              <a:sym typeface="The Season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F0D26C6B-8026-EDEE-C070-CB57180694E9}"/>
              </a:ext>
            </a:extLst>
          </p:cNvPr>
          <p:cNvSpPr txBox="1"/>
          <p:nvPr/>
        </p:nvSpPr>
        <p:spPr>
          <a:xfrm>
            <a:off x="5956283" y="3735492"/>
            <a:ext cx="2968261" cy="1661993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spcBef>
                <a:spcPct val="0"/>
              </a:spcBef>
            </a:pP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Se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calcula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el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volumen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a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partir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del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tiempo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que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demora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en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recorrer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un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objeto-flotador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en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un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área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determinada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de la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fuente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que se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monitorea</a:t>
            </a:r>
            <a:r>
              <a:rPr lang="en-US" u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3F258F40-D332-08E6-23E7-BCB611679512}"/>
              </a:ext>
            </a:extLst>
          </p:cNvPr>
          <p:cNvSpPr txBox="1">
            <a:spLocks/>
          </p:cNvSpPr>
          <p:nvPr/>
        </p:nvSpPr>
        <p:spPr>
          <a:xfrm>
            <a:off x="93757" y="194069"/>
            <a:ext cx="8922936" cy="474519"/>
          </a:xfrm>
          <a:prstGeom prst="rect">
            <a:avLst/>
          </a:prstGeom>
          <a:solidFill>
            <a:srgbClr val="FFFFFF"/>
          </a:solidFill>
        </p:spPr>
        <p:txBody>
          <a:bodyPr vert="horz" lIns="68580" tIns="34290" rIns="68580" bIns="3429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400">
              <a:lnSpc>
                <a:spcPct val="90000"/>
              </a:lnSpc>
              <a:spcBef>
                <a:spcPts val="1000"/>
              </a:spcBef>
            </a:pPr>
            <a:r>
              <a:rPr lang="es-ES" sz="2800" b="1" cap="all" dirty="0">
                <a:solidFill>
                  <a:schemeClr val="accent5">
                    <a:lumMod val="75000"/>
                  </a:schemeClr>
                </a:solidFill>
                <a:latin typeface="AvenirNext LT Pro Bold" panose="020B0504020202020204" pitchFamily="34" charset="0"/>
              </a:rPr>
              <a:t>Monitoreo hidrológico</a:t>
            </a:r>
            <a:endParaRPr lang="es-PE" sz="2800" b="1" cap="all" dirty="0">
              <a:solidFill>
                <a:schemeClr val="accent5">
                  <a:lumMod val="75000"/>
                </a:schemeClr>
              </a:solidFill>
              <a:latin typeface="AvenirNext LT Pro Bold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383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>
            <a:extLst>
              <a:ext uri="{FF2B5EF4-FFF2-40B4-BE49-F238E27FC236}">
                <a16:creationId xmlns:a16="http://schemas.microsoft.com/office/drawing/2014/main" id="{CF2F92E7-3F7F-B604-6909-C3276699729A}"/>
              </a:ext>
            </a:extLst>
          </p:cNvPr>
          <p:cNvGrpSpPr/>
          <p:nvPr/>
        </p:nvGrpSpPr>
        <p:grpSpPr>
          <a:xfrm>
            <a:off x="-14279" y="60993"/>
            <a:ext cx="9144000" cy="6858000"/>
            <a:chOff x="0" y="0"/>
            <a:chExt cx="9144000" cy="6858000"/>
          </a:xfrm>
        </p:grpSpPr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5722CAC5-54B5-0065-1409-B873E9B5B2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9144000" cy="498764"/>
            </a:xfrm>
            <a:prstGeom prst="rect">
              <a:avLst/>
            </a:prstGeom>
          </p:spPr>
        </p:pic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F2A4DD33-24F5-51B4-5770-869AEDA602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498764"/>
              <a:ext cx="9144000" cy="6359236"/>
            </a:xfrm>
            <a:prstGeom prst="rect">
              <a:avLst/>
            </a:prstGeom>
          </p:spPr>
        </p:pic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C0604450-763A-F4D3-9D9F-BE62AB58D0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142" y="1881825"/>
            <a:ext cx="5934075" cy="249555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4" name="Title 17">
            <a:extLst>
              <a:ext uri="{FF2B5EF4-FFF2-40B4-BE49-F238E27FC236}">
                <a16:creationId xmlns:a16="http://schemas.microsoft.com/office/drawing/2014/main" id="{B7D78526-992A-63C1-D237-B2E7271A36BA}"/>
              </a:ext>
            </a:extLst>
          </p:cNvPr>
          <p:cNvSpPr txBox="1">
            <a:spLocks/>
          </p:cNvSpPr>
          <p:nvPr/>
        </p:nvSpPr>
        <p:spPr>
          <a:xfrm>
            <a:off x="238835" y="1248127"/>
            <a:ext cx="6118013" cy="315521"/>
          </a:xfrm>
          <a:prstGeom prst="rect">
            <a:avLst/>
          </a:prstGeom>
        </p:spPr>
        <p:txBody>
          <a:bodyPr vert="horz" lIns="68580" tIns="34290" rIns="68580" bIns="3429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None/>
              <a:defRPr sz="36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PE" sz="2200" dirty="0">
                <a:highlight>
                  <a:srgbClr val="F8F4F2"/>
                </a:highlight>
                <a:latin typeface="Berlin Sans FB Demi" panose="020E0802020502020306" pitchFamily="34" charset="0"/>
              </a:rPr>
              <a:t>Análisis del contexto ¿COMO ESTÁ LLOVIENDO?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93DEE9C-755B-E701-ADD5-3C3EF67BC5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7968" y="2141609"/>
            <a:ext cx="2385278" cy="1847322"/>
          </a:xfrm>
          <a:prstGeom prst="rect">
            <a:avLst/>
          </a:prstGeom>
          <a:solidFill>
            <a:srgbClr val="FFFFFF"/>
          </a:solidFill>
        </p:spPr>
      </p:pic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DD92F99C-2FC6-3EA7-8C0A-F5F6EF2B750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4304869"/>
              </p:ext>
            </p:extLst>
          </p:nvPr>
        </p:nvGraphicFramePr>
        <p:xfrm>
          <a:off x="737717" y="4467896"/>
          <a:ext cx="4421275" cy="2416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48E89363-90AE-AEBB-170B-1BC7033A791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4786467"/>
              </p:ext>
            </p:extLst>
          </p:nvPr>
        </p:nvGraphicFramePr>
        <p:xfrm>
          <a:off x="6008134" y="4045319"/>
          <a:ext cx="3080290" cy="28282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" name="Título 1">
            <a:extLst>
              <a:ext uri="{FF2B5EF4-FFF2-40B4-BE49-F238E27FC236}">
                <a16:creationId xmlns:a16="http://schemas.microsoft.com/office/drawing/2014/main" id="{605B081B-F2C5-E1AD-2FDB-A3F265755077}"/>
              </a:ext>
            </a:extLst>
          </p:cNvPr>
          <p:cNvSpPr txBox="1">
            <a:spLocks/>
          </p:cNvSpPr>
          <p:nvPr/>
        </p:nvSpPr>
        <p:spPr>
          <a:xfrm>
            <a:off x="110532" y="87662"/>
            <a:ext cx="8922936" cy="474519"/>
          </a:xfrm>
          <a:prstGeom prst="rect">
            <a:avLst/>
          </a:prstGeom>
          <a:solidFill>
            <a:srgbClr val="FFFFFF"/>
          </a:solidFill>
        </p:spPr>
        <p:txBody>
          <a:bodyPr vert="horz" lIns="68580" tIns="34290" rIns="68580" bIns="3429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400">
              <a:lnSpc>
                <a:spcPct val="90000"/>
              </a:lnSpc>
              <a:spcBef>
                <a:spcPts val="1000"/>
              </a:spcBef>
            </a:pPr>
            <a:r>
              <a:rPr lang="es-ES" sz="2800" b="1" cap="all" dirty="0">
                <a:solidFill>
                  <a:schemeClr val="accent5">
                    <a:lumMod val="75000"/>
                  </a:schemeClr>
                </a:solidFill>
                <a:latin typeface="AvenirNext LT Pro Bold" panose="020B0504020202020204" pitchFamily="34" charset="0"/>
              </a:rPr>
              <a:t>Análisis de los datos</a:t>
            </a:r>
            <a:endParaRPr lang="es-PE" sz="2800" b="1" cap="all" dirty="0">
              <a:solidFill>
                <a:schemeClr val="accent5">
                  <a:lumMod val="75000"/>
                </a:schemeClr>
              </a:solidFill>
              <a:latin typeface="AvenirNext LT Pro Bold" panose="020B05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980AB28-8167-2027-D2E8-905076DF1F24}"/>
              </a:ext>
            </a:extLst>
          </p:cNvPr>
          <p:cNvSpPr txBox="1"/>
          <p:nvPr/>
        </p:nvSpPr>
        <p:spPr>
          <a:xfrm>
            <a:off x="176816" y="469236"/>
            <a:ext cx="8856652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i="1" dirty="0"/>
              <a:t>¿Cómo podemos analizar los datos para motivar y sea entendible por los agricultores investigadores y puedan participar?</a:t>
            </a:r>
            <a:endParaRPr lang="es-PE" sz="2000" b="1" i="1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CD70476-DEA6-B5BE-E011-10E934885521}"/>
              </a:ext>
            </a:extLst>
          </p:cNvPr>
          <p:cNvSpPr txBox="1"/>
          <p:nvPr/>
        </p:nvSpPr>
        <p:spPr>
          <a:xfrm>
            <a:off x="6509480" y="1405822"/>
            <a:ext cx="2273766" cy="70788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i="1" dirty="0"/>
              <a:t>La lluvia que siembra agua</a:t>
            </a:r>
            <a:endParaRPr lang="es-PE" sz="2000" b="1" i="1" dirty="0"/>
          </a:p>
        </p:txBody>
      </p:sp>
    </p:spTree>
    <p:extLst>
      <p:ext uri="{BB962C8B-B14F-4D97-AF65-F5344CB8AC3E}">
        <p14:creationId xmlns:p14="http://schemas.microsoft.com/office/powerpoint/2010/main" val="3381907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Graphic spid="7" grpId="0">
        <p:bldAsOne/>
      </p:bldGraphic>
      <p:bldGraphic spid="8" grpId="0">
        <p:bldAsOne/>
      </p:bldGraphic>
      <p:bldP spid="2" grpId="0" animBg="1"/>
      <p:bldP spid="5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o 8">
            <a:extLst>
              <a:ext uri="{FF2B5EF4-FFF2-40B4-BE49-F238E27FC236}">
                <a16:creationId xmlns:a16="http://schemas.microsoft.com/office/drawing/2014/main" id="{DD2473DB-86E3-179C-7D8E-4361C2CE885D}"/>
              </a:ext>
            </a:extLst>
          </p:cNvPr>
          <p:cNvGrpSpPr/>
          <p:nvPr/>
        </p:nvGrpSpPr>
        <p:grpSpPr>
          <a:xfrm>
            <a:off x="0" y="60993"/>
            <a:ext cx="9144000" cy="6858000"/>
            <a:chOff x="0" y="0"/>
            <a:chExt cx="9144000" cy="6858000"/>
          </a:xfrm>
        </p:grpSpPr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A6EFFEA2-84A7-2C81-A9EF-4C99DA1155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9144000" cy="498764"/>
            </a:xfrm>
            <a:prstGeom prst="rect">
              <a:avLst/>
            </a:prstGeom>
          </p:spPr>
        </p:pic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FBE4C4A1-AF55-41D3-0447-1352C5BF5D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498764"/>
              <a:ext cx="9144000" cy="6359236"/>
            </a:xfrm>
            <a:prstGeom prst="rect">
              <a:avLst/>
            </a:prstGeom>
          </p:spPr>
        </p:pic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91986E34-87F5-911F-B2BA-5D4C8DDEE09E}"/>
              </a:ext>
            </a:extLst>
          </p:cNvPr>
          <p:cNvSpPr txBox="1">
            <a:spLocks/>
          </p:cNvSpPr>
          <p:nvPr/>
        </p:nvSpPr>
        <p:spPr>
          <a:xfrm>
            <a:off x="93757" y="194069"/>
            <a:ext cx="8922936" cy="474519"/>
          </a:xfrm>
          <a:prstGeom prst="rect">
            <a:avLst/>
          </a:prstGeom>
        </p:spPr>
        <p:txBody>
          <a:bodyPr vert="horz" lIns="68580" tIns="34290" rIns="68580" bIns="3429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400">
              <a:lnSpc>
                <a:spcPct val="90000"/>
              </a:lnSpc>
              <a:spcBef>
                <a:spcPts val="1000"/>
              </a:spcBef>
            </a:pPr>
            <a:r>
              <a:rPr lang="es-ES" sz="2800" b="1" cap="all" dirty="0">
                <a:solidFill>
                  <a:schemeClr val="accent5">
                    <a:lumMod val="75000"/>
                  </a:schemeClr>
                </a:solidFill>
                <a:latin typeface="AvenirNext LT Pro Bold" panose="020B0504020202020204" pitchFamily="34" charset="0"/>
              </a:rPr>
              <a:t>Análisis de los datos</a:t>
            </a:r>
            <a:endParaRPr lang="es-PE" sz="2800" b="1" cap="all" dirty="0">
              <a:solidFill>
                <a:schemeClr val="accent5">
                  <a:lumMod val="75000"/>
                </a:schemeClr>
              </a:solidFill>
              <a:latin typeface="AvenirNext LT Pro Bold" panose="020B0504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426E80A-8C32-C872-B1D5-5FCA5AE1138B}"/>
              </a:ext>
            </a:extLst>
          </p:cNvPr>
          <p:cNvSpPr txBox="1"/>
          <p:nvPr/>
        </p:nvSpPr>
        <p:spPr>
          <a:xfrm>
            <a:off x="820616" y="707702"/>
            <a:ext cx="777240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i="1" dirty="0"/>
              <a:t>¿Cómo entender el comportamiento de los caudales?</a:t>
            </a:r>
            <a:endParaRPr lang="es-PE" sz="2000" b="1" i="1" dirty="0"/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FB964F38-A094-84FB-BD36-C0C6B824F854}"/>
              </a:ext>
            </a:extLst>
          </p:cNvPr>
          <p:cNvSpPr/>
          <p:nvPr/>
        </p:nvSpPr>
        <p:spPr>
          <a:xfrm>
            <a:off x="240983" y="3996273"/>
            <a:ext cx="5157457" cy="2760147"/>
          </a:xfrm>
          <a:custGeom>
            <a:avLst/>
            <a:gdLst/>
            <a:ahLst/>
            <a:cxnLst/>
            <a:rect l="l" t="t" r="r" b="b"/>
            <a:pathLst>
              <a:path w="7001124" h="4813822">
                <a:moveTo>
                  <a:pt x="0" y="0"/>
                </a:moveTo>
                <a:lnTo>
                  <a:pt x="7001124" y="0"/>
                </a:lnTo>
                <a:lnTo>
                  <a:pt x="7001124" y="4813822"/>
                </a:lnTo>
                <a:lnTo>
                  <a:pt x="0" y="48138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4060FB4A-5C9B-0B74-892A-97FA8F111331}"/>
              </a:ext>
            </a:extLst>
          </p:cNvPr>
          <p:cNvSpPr/>
          <p:nvPr/>
        </p:nvSpPr>
        <p:spPr>
          <a:xfrm>
            <a:off x="5631941" y="1389888"/>
            <a:ext cx="3394579" cy="5366532"/>
          </a:xfrm>
          <a:custGeom>
            <a:avLst/>
            <a:gdLst/>
            <a:ahLst/>
            <a:cxnLst/>
            <a:rect l="l" t="t" r="r" b="b"/>
            <a:pathLst>
              <a:path w="5987645" h="9465945">
                <a:moveTo>
                  <a:pt x="0" y="0"/>
                </a:moveTo>
                <a:lnTo>
                  <a:pt x="5987645" y="0"/>
                </a:lnTo>
                <a:lnTo>
                  <a:pt x="5987645" y="9465945"/>
                </a:lnTo>
                <a:lnTo>
                  <a:pt x="0" y="9465945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-470" b="-470"/>
            </a:stretch>
          </a:blipFill>
        </p:spPr>
      </p:sp>
      <p:grpSp>
        <p:nvGrpSpPr>
          <p:cNvPr id="6" name="Group 7">
            <a:extLst>
              <a:ext uri="{FF2B5EF4-FFF2-40B4-BE49-F238E27FC236}">
                <a16:creationId xmlns:a16="http://schemas.microsoft.com/office/drawing/2014/main" id="{36C5F043-E1C0-371E-915E-28597809F4EA}"/>
              </a:ext>
            </a:extLst>
          </p:cNvPr>
          <p:cNvGrpSpPr/>
          <p:nvPr/>
        </p:nvGrpSpPr>
        <p:grpSpPr>
          <a:xfrm>
            <a:off x="5619770" y="3393831"/>
            <a:ext cx="3394579" cy="732692"/>
            <a:chOff x="0" y="-107060"/>
            <a:chExt cx="1650872" cy="345194"/>
          </a:xfrm>
        </p:grpSpPr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66E97CE6-1910-773E-984D-77E502D80147}"/>
                </a:ext>
              </a:extLst>
            </p:cNvPr>
            <p:cNvSpPr/>
            <p:nvPr/>
          </p:nvSpPr>
          <p:spPr>
            <a:xfrm>
              <a:off x="0" y="-107060"/>
              <a:ext cx="1650872" cy="328625"/>
            </a:xfrm>
            <a:custGeom>
              <a:avLst/>
              <a:gdLst/>
              <a:ahLst/>
              <a:cxnLst/>
              <a:rect l="l" t="t" r="r" b="b"/>
              <a:pathLst>
                <a:path w="1650872" h="238134">
                  <a:moveTo>
                    <a:pt x="0" y="0"/>
                  </a:moveTo>
                  <a:lnTo>
                    <a:pt x="1650872" y="0"/>
                  </a:lnTo>
                  <a:lnTo>
                    <a:pt x="1650872" y="238134"/>
                  </a:lnTo>
                  <a:lnTo>
                    <a:pt x="0" y="23813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>
              <a:solidFill>
                <a:srgbClr val="44FA51"/>
              </a:solidFill>
              <a:prstDash val="solid"/>
              <a:miter/>
            </a:ln>
          </p:spPr>
        </p:sp>
        <p:sp>
          <p:nvSpPr>
            <p:cNvPr id="8" name="TextBox 9">
              <a:extLst>
                <a:ext uri="{FF2B5EF4-FFF2-40B4-BE49-F238E27FC236}">
                  <a16:creationId xmlns:a16="http://schemas.microsoft.com/office/drawing/2014/main" id="{365B3D93-663B-22C4-08EB-3321B6C4B03C}"/>
                </a:ext>
              </a:extLst>
            </p:cNvPr>
            <p:cNvSpPr txBox="1"/>
            <p:nvPr/>
          </p:nvSpPr>
          <p:spPr>
            <a:xfrm>
              <a:off x="0" y="-47625"/>
              <a:ext cx="1650872" cy="2857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pic>
        <p:nvPicPr>
          <p:cNvPr id="10" name="Imagen 9">
            <a:extLst>
              <a:ext uri="{FF2B5EF4-FFF2-40B4-BE49-F238E27FC236}">
                <a16:creationId xmlns:a16="http://schemas.microsoft.com/office/drawing/2014/main" id="{2CDFFE30-E2C9-A0D9-02FA-0BF1B2A3669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6915"/>
                    </a14:imgEffect>
                    <a14:imgEffect>
                      <a14:saturation sat="101000"/>
                    </a14:imgEffect>
                    <a14:imgEffect>
                      <a14:brightnessContrast bright="22000" contrast="3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00" y="1182095"/>
            <a:ext cx="5553224" cy="2498951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30845689-29D7-2705-C62F-8360CA71415F}"/>
              </a:ext>
            </a:extLst>
          </p:cNvPr>
          <p:cNvSpPr txBox="1"/>
          <p:nvPr/>
        </p:nvSpPr>
        <p:spPr>
          <a:xfrm>
            <a:off x="820616" y="3719596"/>
            <a:ext cx="3598984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b="1" dirty="0"/>
              <a:t>CR Ortiz cocha</a:t>
            </a:r>
            <a:endParaRPr lang="es-PE" b="1" dirty="0"/>
          </a:p>
        </p:txBody>
      </p:sp>
    </p:spTree>
    <p:extLst>
      <p:ext uri="{BB962C8B-B14F-4D97-AF65-F5344CB8AC3E}">
        <p14:creationId xmlns:p14="http://schemas.microsoft.com/office/powerpoint/2010/main" val="62006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2DD48341-192C-4B87-85F0-490013DA1614}"/>
              </a:ext>
            </a:extLst>
          </p:cNvPr>
          <p:cNvGrpSpPr/>
          <p:nvPr/>
        </p:nvGrpSpPr>
        <p:grpSpPr>
          <a:xfrm>
            <a:off x="0" y="60993"/>
            <a:ext cx="9144000" cy="6858000"/>
            <a:chOff x="0" y="0"/>
            <a:chExt cx="9144000" cy="6858000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746AEB88-4707-3929-54D6-DA5A57F9DF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9144000" cy="498764"/>
            </a:xfrm>
            <a:prstGeom prst="rect">
              <a:avLst/>
            </a:prstGeom>
          </p:spPr>
        </p:pic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CB841D89-9F55-E7C8-5E26-43573DA651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498764"/>
              <a:ext cx="9144000" cy="6359236"/>
            </a:xfrm>
            <a:prstGeom prst="rect">
              <a:avLst/>
            </a:prstGeom>
          </p:spPr>
        </p:pic>
      </p:grpSp>
      <p:pic>
        <p:nvPicPr>
          <p:cNvPr id="2" name="Imagen 1">
            <a:extLst>
              <a:ext uri="{FF2B5EF4-FFF2-40B4-BE49-F238E27FC236}">
                <a16:creationId xmlns:a16="http://schemas.microsoft.com/office/drawing/2014/main" id="{9F0B73E5-3982-24A1-D034-58178B2038D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1792" y="2806179"/>
            <a:ext cx="4410016" cy="309052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7A4512A-0EAB-3793-06DF-345A9EF223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6934" y="961292"/>
            <a:ext cx="4267253" cy="168614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7015532-195E-CDA8-09D0-07CE462AFA8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2192" y="720969"/>
            <a:ext cx="4609731" cy="5416062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7208B59E-A5F3-4C70-039F-9EED1F61F45A}"/>
              </a:ext>
            </a:extLst>
          </p:cNvPr>
          <p:cNvSpPr txBox="1"/>
          <p:nvPr/>
        </p:nvSpPr>
        <p:spPr>
          <a:xfrm>
            <a:off x="703385" y="159647"/>
            <a:ext cx="3598984" cy="40011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2000" b="1" dirty="0"/>
              <a:t>CR Santa Cruz</a:t>
            </a:r>
            <a:endParaRPr lang="es-PE" sz="2000" b="1" dirty="0"/>
          </a:p>
        </p:txBody>
      </p:sp>
    </p:spTree>
    <p:extLst>
      <p:ext uri="{BB962C8B-B14F-4D97-AF65-F5344CB8AC3E}">
        <p14:creationId xmlns:p14="http://schemas.microsoft.com/office/powerpoint/2010/main" val="2441835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>
            <a:extLst>
              <a:ext uri="{FF2B5EF4-FFF2-40B4-BE49-F238E27FC236}">
                <a16:creationId xmlns:a16="http://schemas.microsoft.com/office/drawing/2014/main" id="{F574F8BD-C3DA-C7E5-C3A3-53BC3CCEAA73}"/>
              </a:ext>
            </a:extLst>
          </p:cNvPr>
          <p:cNvGrpSpPr/>
          <p:nvPr/>
        </p:nvGrpSpPr>
        <p:grpSpPr>
          <a:xfrm>
            <a:off x="0" y="60993"/>
            <a:ext cx="9144000" cy="6858000"/>
            <a:chOff x="0" y="0"/>
            <a:chExt cx="9144000" cy="6858000"/>
          </a:xfrm>
        </p:grpSpPr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A294C355-761A-D0BF-99BC-E02C9F3CA8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9144000" cy="498764"/>
            </a:xfrm>
            <a:prstGeom prst="rect">
              <a:avLst/>
            </a:prstGeom>
          </p:spPr>
        </p:pic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26929757-A020-F2A0-4995-FD300CBEBF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498764"/>
              <a:ext cx="9144000" cy="6359236"/>
            </a:xfrm>
            <a:prstGeom prst="rect">
              <a:avLst/>
            </a:prstGeom>
          </p:spPr>
        </p:pic>
      </p:grp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9390BB99-CC5B-1286-68C4-F10F0308A0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10228460"/>
              </p:ext>
            </p:extLst>
          </p:nvPr>
        </p:nvGraphicFramePr>
        <p:xfrm>
          <a:off x="0" y="3825693"/>
          <a:ext cx="4717063" cy="25852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21F0B453-87C2-F109-5541-3CEDC2DB30D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3864981"/>
              </p:ext>
            </p:extLst>
          </p:nvPr>
        </p:nvGraphicFramePr>
        <p:xfrm>
          <a:off x="4717063" y="3827473"/>
          <a:ext cx="4426936" cy="2583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5EF3519E-F11E-2145-2C27-9E24ED8854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76350" y="126410"/>
            <a:ext cx="3398647" cy="2554262"/>
          </a:xfrm>
          <a:prstGeom prst="rect">
            <a:avLst/>
          </a:prstGeom>
        </p:spPr>
      </p:pic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FA463E0F-B3A5-550D-61E1-10241E0C09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681105"/>
              </p:ext>
            </p:extLst>
          </p:nvPr>
        </p:nvGraphicFramePr>
        <p:xfrm>
          <a:off x="5476351" y="2879908"/>
          <a:ext cx="3398647" cy="549092"/>
        </p:xfrm>
        <a:graphic>
          <a:graphicData uri="http://schemas.openxmlformats.org/drawingml/2006/table">
            <a:tbl>
              <a:tblPr/>
              <a:tblGrid>
                <a:gridCol w="2422959">
                  <a:extLst>
                    <a:ext uri="{9D8B030D-6E8A-4147-A177-3AD203B41FA5}">
                      <a16:colId xmlns:a16="http://schemas.microsoft.com/office/drawing/2014/main" val="1693883277"/>
                    </a:ext>
                  </a:extLst>
                </a:gridCol>
                <a:gridCol w="975688">
                  <a:extLst>
                    <a:ext uri="{9D8B030D-6E8A-4147-A177-3AD203B41FA5}">
                      <a16:colId xmlns:a16="http://schemas.microsoft.com/office/drawing/2014/main" val="2072657513"/>
                    </a:ext>
                  </a:extLst>
                </a:gridCol>
              </a:tblGrid>
              <a:tr h="274546"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A162D0"/>
                          </a:highlight>
                          <a:latin typeface="Calibri" panose="020F0502020204030204" pitchFamily="34" charset="0"/>
                        </a:rPr>
                        <a:t>Caudal de la quebrada Paccha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162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A162D0"/>
                          </a:highlight>
                          <a:latin typeface="Calibri" panose="020F0502020204030204" pitchFamily="34" charset="0"/>
                        </a:rPr>
                        <a:t>2.42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162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2433171"/>
                  </a:ext>
                </a:extLst>
              </a:tr>
              <a:tr h="274546"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2CC"/>
                          </a:highlight>
                          <a:latin typeface="Calibri" panose="020F0502020204030204" pitchFamily="34" charset="0"/>
                        </a:rPr>
                        <a:t>Caudal que aporta el bofedal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CE4D6"/>
                          </a:highlight>
                          <a:latin typeface="Calibri" panose="020F0502020204030204" pitchFamily="34" charset="0"/>
                        </a:rPr>
                        <a:t>4.00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2258280"/>
                  </a:ext>
                </a:extLst>
              </a:tr>
            </a:tbl>
          </a:graphicData>
        </a:graphic>
      </p:graphicFrame>
      <p:pic>
        <p:nvPicPr>
          <p:cNvPr id="6" name="Imagen 5">
            <a:extLst>
              <a:ext uri="{FF2B5EF4-FFF2-40B4-BE49-F238E27FC236}">
                <a16:creationId xmlns:a16="http://schemas.microsoft.com/office/drawing/2014/main" id="{39678B4B-305A-A1E4-5E59-FBC532E51CA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485" y="783531"/>
            <a:ext cx="5266686" cy="2468761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1AD18DBD-B974-0389-1057-D2AAFD5E80DC}"/>
              </a:ext>
            </a:extLst>
          </p:cNvPr>
          <p:cNvSpPr txBox="1"/>
          <p:nvPr/>
        </p:nvSpPr>
        <p:spPr>
          <a:xfrm>
            <a:off x="703385" y="257908"/>
            <a:ext cx="3598984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b="1" dirty="0"/>
              <a:t>CR Ketayanpampa</a:t>
            </a:r>
            <a:endParaRPr lang="es-PE" b="1" dirty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3A37C177-0D98-7C29-04C6-1A66DA8A3823}"/>
              </a:ext>
            </a:extLst>
          </p:cNvPr>
          <p:cNvSpPr/>
          <p:nvPr/>
        </p:nvSpPr>
        <p:spPr>
          <a:xfrm>
            <a:off x="5476350" y="351692"/>
            <a:ext cx="2518788" cy="1453662"/>
          </a:xfrm>
          <a:prstGeom prst="rect">
            <a:avLst/>
          </a:prstGeom>
          <a:noFill/>
          <a:ln w="57150">
            <a:solidFill>
              <a:srgbClr val="92D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808470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Graphic spid="3" grpId="0">
        <p:bldAsOne/>
      </p:bldGraphic>
      <p:bldP spid="7" grpId="0" animBg="1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83FE72DE-955A-6F74-B4E4-CA847B1BBD9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D247A218-42DA-3E84-9DE1-143800960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9144000" cy="498764"/>
            </a:xfrm>
            <a:prstGeom prst="rect">
              <a:avLst/>
            </a:prstGeom>
          </p:spPr>
        </p:pic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D8ECDE7F-A2B8-8448-1EF4-007F1427C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498764"/>
              <a:ext cx="9144000" cy="6359236"/>
            </a:xfrm>
            <a:prstGeom prst="rect">
              <a:avLst/>
            </a:prstGeom>
          </p:spPr>
        </p:pic>
      </p:grpSp>
      <p:sp>
        <p:nvSpPr>
          <p:cNvPr id="5" name="TextBox 6">
            <a:extLst>
              <a:ext uri="{FF2B5EF4-FFF2-40B4-BE49-F238E27FC236}">
                <a16:creationId xmlns:a16="http://schemas.microsoft.com/office/drawing/2014/main" id="{3C49C156-BC46-BBB3-5F63-5D73FA15DBBC}"/>
              </a:ext>
            </a:extLst>
          </p:cNvPr>
          <p:cNvSpPr txBox="1"/>
          <p:nvPr/>
        </p:nvSpPr>
        <p:spPr>
          <a:xfrm>
            <a:off x="510414" y="1463344"/>
            <a:ext cx="8123172" cy="83099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spcBef>
                <a:spcPct val="0"/>
              </a:spcBef>
            </a:pP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La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transferencia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tecnológica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o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técnica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de considerer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procesos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validación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y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demostración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en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campo, con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enfoques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investigación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acción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e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interculturales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lang="en-US" u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0784283F-6B28-2275-E923-B633A76E39BE}"/>
              </a:ext>
            </a:extLst>
          </p:cNvPr>
          <p:cNvSpPr txBox="1">
            <a:spLocks/>
          </p:cNvSpPr>
          <p:nvPr/>
        </p:nvSpPr>
        <p:spPr>
          <a:xfrm>
            <a:off x="110532" y="760268"/>
            <a:ext cx="8922936" cy="474519"/>
          </a:xfrm>
          <a:prstGeom prst="rect">
            <a:avLst/>
          </a:prstGeom>
        </p:spPr>
        <p:txBody>
          <a:bodyPr vert="horz" lIns="68580" tIns="34290" rIns="68580" bIns="3429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400">
              <a:lnSpc>
                <a:spcPct val="90000"/>
              </a:lnSpc>
              <a:spcBef>
                <a:spcPts val="1000"/>
              </a:spcBef>
            </a:pPr>
            <a:r>
              <a:rPr lang="es-ES" sz="2800" b="1" cap="all" dirty="0">
                <a:solidFill>
                  <a:schemeClr val="accent5">
                    <a:lumMod val="75000"/>
                  </a:schemeClr>
                </a:solidFill>
                <a:latin typeface="AvenirNext LT Pro Bold" panose="020B0504020202020204" pitchFamily="34" charset="0"/>
              </a:rPr>
              <a:t>CONCLUSIONES</a:t>
            </a:r>
            <a:endParaRPr lang="es-PE" sz="2800" b="1" cap="all" dirty="0">
              <a:solidFill>
                <a:schemeClr val="accent5">
                  <a:lumMod val="75000"/>
                </a:schemeClr>
              </a:solidFill>
              <a:latin typeface="AvenirNext LT Pro Bold" panose="020B05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6E61EA-0B29-AB45-75E9-3972FF6D63D1}"/>
              </a:ext>
            </a:extLst>
          </p:cNvPr>
          <p:cNvSpPr txBox="1"/>
          <p:nvPr/>
        </p:nvSpPr>
        <p:spPr>
          <a:xfrm>
            <a:off x="510414" y="2507407"/>
            <a:ext cx="8123172" cy="110799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spcBef>
                <a:spcPct val="0"/>
              </a:spcBef>
            </a:pP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pesar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del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pasado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cultural y la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presencia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una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memoria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con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saberes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ancestrales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relacionadas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a la gestion del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agua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estas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se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han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ido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perdiendo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debido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a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los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procesos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discriminación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social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desde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la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época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de la colonia – hacienda y de la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actualidad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lang="en-US" u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1A9879A1-BA25-5755-0924-7AF4A02706E0}"/>
              </a:ext>
            </a:extLst>
          </p:cNvPr>
          <p:cNvSpPr txBox="1"/>
          <p:nvPr/>
        </p:nvSpPr>
        <p:spPr>
          <a:xfrm>
            <a:off x="510414" y="3828469"/>
            <a:ext cx="8123172" cy="83099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spcBef>
                <a:spcPct val="0"/>
              </a:spcBef>
            </a:pP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Es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necesario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generar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capacidades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y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fortalecer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el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conocimiento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sobre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la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ecología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y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relaciones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ecosistemicas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presents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en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los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territories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relacionados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a la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recarga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hídrica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lang="en-US" u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AEED3FF8-6A83-54B5-C731-991BA1800E3D}"/>
              </a:ext>
            </a:extLst>
          </p:cNvPr>
          <p:cNvSpPr txBox="1"/>
          <p:nvPr/>
        </p:nvSpPr>
        <p:spPr>
          <a:xfrm>
            <a:off x="510414" y="4979157"/>
            <a:ext cx="8123172" cy="1384995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spcBef>
                <a:spcPct val="0"/>
              </a:spcBef>
            </a:pP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Es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necesario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considerar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actividades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complementarias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seguimiento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y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monitoreo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los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impactos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los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proyectos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siembra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y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cosecha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agua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que se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implementar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Así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como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incorporar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trabajos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complementarios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como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en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la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protección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los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bofedales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diques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para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evitar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escorrentía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y </a:t>
            </a:r>
            <a:r>
              <a:rPr lang="en-US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sedimentación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lang="en-US" u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572029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 animBg="1"/>
      <p:bldP spid="9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1171</TotalTime>
  <Words>703</Words>
  <Application>Microsoft Macintosh PowerPoint</Application>
  <PresentationFormat>Presentación en pantalla (4:3)</PresentationFormat>
  <Paragraphs>102</Paragraphs>
  <Slides>19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7" baseType="lpstr">
      <vt:lpstr>-apple-system</vt:lpstr>
      <vt:lpstr>Arial</vt:lpstr>
      <vt:lpstr>AvenirNext LT Pro Bold</vt:lpstr>
      <vt:lpstr>Berlin Sans FB Demi</vt:lpstr>
      <vt:lpstr>Calibri</vt:lpstr>
      <vt:lpstr>Montserrat</vt:lpstr>
      <vt:lpstr>The Seasons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subject/>
  <dc:creator>Usuario</dc:creator>
  <cp:keywords/>
  <dc:description>generated using python-pptx</dc:description>
  <cp:lastModifiedBy>Manu Calle</cp:lastModifiedBy>
  <cp:revision>18</cp:revision>
  <dcterms:created xsi:type="dcterms:W3CDTF">2013-01-27T09:14:16Z</dcterms:created>
  <dcterms:modified xsi:type="dcterms:W3CDTF">2025-12-12T01:44:43Z</dcterms:modified>
  <cp:category/>
</cp:coreProperties>
</file>