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68" r:id="rId3"/>
    <p:sldId id="258" r:id="rId4"/>
    <p:sldId id="263" r:id="rId5"/>
    <p:sldId id="270" r:id="rId6"/>
    <p:sldId id="277" r:id="rId7"/>
    <p:sldId id="265" r:id="rId8"/>
    <p:sldId id="269" r:id="rId9"/>
    <p:sldId id="271" r:id="rId10"/>
    <p:sldId id="272" r:id="rId11"/>
    <p:sldId id="259" r:id="rId12"/>
    <p:sldId id="278" r:id="rId13"/>
    <p:sldId id="266" r:id="rId14"/>
    <p:sldId id="262" r:id="rId15"/>
    <p:sldId id="274" r:id="rId16"/>
    <p:sldId id="275" r:id="rId17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7FF4916C-D5CC-344C-AEF0-123315217B90}">
          <p14:sldIdLst>
            <p14:sldId id="256"/>
            <p14:sldId id="268"/>
            <p14:sldId id="258"/>
            <p14:sldId id="263"/>
            <p14:sldId id="270"/>
            <p14:sldId id="277"/>
            <p14:sldId id="265"/>
            <p14:sldId id="269"/>
            <p14:sldId id="271"/>
            <p14:sldId id="272"/>
            <p14:sldId id="259"/>
            <p14:sldId id="278"/>
            <p14:sldId id="266"/>
            <p14:sldId id="262"/>
            <p14:sldId id="274"/>
            <p14:sldId id="275"/>
          </p14:sldIdLst>
        </p14:section>
        <p14:section name="Sección sin título" id="{BAFDC388-0265-CA42-AFBF-AB8DFE49EFBC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95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6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D3EFE-B009-F645-BD05-5BD3A4042A77}" type="datetimeFigureOut">
              <a:rPr lang="es-ES_tradnl" smtClean="0"/>
              <a:t>4/12/25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F218F-2E7E-CE4C-82D9-E7850CD81A7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92660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/>
              <a:t>La</a:t>
            </a:r>
            <a:r>
              <a:rPr lang="es-ES_tradnl" baseline="0" dirty="0"/>
              <a:t> </a:t>
            </a:r>
            <a:r>
              <a:rPr lang="es-ES_tradnl" baseline="0" dirty="0" err="1"/>
              <a:t>presentaci</a:t>
            </a:r>
            <a:r>
              <a:rPr lang="en-US" baseline="0" dirty="0" err="1"/>
              <a:t>ón</a:t>
            </a:r>
            <a:r>
              <a:rPr lang="en-US" baseline="0" dirty="0"/>
              <a:t> </a:t>
            </a:r>
            <a:r>
              <a:rPr lang="en-US" baseline="0" dirty="0" err="1"/>
              <a:t>abordará</a:t>
            </a:r>
            <a:r>
              <a:rPr lang="en-US" baseline="0" dirty="0"/>
              <a:t> </a:t>
            </a:r>
            <a:r>
              <a:rPr lang="en-US" baseline="0" dirty="0" err="1"/>
              <a:t>los</a:t>
            </a:r>
            <a:r>
              <a:rPr lang="en-US" baseline="0" dirty="0"/>
              <a:t> </a:t>
            </a:r>
            <a:r>
              <a:rPr lang="en-US" baseline="0" dirty="0" err="1"/>
              <a:t>siguientes</a:t>
            </a:r>
            <a:r>
              <a:rPr lang="en-US" baseline="0" dirty="0"/>
              <a:t> </a:t>
            </a:r>
            <a:r>
              <a:rPr lang="en-US" baseline="0" dirty="0" err="1"/>
              <a:t>temas</a:t>
            </a:r>
            <a:r>
              <a:rPr lang="en-US" baseline="0" dirty="0"/>
              <a:t>: </a:t>
            </a:r>
            <a:r>
              <a:rPr lang="en-US" baseline="0" dirty="0" err="1"/>
              <a:t>Iniciaré</a:t>
            </a:r>
            <a:r>
              <a:rPr lang="en-US" baseline="0" dirty="0"/>
              <a:t> con </a:t>
            </a:r>
            <a:r>
              <a:rPr lang="en-US" baseline="0" dirty="0" err="1"/>
              <a:t>una</a:t>
            </a:r>
            <a:r>
              <a:rPr lang="en-US" baseline="0" dirty="0"/>
              <a:t> </a:t>
            </a:r>
            <a:r>
              <a:rPr lang="en-US" baseline="0" dirty="0" err="1"/>
              <a:t>introducción</a:t>
            </a:r>
            <a:r>
              <a:rPr lang="en-US" baseline="0" dirty="0"/>
              <a:t> </a:t>
            </a:r>
            <a:r>
              <a:rPr lang="en-US" baseline="0" dirty="0" err="1"/>
              <a:t>sobre</a:t>
            </a:r>
            <a:r>
              <a:rPr lang="en-US" baseline="0" dirty="0"/>
              <a:t> el </a:t>
            </a:r>
            <a:r>
              <a:rPr lang="en-US" baseline="0" dirty="0" err="1"/>
              <a:t>contexto</a:t>
            </a:r>
            <a:r>
              <a:rPr lang="en-US" baseline="0" dirty="0"/>
              <a:t> </a:t>
            </a:r>
            <a:r>
              <a:rPr lang="en-US" baseline="0" dirty="0" err="1"/>
              <a:t>en</a:t>
            </a:r>
            <a:r>
              <a:rPr lang="en-US" baseline="0" dirty="0"/>
              <a:t> el </a:t>
            </a:r>
            <a:r>
              <a:rPr lang="en-US" baseline="0" dirty="0" err="1"/>
              <a:t>cual</a:t>
            </a:r>
            <a:r>
              <a:rPr lang="en-US" baseline="0" dirty="0"/>
              <a:t> </a:t>
            </a:r>
            <a:r>
              <a:rPr lang="en-US" baseline="0" dirty="0" err="1"/>
              <a:t>hemos</a:t>
            </a:r>
            <a:r>
              <a:rPr lang="en-US" baseline="0" dirty="0"/>
              <a:t> </a:t>
            </a:r>
            <a:r>
              <a:rPr lang="en-US" baseline="0" dirty="0" err="1"/>
              <a:t>venido</a:t>
            </a:r>
            <a:r>
              <a:rPr lang="en-US" baseline="0" dirty="0"/>
              <a:t> </a:t>
            </a:r>
            <a:r>
              <a:rPr lang="en-US" baseline="0" dirty="0" err="1"/>
              <a:t>desarrollando</a:t>
            </a:r>
            <a:r>
              <a:rPr lang="en-US" baseline="0" dirty="0"/>
              <a:t> </a:t>
            </a:r>
            <a:r>
              <a:rPr lang="en-US" baseline="0" dirty="0" err="1"/>
              <a:t>nuestro</a:t>
            </a:r>
            <a:r>
              <a:rPr lang="en-US" baseline="0" dirty="0"/>
              <a:t> </a:t>
            </a:r>
            <a:r>
              <a:rPr lang="en-US" baseline="0" dirty="0" err="1"/>
              <a:t>proyecto</a:t>
            </a:r>
            <a:r>
              <a:rPr lang="en-US" baseline="0" dirty="0"/>
              <a:t>, con </a:t>
            </a:r>
            <a:r>
              <a:rPr lang="en-US" baseline="0" dirty="0" err="1"/>
              <a:t>quiénes</a:t>
            </a:r>
            <a:r>
              <a:rPr lang="en-US" baseline="0" dirty="0"/>
              <a:t> </a:t>
            </a:r>
            <a:r>
              <a:rPr lang="en-US" baseline="0" dirty="0" err="1"/>
              <a:t>estamos</a:t>
            </a:r>
            <a:r>
              <a:rPr lang="en-US" baseline="0" dirty="0"/>
              <a:t> </a:t>
            </a:r>
            <a:r>
              <a:rPr lang="en-US" baseline="0" dirty="0" err="1"/>
              <a:t>trabajndo</a:t>
            </a:r>
            <a:r>
              <a:rPr lang="en-US" baseline="0" dirty="0"/>
              <a:t>, el </a:t>
            </a:r>
            <a:r>
              <a:rPr lang="en-US" baseline="0" dirty="0" err="1"/>
              <a:t>por</a:t>
            </a:r>
            <a:r>
              <a:rPr lang="en-US" baseline="0" dirty="0"/>
              <a:t> </a:t>
            </a:r>
            <a:r>
              <a:rPr lang="en-US" baseline="0" dirty="0" err="1"/>
              <a:t>qué</a:t>
            </a:r>
            <a:r>
              <a:rPr lang="en-US" baseline="0" dirty="0"/>
              <a:t> y un breve </a:t>
            </a:r>
            <a:r>
              <a:rPr lang="en-US" baseline="0" dirty="0" err="1"/>
              <a:t>resumen</a:t>
            </a:r>
            <a:r>
              <a:rPr lang="en-US" baseline="0" dirty="0"/>
              <a:t>  </a:t>
            </a:r>
            <a:r>
              <a:rPr lang="en-US" baseline="0" dirty="0" err="1"/>
              <a:t>en</a:t>
            </a:r>
            <a:r>
              <a:rPr lang="en-US" baseline="0" dirty="0"/>
              <a:t> </a:t>
            </a:r>
            <a:r>
              <a:rPr lang="en-US" baseline="0" dirty="0" err="1"/>
              <a:t>términos</a:t>
            </a:r>
            <a:r>
              <a:rPr lang="en-US" baseline="0" dirty="0"/>
              <a:t> de la </a:t>
            </a:r>
            <a:r>
              <a:rPr lang="en-US" baseline="0" dirty="0" err="1"/>
              <a:t>situación</a:t>
            </a:r>
            <a:r>
              <a:rPr lang="en-US" baseline="0" dirty="0"/>
              <a:t> del </a:t>
            </a:r>
            <a:r>
              <a:rPr lang="en-US" baseline="0" dirty="0" err="1"/>
              <a:t>sistema</a:t>
            </a:r>
            <a:r>
              <a:rPr lang="en-US" baseline="0" dirty="0"/>
              <a:t> </a:t>
            </a:r>
            <a:r>
              <a:rPr lang="en-US" baseline="0" dirty="0" err="1"/>
              <a:t>alimentario</a:t>
            </a:r>
            <a:r>
              <a:rPr lang="en-US" baseline="0" dirty="0"/>
              <a:t> </a:t>
            </a:r>
            <a:r>
              <a:rPr lang="en-US" baseline="0" dirty="0" err="1"/>
              <a:t>en</a:t>
            </a:r>
            <a:r>
              <a:rPr lang="en-US" baseline="0" dirty="0"/>
              <a:t> Ecuador. 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F218F-2E7E-CE4C-82D9-E7850CD81A71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46257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/>
              <a:t>En los </a:t>
            </a:r>
            <a:r>
              <a:rPr lang="en-US" dirty="0" err="1"/>
              <a:t>últimos</a:t>
            </a:r>
            <a:r>
              <a:rPr lang="en-US" baseline="0" dirty="0"/>
              <a:t> </a:t>
            </a:r>
            <a:r>
              <a:rPr lang="en-US" baseline="0" dirty="0" err="1"/>
              <a:t>años</a:t>
            </a:r>
            <a:r>
              <a:rPr lang="en-US" baseline="0" dirty="0"/>
              <a:t> </a:t>
            </a:r>
            <a:r>
              <a:rPr lang="en-US" baseline="0" dirty="0" err="1"/>
              <a:t>hemos</a:t>
            </a:r>
            <a:r>
              <a:rPr lang="en-US" baseline="0" dirty="0"/>
              <a:t> </a:t>
            </a:r>
            <a:r>
              <a:rPr lang="en-US" baseline="0" dirty="0" err="1"/>
              <a:t>venido</a:t>
            </a:r>
            <a:r>
              <a:rPr lang="en-US" baseline="0" dirty="0"/>
              <a:t> </a:t>
            </a:r>
            <a:r>
              <a:rPr lang="en-US" baseline="0" dirty="0" err="1"/>
              <a:t>impulsando</a:t>
            </a:r>
            <a:r>
              <a:rPr lang="en-US" baseline="0" dirty="0"/>
              <a:t> </a:t>
            </a:r>
            <a:r>
              <a:rPr lang="en-US" baseline="0" dirty="0" err="1"/>
              <a:t>iniciativas</a:t>
            </a:r>
            <a:r>
              <a:rPr lang="en-US" baseline="0" dirty="0"/>
              <a:t> de </a:t>
            </a:r>
            <a:r>
              <a:rPr lang="en-US" baseline="0" dirty="0" err="1"/>
              <a:t>acceso</a:t>
            </a:r>
            <a:r>
              <a:rPr lang="en-US" baseline="0" dirty="0"/>
              <a:t> </a:t>
            </a:r>
            <a:r>
              <a:rPr lang="en-US" baseline="0" dirty="0" err="1"/>
              <a:t>directo</a:t>
            </a:r>
            <a:r>
              <a:rPr lang="en-US" baseline="0" dirty="0"/>
              <a:t>  a </a:t>
            </a:r>
            <a:r>
              <a:rPr lang="en-US" baseline="0" dirty="0" err="1"/>
              <a:t>mercado</a:t>
            </a:r>
            <a:r>
              <a:rPr lang="en-US" baseline="0" dirty="0"/>
              <a:t> con </a:t>
            </a:r>
            <a:r>
              <a:rPr lang="en-US" baseline="0" dirty="0" err="1"/>
              <a:t>pequeños</a:t>
            </a:r>
            <a:r>
              <a:rPr lang="en-US" baseline="0" dirty="0"/>
              <a:t> </a:t>
            </a:r>
            <a:r>
              <a:rPr lang="en-US" baseline="0" dirty="0" err="1"/>
              <a:t>productores</a:t>
            </a:r>
            <a:r>
              <a:rPr lang="en-US" baseline="0" dirty="0"/>
              <a:t> </a:t>
            </a:r>
            <a:r>
              <a:rPr lang="en-US" baseline="0" dirty="0" err="1"/>
              <a:t>en</a:t>
            </a:r>
            <a:r>
              <a:rPr lang="en-US" baseline="0" dirty="0"/>
              <a:t> la Sierra Centro del Ecuador. </a:t>
            </a:r>
            <a:r>
              <a:rPr lang="en-US" baseline="0" dirty="0" err="1"/>
              <a:t>conceptualmente</a:t>
            </a:r>
            <a:r>
              <a:rPr lang="en-US" baseline="0" dirty="0"/>
              <a:t> </a:t>
            </a:r>
            <a:r>
              <a:rPr lang="en-US" baseline="0" dirty="0" err="1"/>
              <a:t>hemos</a:t>
            </a:r>
            <a:r>
              <a:rPr lang="en-US" baseline="0" dirty="0"/>
              <a:t> </a:t>
            </a:r>
            <a:r>
              <a:rPr lang="en-US" baseline="0" dirty="0" err="1"/>
              <a:t>explorado</a:t>
            </a:r>
            <a:r>
              <a:rPr lang="en-US" baseline="0" dirty="0"/>
              <a:t> las </a:t>
            </a:r>
            <a:r>
              <a:rPr lang="en-US" baseline="0" dirty="0" err="1"/>
              <a:t>llamadas</a:t>
            </a:r>
            <a:r>
              <a:rPr lang="en-US" baseline="0" dirty="0"/>
              <a:t> </a:t>
            </a:r>
            <a:r>
              <a:rPr lang="en-US" baseline="0" dirty="0" err="1"/>
              <a:t>Redes</a:t>
            </a:r>
            <a:r>
              <a:rPr lang="en-US" baseline="0" dirty="0"/>
              <a:t> </a:t>
            </a:r>
            <a:r>
              <a:rPr lang="en-US" baseline="0" dirty="0" err="1"/>
              <a:t>Alternativas</a:t>
            </a:r>
            <a:r>
              <a:rPr lang="en-US" baseline="0" dirty="0"/>
              <a:t> de Alimentos. 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F218F-2E7E-CE4C-82D9-E7850CD81A71}" type="slidenum">
              <a:rPr lang="es-ES_tradnl" smtClean="0"/>
              <a:t>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18217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/>
              <a:t>Ecuador se encuentra en una transformación progresiva de los hábitos alimentarios. Pasando del consumo de alimentos naturales o mínimamente procesados a los alimentos ricos en grasas procesadas, sal o azúcares simples, que ha llevado a una transición o acumulación epidemiológica caracterizada por la doble carga de la malnutrición. Es decir que, al retardo de talla y deficiencia de micronutrientes se suma crecientes el incremento de las prevalencias de sobrepeso y obesidad en todos los grupos de edad.</a:t>
            </a: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F218F-2E7E-CE4C-82D9-E7850CD81A71}" type="slidenum">
              <a:rPr lang="es-ES_tradnl" smtClean="0"/>
              <a:t>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1849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EkoRural ha realizado varios esfuerzos investigativos en lograr una mayor comprensión de los conocimientos, prácticas y actitudes de los consumidores urbanos hacia productos locales, frescos y de origen agroecológico, en la esperanza de lograr mayores oportunidades dentro del sistema local de alimentos para el acceso a mercado a pequeños campesinos. En este sentido, destacamos las acciones realizadas por mapear instituciones y organizaciones locales en relación con los temas alimentarios, sea por educación, política, actividad comercial o por sus preocupaciones por nutrición o salud de la población local, entre otras. Tal información compartida con organizaciones de productoras permitió extender las redes de relaciones y carteras de clientes. 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D88FA3-8F4C-1A46-A9F1-96645375AACF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1791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EkoRural ha realizado varios esfuerzos investigativos en lograr una mayor comprensión de los conocimientos, prácticas y actitudes de los consumidores urbanos hacia productos locales, frescos y de origen agroecológico, en la esperanza de lograr mayores oportunidades dentro del sistema local de alimentos para el acceso a mercado a pequeños campesinos. En este sentido, destacamos las acciones realizadas por mapear instituciones y organizaciones locales en relación con los temas alimentarios, sea por educación, política, actividad comercial o por sus preocupaciones por nutrición o salud de la población local, entre otras. Tal información compartida con organizaciones de productoras permitió extender las redes de relaciones y carteras de clientes. 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D88FA3-8F4C-1A46-A9F1-96645375AACF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461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noProof="0" dirty="0"/>
              <a:t>Como los consumidores están percibiendo el cambio. como estos espacios se van abriendo o cerrando para la producción AE en particular</a:t>
            </a:r>
            <a:r>
              <a:rPr lang="es-ES_tradnl" baseline="0" noProof="0" dirty="0"/>
              <a:t> y espacios de mercado para pequeños productores, es un estudio de consumidores urbanos y las oportunidades que vemos. Hemos hecho varias investigaciones en ecuador y partiremos de lo mas pequeño.  Vamos a presentar para ir investigando los ambientes alimentarios para ir a algo mas complejo, los impactos son diferentes en cada contexto, en estas cuencas. </a:t>
            </a:r>
            <a:r>
              <a:rPr lang="es-ES_tradnl" baseline="0" noProof="0" dirty="0" err="1"/>
              <a:t>Analisis</a:t>
            </a:r>
            <a:r>
              <a:rPr lang="es-ES_tradnl" baseline="0" noProof="0" dirty="0"/>
              <a:t> de la estructura de la oferta y demanda de la ciudad, meterse en los catastros de cada municipio. </a:t>
            </a:r>
            <a:endParaRPr lang="es-ES_tradnl" noProof="0" dirty="0"/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F218F-2E7E-CE4C-82D9-E7850CD81A71}" type="slidenum">
              <a:rPr lang="es-ES_tradnl" smtClean="0"/>
              <a:t>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611538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D2496-A581-CE47-B203-01A0781DDADA}" type="slidenum">
              <a:rPr lang="es-ES_tradnl" smtClean="0"/>
              <a:t>12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279687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F218F-2E7E-CE4C-82D9-E7850CD81A71}" type="slidenum">
              <a:rPr lang="es-ES_tradnl" smtClean="0"/>
              <a:t>13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59540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4A95-65FF-9241-A87C-5595ECD80880}" type="datetimeFigureOut">
              <a:rPr lang="es-ES_tradnl" smtClean="0"/>
              <a:t>4/12/25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896B5-ABE1-F84E-B379-7ACF6F075E3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65532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4A95-65FF-9241-A87C-5595ECD80880}" type="datetimeFigureOut">
              <a:rPr lang="es-ES_tradnl" smtClean="0"/>
              <a:t>4/12/25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896B5-ABE1-F84E-B379-7ACF6F075E3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23687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4A95-65FF-9241-A87C-5595ECD80880}" type="datetimeFigureOut">
              <a:rPr lang="es-ES_tradnl" smtClean="0"/>
              <a:t>4/12/25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896B5-ABE1-F84E-B379-7ACF6F075E3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2660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4A95-65FF-9241-A87C-5595ECD80880}" type="datetimeFigureOut">
              <a:rPr lang="es-ES_tradnl" smtClean="0"/>
              <a:t>4/12/25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896B5-ABE1-F84E-B379-7ACF6F075E3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73748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4A95-65FF-9241-A87C-5595ECD80880}" type="datetimeFigureOut">
              <a:rPr lang="es-ES_tradnl" smtClean="0"/>
              <a:t>4/12/25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896B5-ABE1-F84E-B379-7ACF6F075E3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799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4A95-65FF-9241-A87C-5595ECD80880}" type="datetimeFigureOut">
              <a:rPr lang="es-ES_tradnl" smtClean="0"/>
              <a:t>4/12/25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896B5-ABE1-F84E-B379-7ACF6F075E3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31225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4A95-65FF-9241-A87C-5595ECD80880}" type="datetimeFigureOut">
              <a:rPr lang="es-ES_tradnl" smtClean="0"/>
              <a:t>4/12/25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896B5-ABE1-F84E-B379-7ACF6F075E3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11207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4A95-65FF-9241-A87C-5595ECD80880}" type="datetimeFigureOut">
              <a:rPr lang="es-ES_tradnl" smtClean="0"/>
              <a:t>4/12/25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896B5-ABE1-F84E-B379-7ACF6F075E3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45987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4A95-65FF-9241-A87C-5595ECD80880}" type="datetimeFigureOut">
              <a:rPr lang="es-ES_tradnl" smtClean="0"/>
              <a:t>4/12/25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896B5-ABE1-F84E-B379-7ACF6F075E3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019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4A95-65FF-9241-A87C-5595ECD80880}" type="datetimeFigureOut">
              <a:rPr lang="es-ES_tradnl" smtClean="0"/>
              <a:t>4/12/25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896B5-ABE1-F84E-B379-7ACF6F075E3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42226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4A95-65FF-9241-A87C-5595ECD80880}" type="datetimeFigureOut">
              <a:rPr lang="es-ES_tradnl" smtClean="0"/>
              <a:t>4/12/25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896B5-ABE1-F84E-B379-7ACF6F075E3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24912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24A95-65FF-9241-A87C-5595ECD80880}" type="datetimeFigureOut">
              <a:rPr lang="es-ES_tradnl" smtClean="0"/>
              <a:t>4/12/25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896B5-ABE1-F84E-B379-7ACF6F075E3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08547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259903" y="1426907"/>
            <a:ext cx="5768195" cy="4135624"/>
          </a:xfrm>
        </p:spPr>
        <p:txBody>
          <a:bodyPr>
            <a:noAutofit/>
          </a:bodyPr>
          <a:lstStyle/>
          <a:p>
            <a:r>
              <a:rPr lang="es-ES_tradnl" sz="4400" b="1" dirty="0"/>
              <a:t>Caracterizando el potencial de acción de los consumidores por productos Agro-ecológicos en Salcedo, Provincia de Cotopaxi, Ecuador 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056408" y="5628117"/>
            <a:ext cx="4175186" cy="553731"/>
          </a:xfrm>
        </p:spPr>
        <p:txBody>
          <a:bodyPr/>
          <a:lstStyle/>
          <a:p>
            <a:r>
              <a:rPr lang="es-ES_tradnl" b="1"/>
              <a:t>Lima</a:t>
            </a:r>
            <a:r>
              <a:rPr lang="es-ES_tradnl" b="1" dirty="0"/>
              <a:t>, Febrero 19 de 2018</a:t>
            </a:r>
          </a:p>
        </p:txBody>
      </p:sp>
      <p:pic>
        <p:nvPicPr>
          <p:cNvPr id="4" name="Imagen 79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5297" y="5752583"/>
            <a:ext cx="7367253" cy="9823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79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67697" y="5904983"/>
            <a:ext cx="7367253" cy="9823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79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20097" y="6057383"/>
            <a:ext cx="7367253" cy="9823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82" descr="Eko_Rural_logo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25777" y="6181848"/>
            <a:ext cx="1854678" cy="68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268" y="1635727"/>
            <a:ext cx="5599375" cy="371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442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51302" y="257386"/>
            <a:ext cx="3532358" cy="827124"/>
          </a:xfrm>
        </p:spPr>
        <p:txBody>
          <a:bodyPr/>
          <a:lstStyle/>
          <a:p>
            <a:r>
              <a:rPr lang="es-ES" b="1" dirty="0"/>
              <a:t>Estructura</a:t>
            </a:r>
            <a:r>
              <a:rPr lang="es-ES" dirty="0"/>
              <a:t>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89585" y="1232479"/>
            <a:ext cx="6745857" cy="5401434"/>
          </a:xfrm>
        </p:spPr>
        <p:txBody>
          <a:bodyPr>
            <a:normAutofit/>
          </a:bodyPr>
          <a:lstStyle/>
          <a:p>
            <a:r>
              <a:rPr lang="es-ES_tradnl" sz="3200" b="1" dirty="0"/>
              <a:t>Introducción</a:t>
            </a:r>
            <a:endParaRPr lang="es-ES_tradnl" sz="3200" dirty="0"/>
          </a:p>
          <a:p>
            <a:r>
              <a:rPr lang="es-ES_tradnl" sz="3200" b="1" dirty="0"/>
              <a:t>Teoría de Cambio</a:t>
            </a:r>
            <a:r>
              <a:rPr lang="es-ES_tradnl" sz="3200" dirty="0"/>
              <a:t>: Elementos estratégicos y centrales,  contexto, actores, cómo se relacionan en el SAL, cuáles son las hipótesis que se derivan de lo que quiere lograr el proyecto</a:t>
            </a:r>
          </a:p>
          <a:p>
            <a:r>
              <a:rPr lang="es-ES_tradnl" sz="3200" b="1" dirty="0"/>
              <a:t>Contando la experiencia</a:t>
            </a:r>
            <a:r>
              <a:rPr lang="es-ES_tradnl" sz="3200" dirty="0"/>
              <a:t>: Estudio de Consumidores en Salcedo</a:t>
            </a:r>
          </a:p>
          <a:p>
            <a:r>
              <a:rPr lang="es-ES_tradnl" sz="3200" dirty="0"/>
              <a:t>Reflexiones y aprendizajes hacia la Teoría de Cambio</a:t>
            </a:r>
          </a:p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811" y="951936"/>
            <a:ext cx="4261484" cy="568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94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1059" y="857250"/>
            <a:ext cx="2825216" cy="1871663"/>
          </a:xfrm>
        </p:spPr>
        <p:txBody>
          <a:bodyPr>
            <a:normAutofit fontScale="90000"/>
          </a:bodyPr>
          <a:lstStyle/>
          <a:p>
            <a:pPr algn="ctr"/>
            <a:r>
              <a:rPr lang="es-ES_tradnl" sz="4000" b="1" dirty="0"/>
              <a:t>Introducción: Qué hemos estado haciendo?  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00438" y="214314"/>
            <a:ext cx="8490279" cy="6515100"/>
          </a:xfrm>
        </p:spPr>
        <p:txBody>
          <a:bodyPr>
            <a:noAutofit/>
          </a:bodyPr>
          <a:lstStyle/>
          <a:p>
            <a:r>
              <a:rPr lang="es-ES_tradnl" sz="2000" dirty="0"/>
              <a:t>Facilitamos y documentamos iniciativas productivas y acceso directo a mercados con pequeños productores de comunidades indígenas y mestizas en la Sierra Centro de Ecuador </a:t>
            </a:r>
            <a:r>
              <a:rPr lang="es-ES_tradnl" sz="2000" dirty="0">
                <a:sym typeface="Wingdings"/>
              </a:rPr>
              <a:t> </a:t>
            </a:r>
            <a:r>
              <a:rPr lang="es-ES_tradnl" sz="2000" dirty="0"/>
              <a:t>asociaciones de productores (as) dominadas por la presencia de mujeres en Cotopaxi y Chimborazo. Como producto de demandas en los grupos comunitarios de no solo realizar innovaciones a nivel de lo productivo, sino también mirar oportunidades de mercado y la alta </a:t>
            </a:r>
            <a:r>
              <a:rPr lang="es-ES_tradnl" sz="2000" dirty="0" err="1"/>
              <a:t>intermediaci</a:t>
            </a:r>
            <a:r>
              <a:rPr lang="en-US" sz="2000" dirty="0" err="1"/>
              <a:t>ón</a:t>
            </a:r>
            <a:endParaRPr lang="es-ES_tradnl" sz="2000" dirty="0"/>
          </a:p>
          <a:p>
            <a:r>
              <a:rPr lang="es-ES_tradnl" sz="2000" b="1" dirty="0"/>
              <a:t>Redes Alternativas de Alimentos (RAA): Marco de </a:t>
            </a:r>
            <a:r>
              <a:rPr lang="es-ES_tradnl" sz="2000" b="1" dirty="0" err="1"/>
              <a:t>an</a:t>
            </a:r>
            <a:r>
              <a:rPr lang="en-US" sz="2000" b="1" dirty="0" err="1"/>
              <a:t>álisis</a:t>
            </a:r>
            <a:r>
              <a:rPr lang="en-US" sz="2000" b="1" dirty="0"/>
              <a:t> </a:t>
            </a:r>
            <a:endParaRPr lang="es-ES_tradnl" sz="2000" dirty="0"/>
          </a:p>
          <a:p>
            <a:r>
              <a:rPr lang="es-ES_tradnl" sz="2000" b="1" dirty="0"/>
              <a:t>Enfoque Investigación </a:t>
            </a:r>
            <a:r>
              <a:rPr lang="mr-IN" sz="2000" b="1" dirty="0"/>
              <a:t>–</a:t>
            </a:r>
            <a:r>
              <a:rPr lang="es-ES_tradnl" sz="2000" b="1" dirty="0"/>
              <a:t> Acción </a:t>
            </a:r>
            <a:r>
              <a:rPr lang="es-ES_tradnl" sz="2000" dirty="0"/>
              <a:t>: Caracterizamos el ambiente alimentario en los territorios. A través de un mapeo de actores ampliamos el concepto consumidor y el portafolio de “clientes”; caracterizamos a nivel de hogares conocimientos, actitudes y prácticas en consumo, documentamos las dinámicas y agencias desplegadas en la creación de vínculos y relaciones. Un conjunto de métodos cuantitativos – prospecciones a campo, seguimiento a precios, encuestas, etc., y cualitativos (entrevistas a actores claves, grupos focales, etnografías) sirvieron para el análisis de resultados, de los discursos y el grado de satisfacción y adhesión de los participantes con las iniciativas</a:t>
            </a:r>
          </a:p>
          <a:p>
            <a:r>
              <a:rPr lang="es-ES_tradnl" sz="2000" b="1" dirty="0"/>
              <a:t>Preguntas</a:t>
            </a:r>
            <a:r>
              <a:rPr lang="es-ES_tradnl" sz="2000" dirty="0"/>
              <a:t>: ¿cuáles son las particularidades de la producción AE y sus consecuencias para la salida a mercado?, ¿Cómo y a través de qué mecanismos pueden los pequeños productores biodiversos/ AE lograr acceso a mercado en condiciones más favorables que la que ofrecen los mercados convencionales?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896" y="3143250"/>
            <a:ext cx="3293542" cy="2470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179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b="1" dirty="0"/>
              <a:t>Contexto (cont.)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171824" y="1825624"/>
            <a:ext cx="8615364" cy="4746625"/>
          </a:xfrm>
        </p:spPr>
        <p:txBody>
          <a:bodyPr>
            <a:normAutofit fontScale="92500" lnSpcReduction="20000"/>
          </a:bodyPr>
          <a:lstStyle/>
          <a:p>
            <a:r>
              <a:rPr lang="es-ES_tradnl" b="1" dirty="0"/>
              <a:t>Sistema Alimentario</a:t>
            </a:r>
            <a:r>
              <a:rPr lang="es-ES_tradnl" dirty="0"/>
              <a:t>: Avances de la producción agroindustrial y de las dietas modernas. Nuevos patrones de consumo. </a:t>
            </a:r>
          </a:p>
          <a:p>
            <a:r>
              <a:rPr lang="en-US" b="1" dirty="0"/>
              <a:t>Ecuador</a:t>
            </a:r>
            <a:r>
              <a:rPr lang="en-US" dirty="0"/>
              <a:t>: </a:t>
            </a:r>
            <a:r>
              <a:rPr lang="es-ES_tradnl" dirty="0"/>
              <a:t>Los sistemas alimentarios han sufrido profundas transformaciones desde los 80. Ecuador se encuentra en una transformación progresiva de los hábitos alimentarios </a:t>
            </a:r>
            <a:r>
              <a:rPr lang="es-EC" dirty="0"/>
              <a:t>marcada por el reemplazo de las alimentos tradicionales por productos procesados de menor valor nutritivo (Waters, 2006). </a:t>
            </a:r>
            <a:endParaRPr lang="es-ES_tradnl" dirty="0"/>
          </a:p>
          <a:p>
            <a:r>
              <a:rPr lang="es-ES_tradnl" dirty="0"/>
              <a:t>Transición o acumulación epidemiológica caracterizada por la doble carga de la malnutrición </a:t>
            </a:r>
            <a:r>
              <a:rPr lang="es-ES_tradnl" dirty="0">
                <a:sym typeface="Wingdings"/>
              </a:rPr>
              <a:t> </a:t>
            </a:r>
            <a:r>
              <a:rPr lang="es-ES_tradnl" dirty="0"/>
              <a:t>al retardo de talla y deficiencia de micronutrientes se suma crecientes el incremento de las prevalencias de sobrepeso y obesidad en todos los grupos de edad. (PAHO, OMS, FAO) </a:t>
            </a:r>
          </a:p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</p:txBody>
      </p:sp>
      <p:pic>
        <p:nvPicPr>
          <p:cNvPr id="2050" name="Picture 2" descr="humbn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088" y="1887537"/>
            <a:ext cx="2831736" cy="401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3649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3862" y="365125"/>
            <a:ext cx="10515600" cy="967817"/>
          </a:xfrm>
        </p:spPr>
        <p:txBody>
          <a:bodyPr/>
          <a:lstStyle/>
          <a:p>
            <a:pPr algn="ctr"/>
            <a:r>
              <a:rPr lang="es-ES_tradnl" b="1"/>
              <a:t>Contexto  </a:t>
            </a:r>
            <a:r>
              <a:rPr lang="es-ES_tradnl" b="1" dirty="0"/>
              <a:t>(cont.)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45528" y="1489396"/>
            <a:ext cx="6870247" cy="5264296"/>
          </a:xfrm>
        </p:spPr>
        <p:txBody>
          <a:bodyPr>
            <a:normAutofit fontScale="85000" lnSpcReduction="20000"/>
          </a:bodyPr>
          <a:lstStyle/>
          <a:p>
            <a:r>
              <a:rPr lang="es-ES_tradnl" b="1" dirty="0"/>
              <a:t>Situación actual</a:t>
            </a:r>
            <a:r>
              <a:rPr lang="es-ES_tradnl" dirty="0"/>
              <a:t>: Cambio en la matriz productiva y políticas de incentivo.</a:t>
            </a:r>
          </a:p>
          <a:p>
            <a:r>
              <a:rPr lang="es-ES_tradnl" dirty="0"/>
              <a:t>El sobrepeso/obesidad afecta al 30% de niños en edad escolar y supera el 60% en los adultos de 19 a 60 años Los costos para el sistema de salud en 2014 alcanzaron 1.487 millones de </a:t>
            </a:r>
            <a:r>
              <a:rPr lang="es-ES_tradnl" dirty="0" err="1"/>
              <a:t>dólares</a:t>
            </a:r>
            <a:r>
              <a:rPr lang="es-ES_tradnl" dirty="0"/>
              <a:t> (PAHO/WFP 2017)</a:t>
            </a:r>
          </a:p>
          <a:p>
            <a:r>
              <a:rPr lang="es-ES_tradnl" dirty="0"/>
              <a:t>Avances de la provisión de alimentos en tiendas al </a:t>
            </a:r>
            <a:r>
              <a:rPr lang="es-ES_tradnl" dirty="0" err="1"/>
              <a:t>retail</a:t>
            </a:r>
            <a:r>
              <a:rPr lang="es-ES_tradnl" dirty="0"/>
              <a:t>, crecimiento de los supermercados a 4 % o más por año -  y de cadenas de comidas rápidas. En el país existen 396 supermercados y autoservicios (INEC 2017). </a:t>
            </a:r>
          </a:p>
          <a:p>
            <a:r>
              <a:rPr lang="es-ES_tradnl" dirty="0"/>
              <a:t>Distanciamiento generalizado entre quien produce y consume entre otros por los procesos de urbanización, migración, marketing, alta intermediación</a:t>
            </a:r>
          </a:p>
          <a:p>
            <a:r>
              <a:rPr lang="es-ES_tradnl" dirty="0"/>
              <a:t>Necesidad de una transformación del sistema alimentario (FAO, PAHO, </a:t>
            </a:r>
            <a:r>
              <a:rPr lang="es-ES_tradnl" dirty="0" err="1"/>
              <a:t>etc</a:t>
            </a:r>
            <a:r>
              <a:rPr lang="en-US" dirty="0"/>
              <a:t>.)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99" y="3738580"/>
            <a:ext cx="4809353" cy="210409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6461" y="1921923"/>
            <a:ext cx="2208192" cy="166020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300" y="1921923"/>
            <a:ext cx="2580393" cy="166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93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72263" y="1643063"/>
            <a:ext cx="4824412" cy="2605087"/>
          </a:xfrm>
        </p:spPr>
        <p:txBody>
          <a:bodyPr>
            <a:noAutofit/>
          </a:bodyPr>
          <a:lstStyle/>
          <a:p>
            <a:pPr algn="ctr"/>
            <a:r>
              <a:rPr lang="es-ES_tradnl" b="1" dirty="0"/>
              <a:t>Nuestra experiencia</a:t>
            </a:r>
            <a:endParaRPr lang="es-ES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54" y="1403339"/>
            <a:ext cx="5457872" cy="408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74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_tradnl" b="1" dirty="0"/>
              <a:t>Entendiendo la demanda: Desempacando el concepto de consumidor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05599" y="1857375"/>
            <a:ext cx="5324475" cy="48006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_tradnl" dirty="0"/>
              <a:t>Mapeo de actores, </a:t>
            </a:r>
            <a:r>
              <a:rPr lang="es-EC" dirty="0"/>
              <a:t>instituciones y organizaciones locales en relación con los temas alimentarios (educación, política, actividad comercial o por sus preocupaciones por nutrición o salud de la población local, entre otras)</a:t>
            </a:r>
          </a:p>
          <a:p>
            <a:r>
              <a:rPr lang="es-EC" dirty="0"/>
              <a:t>Organizaciones de primer o segundo grado y las OEC en las comunidades. FEMICAM, Chakras comunitarias, mujeres agroecológicas Semilla y Vida. En Salcedo: treinta organizaciones, entre: Organizaciones públicas; Organizaciones no gubernamentales; Organizaciones sociales, Organizaciones privadas. </a:t>
            </a:r>
            <a:endParaRPr lang="es-ES_tradnl" dirty="0"/>
          </a:p>
          <a:p>
            <a:r>
              <a:rPr lang="es-EC" dirty="0"/>
              <a:t>Riobamba 160 de las cuales 80 fueron aproximadas y 40 respondieron.</a:t>
            </a:r>
          </a:p>
          <a:p>
            <a:r>
              <a:rPr lang="es-EC" dirty="0"/>
              <a:t>Tal información compartida con organizaciones de productoras permitió extender las redes de relaciones y carteras de clientes.</a:t>
            </a:r>
            <a:endParaRPr lang="es-ES_tradnl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157" y="2243138"/>
            <a:ext cx="5772331" cy="425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387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_tradnl" sz="3600" b="1" dirty="0"/>
              <a:t>Entendiendo la demanda: Por qué un estudio de consumidores?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C" dirty="0"/>
              <a:t>	Cómo dar oxígeno a productos de la pequeña economía 		campesina y </a:t>
            </a:r>
            <a:r>
              <a:rPr lang="es-ES_tradnl" dirty="0"/>
              <a:t> </a:t>
            </a:r>
            <a:r>
              <a:rPr lang="es-ES" dirty="0"/>
              <a:t>lograr mayores oportunidades dentro del sistema local de alimentos para el acceso a mercado a pequeños campesinos</a:t>
            </a:r>
            <a:r>
              <a:rPr lang="es-ES" i="1" dirty="0"/>
              <a:t>?</a:t>
            </a:r>
          </a:p>
          <a:p>
            <a:pPr>
              <a:buFontTx/>
              <a:buChar char="-"/>
            </a:pPr>
            <a:r>
              <a:rPr lang="es-EC" dirty="0"/>
              <a:t>Los consumidores son vistos como actores cada vez más importantes en la dinamización del sistema alimentario y para la IAE. </a:t>
            </a:r>
            <a:r>
              <a:rPr lang="es-ES_tradnl" dirty="0"/>
              <a:t> </a:t>
            </a:r>
          </a:p>
          <a:p>
            <a:pPr>
              <a:buFontTx/>
              <a:buChar char="-"/>
            </a:pPr>
            <a:r>
              <a:rPr lang="es-EC" dirty="0"/>
              <a:t>Lograr una mayor comprensión de los conocimientos, prácticas y actitudes de los consumidores urbanos hacia productos locales, frescos y de origen agroecológico, en la esperanza de lograr mayores oportunidades dentro del sistema local de alimentos para el acceso a mercado a pequeños campesinos. </a:t>
            </a:r>
          </a:p>
          <a:p>
            <a:pPr>
              <a:buFontTx/>
              <a:buChar char="-"/>
            </a:pPr>
            <a:endParaRPr lang="es-ES_tradnl" dirty="0"/>
          </a:p>
          <a:p>
            <a:pPr>
              <a:buFontTx/>
              <a:buChar char="-"/>
            </a:pPr>
            <a:endParaRPr lang="es-ES" i="1" dirty="0"/>
          </a:p>
        </p:txBody>
      </p:sp>
      <p:sp>
        <p:nvSpPr>
          <p:cNvPr id="5" name="Flecha derecha 4"/>
          <p:cNvSpPr/>
          <p:nvPr/>
        </p:nvSpPr>
        <p:spPr>
          <a:xfrm>
            <a:off x="838200" y="1825625"/>
            <a:ext cx="876300" cy="614362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23754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_tradnl" sz="3600" b="1" dirty="0"/>
              <a:t>Caracterizando el potencial de acción de los consumidores por productos Agro-ecológicos en Salcedo (Cont. )</a:t>
            </a:r>
            <a:endParaRPr lang="es-ES_tradnl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_tradnl" dirty="0"/>
              <a:t>Estudio de consumidores en Salcedo: definiendo tipologías de consumidores y su distribución geográfica. </a:t>
            </a:r>
          </a:p>
          <a:p>
            <a:r>
              <a:rPr lang="es-ES_tradnl" b="1" dirty="0"/>
              <a:t>Comportamiento y hábitos de consumo</a:t>
            </a:r>
            <a:r>
              <a:rPr lang="es-ES_tradnl" dirty="0"/>
              <a:t> (de productores y consumidores, elementos importantes para influenciar hábitos)</a:t>
            </a:r>
            <a:endParaRPr lang="es-EC" dirty="0"/>
          </a:p>
          <a:p>
            <a:r>
              <a:rPr lang="es-EC" b="1" dirty="0"/>
              <a:t>Objetivo</a:t>
            </a:r>
            <a:r>
              <a:rPr lang="es-EC" dirty="0"/>
              <a:t>: Conocer las percepciones, motivaciones e interés por productos agroecológicos. </a:t>
            </a:r>
            <a:r>
              <a:rPr lang="es-ES_tradnl" dirty="0"/>
              <a:t>¿Cuáles son las tendencias, percepciones, de la gente de la ciudad relacionado con alimentación, con énfasis en una disposición hacia una alimentación con productos agroecológicos? </a:t>
            </a:r>
            <a:endParaRPr lang="es-EC" dirty="0"/>
          </a:p>
          <a:p>
            <a:r>
              <a:rPr lang="es-EC" b="1" dirty="0"/>
              <a:t>Metodolog</a:t>
            </a:r>
            <a:r>
              <a:rPr lang="en-US" b="1" dirty="0" err="1"/>
              <a:t>ía</a:t>
            </a:r>
            <a:r>
              <a:rPr lang="en-US" dirty="0"/>
              <a:t>: </a:t>
            </a:r>
            <a:r>
              <a:rPr lang="es-EC" dirty="0"/>
              <a:t>Muestra de 20 barrios</a:t>
            </a:r>
            <a:r>
              <a:rPr lang="en-US" dirty="0"/>
              <a:t>; </a:t>
            </a:r>
            <a:r>
              <a:rPr lang="es-EC" dirty="0"/>
              <a:t>encuestas en 10 hogares. El análisis de los datos enfocó en el comportamiento, en términos de hábitos alimentarios, el conocimiento en el tema, la práctica como consumidor y la actitud hacia iniciativas en mercados AE. </a:t>
            </a:r>
          </a:p>
          <a:p>
            <a:r>
              <a:rPr lang="es-ES_tradnl" b="1" dirty="0"/>
              <a:t>Análisis</a:t>
            </a:r>
            <a:r>
              <a:rPr lang="es-ES_tradnl" dirty="0"/>
              <a:t>: Exploración de ciertas relaciones, construcción de índices: sintetizando aspectos del comer saludable, ICS, practicas, IPRACT, conocimientos, ICON, y actitudes, IACT, en los barrios, lo cual permite ordenarlos y obtener una clasificación más informada con fines de mejorar nuestras acciones en desarrollo. 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1363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2169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s-ES_tradnl" sz="3600" b="1" dirty="0"/>
              <a:t>Caracterizando el potencial de acción de los consumidores por productos Agro-ecológicos en Salcedo (Cont. )</a:t>
            </a:r>
            <a:endParaRPr lang="es-ES_tradnl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16725" y="1825624"/>
            <a:ext cx="7539486" cy="4891135"/>
          </a:xfrm>
        </p:spPr>
        <p:txBody>
          <a:bodyPr>
            <a:normAutofit fontScale="77500" lnSpcReduction="20000"/>
          </a:bodyPr>
          <a:lstStyle/>
          <a:p>
            <a:r>
              <a:rPr lang="es-ES_tradnl" b="1" dirty="0"/>
              <a:t>Conocimiento sobre los productos AE </a:t>
            </a:r>
            <a:r>
              <a:rPr lang="es-ES_tradnl" dirty="0"/>
              <a:t>y sus beneficios es relativamente baja. Las personas dicen valorar el consumo de productos naturales y, una buena fracción habla  sobre el origen de los alimentos, frescor y presencia de conservantes, entre otros. </a:t>
            </a:r>
          </a:p>
          <a:p>
            <a:r>
              <a:rPr lang="es-ES_tradnl" dirty="0"/>
              <a:t>Lugares de compra: La presencia de supermercados y mercados detallistas ha aumentado considerablemente en la zona y es el lugar preferido de compras de productos en general. Son los mercados locales y ferias y en menor medida las tiendas de barrios, los espacios donde se adquieren productos frescos. </a:t>
            </a:r>
            <a:r>
              <a:rPr lang="es-EC" b="1" dirty="0"/>
              <a:t>Solo 8  personas compran AF en supermercados.</a:t>
            </a:r>
            <a:endParaRPr lang="es-ES_tradnl" dirty="0"/>
          </a:p>
          <a:p>
            <a:r>
              <a:rPr lang="es-ES_tradnl" dirty="0"/>
              <a:t>El consumo de alimentos aparece con un alto componente vegetariano, alto en cereales y bajo en consumo de carnes. </a:t>
            </a:r>
          </a:p>
          <a:p>
            <a:r>
              <a:rPr lang="es-ES_tradnl" b="1" dirty="0"/>
              <a:t>Cálculo de Índices</a:t>
            </a:r>
            <a:r>
              <a:rPr lang="es-ES_tradnl" dirty="0"/>
              <a:t>: Actitud, Práctica y Conocimiento.  Índice de Comer Sano, son las personas en los barrios fuera de la ciudad que al parecer practican una alimentación más saludable.</a:t>
            </a:r>
          </a:p>
        </p:txBody>
      </p:sp>
      <p:pic>
        <p:nvPicPr>
          <p:cNvPr id="5" name="Marcador de contenido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5682" y="4434269"/>
            <a:ext cx="4150272" cy="228249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845" y="23434548"/>
            <a:ext cx="13323426" cy="1423618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245" y="23586948"/>
            <a:ext cx="13323426" cy="1423618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431" y="1459841"/>
            <a:ext cx="2640774" cy="282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272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_tradnl" b="1" dirty="0"/>
              <a:t>Teoría de Cambio: Elementos centrales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s-ES_tradnl" dirty="0"/>
              <a:t>Elementos estratégicos y centrales de su Teoría de Cambio (contexto, actores, relaciones, cómo se relacionan en el SAL, cuál es su discurso, hipótesis, cambios que quiere lograr el proyecto)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574079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 rot="5400000">
            <a:off x="486059" y="3274138"/>
            <a:ext cx="345479" cy="10891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es-ES" sz="1045" b="1" dirty="0"/>
              <a:t>Consumidores</a:t>
            </a:r>
          </a:p>
        </p:txBody>
      </p:sp>
      <p:sp>
        <p:nvSpPr>
          <p:cNvPr id="6" name="CuadroTexto 5"/>
          <p:cNvSpPr txBox="1"/>
          <p:nvPr/>
        </p:nvSpPr>
        <p:spPr>
          <a:xfrm rot="5400000">
            <a:off x="485649" y="5119161"/>
            <a:ext cx="345479" cy="108993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es-ES" sz="1045" b="1" dirty="0"/>
              <a:t>Productores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457162" y="492631"/>
            <a:ext cx="1270051" cy="2677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40" b="1" dirty="0"/>
              <a:t>Contexto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791838" y="1771744"/>
            <a:ext cx="1378497" cy="9110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760" dirty="0"/>
              <a:t>Cuencas alimentarias </a:t>
            </a:r>
            <a:r>
              <a:rPr lang="mr-IN" sz="760" dirty="0"/>
              <a:t>–</a:t>
            </a:r>
            <a:r>
              <a:rPr lang="es-ES" sz="760" dirty="0"/>
              <a:t> Flujos: Mapeo de oferta y demanda actual de productos AE para informar a los </a:t>
            </a:r>
            <a:r>
              <a:rPr lang="es-ES" sz="760" dirty="0" err="1"/>
              <a:t>GADs</a:t>
            </a:r>
            <a:r>
              <a:rPr lang="es-ES" sz="760" dirty="0"/>
              <a:t> d</a:t>
            </a:r>
            <a:r>
              <a:rPr lang="en-US" sz="760" dirty="0" err="1"/>
              <a:t>ó</a:t>
            </a:r>
            <a:r>
              <a:rPr lang="es-ES" sz="760" dirty="0" err="1"/>
              <a:t>nde</a:t>
            </a:r>
            <a:r>
              <a:rPr lang="es-ES" sz="760" dirty="0"/>
              <a:t> promover mercados y asociaciones (Latacunga, Salcedo y Riobamba)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5791837" y="1022138"/>
            <a:ext cx="1378498" cy="4431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 dirty="0"/>
              <a:t>Análisis de las prácticas y discursos del ambiente institucional dentro de los SLA 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5833455" y="3077176"/>
            <a:ext cx="1370227" cy="4431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 dirty="0"/>
              <a:t>Identificar, ampliar y mejorar los espacios productor-consumidor basado en DP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1274457" y="1994695"/>
            <a:ext cx="1225131" cy="4431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760" dirty="0"/>
              <a:t>Inestabilidad de los funcionarios  de alto (y medio ) nivel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3658620" y="839592"/>
            <a:ext cx="897719" cy="10279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 dirty="0"/>
              <a:t>Hay un desconocimiento y desinformación sobre los costos reales de los alimentos y producción agrícola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3668600" y="492631"/>
            <a:ext cx="885149" cy="3262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760" dirty="0"/>
              <a:t>Contexto </a:t>
            </a:r>
            <a:r>
              <a:rPr lang="es-ES" sz="760"/>
              <a:t>Global Agricultura </a:t>
            </a:r>
            <a:r>
              <a:rPr lang="es-ES" sz="760" dirty="0"/>
              <a:t>y AE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2532806" y="3596212"/>
            <a:ext cx="987829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 dirty="0"/>
              <a:t>Hay  demanda no satisfecha por más información y acceso a productos AE 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3573474" y="3828088"/>
            <a:ext cx="946883" cy="7940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 dirty="0"/>
              <a:t>CUM y otros bastante organizados en el movimiento de alimentos hasta cierta medida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1457309" y="5543284"/>
            <a:ext cx="1192602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800" dirty="0"/>
              <a:t>Las asociaciones con las que trabaja el proyecto están incidiendo en el GAD parroquial y municipal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4773993" y="5415023"/>
            <a:ext cx="930928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800" dirty="0"/>
              <a:t>AE no es rentable al principio, tiene que apalancar su creatividad para ser rentable 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2549778" y="2211149"/>
            <a:ext cx="1049371" cy="5601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760" dirty="0"/>
              <a:t>Marco legal municipal alrededor de espacios para ver si cumplen la norma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5869430" y="5381431"/>
            <a:ext cx="1383085" cy="5601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 dirty="0"/>
              <a:t>Facilitar y Desarrollar competencias para el análisis organizacional y desarrollo institucional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3561641" y="3067064"/>
            <a:ext cx="958716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 dirty="0"/>
              <a:t>Hay plataformas y campañas e investigaciones para educar al consumidor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3585633" y="4720494"/>
            <a:ext cx="934723" cy="4431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760" dirty="0"/>
              <a:t>Relaciones directas de confianza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2556164" y="1632923"/>
            <a:ext cx="1042985" cy="5601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 dirty="0"/>
              <a:t>Las instituciones trabajan más con los productores que los consumidores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7533548" y="1004253"/>
            <a:ext cx="1072309" cy="6186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855" dirty="0"/>
              <a:t>Tomadores de decisiones conocen los costos reales de sus decisiones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1398379" y="4709451"/>
            <a:ext cx="2135660" cy="4431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 dirty="0"/>
              <a:t>Certificación, sellos, confianza en acceso a mercado promovidos y demandas por productores y consumidores 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3662647" y="2025903"/>
            <a:ext cx="807565" cy="5601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60" dirty="0"/>
              <a:t>Sello YO PREFIERO y AFC que reciben cursos del MAG</a:t>
            </a:r>
          </a:p>
        </p:txBody>
      </p:sp>
      <p:sp>
        <p:nvSpPr>
          <p:cNvPr id="29" name="CuadroTexto 28"/>
          <p:cNvSpPr txBox="1"/>
          <p:nvPr/>
        </p:nvSpPr>
        <p:spPr>
          <a:xfrm>
            <a:off x="10045596" y="5797003"/>
            <a:ext cx="1055995" cy="6186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855" dirty="0"/>
              <a:t>Mayor calidad de vida para agricultores / asociados AE</a:t>
            </a:r>
          </a:p>
        </p:txBody>
      </p:sp>
      <p:sp>
        <p:nvSpPr>
          <p:cNvPr id="32" name="CuadroTexto 31"/>
          <p:cNvSpPr txBox="1"/>
          <p:nvPr/>
        </p:nvSpPr>
        <p:spPr>
          <a:xfrm>
            <a:off x="1274457" y="1285083"/>
            <a:ext cx="1225131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s-ES" sz="760" dirty="0"/>
              <a:t>Inconsistencia  en la normativa  entre autoridades de </a:t>
            </a:r>
          </a:p>
          <a:p>
            <a:r>
              <a:rPr lang="es-ES" sz="760" dirty="0"/>
              <a:t>diferentes niveles (local, provincial, nacional) </a:t>
            </a:r>
          </a:p>
        </p:txBody>
      </p:sp>
      <p:sp>
        <p:nvSpPr>
          <p:cNvPr id="72" name="CuadroTexto 71"/>
          <p:cNvSpPr txBox="1"/>
          <p:nvPr/>
        </p:nvSpPr>
        <p:spPr>
          <a:xfrm>
            <a:off x="4803327" y="931657"/>
            <a:ext cx="896496" cy="6771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 dirty="0"/>
              <a:t>TCA cambia/influencia  debate sobre externalidades/coherencia </a:t>
            </a:r>
          </a:p>
        </p:txBody>
      </p:sp>
      <p:sp>
        <p:nvSpPr>
          <p:cNvPr id="73" name="CuadroTexto 72"/>
          <p:cNvSpPr txBox="1"/>
          <p:nvPr/>
        </p:nvSpPr>
        <p:spPr>
          <a:xfrm>
            <a:off x="2993396" y="5588742"/>
            <a:ext cx="888118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800" dirty="0"/>
              <a:t>Asentar la política y coherencia AE en la práctica</a:t>
            </a:r>
          </a:p>
        </p:txBody>
      </p:sp>
      <p:sp>
        <p:nvSpPr>
          <p:cNvPr id="74" name="CuadroTexto 73"/>
          <p:cNvSpPr txBox="1"/>
          <p:nvPr/>
        </p:nvSpPr>
        <p:spPr>
          <a:xfrm>
            <a:off x="7445787" y="5964515"/>
            <a:ext cx="1305115" cy="5601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 dirty="0"/>
              <a:t>Planificación comunitaria para fomentar capacidad y asociatividad de grupos de productoras (es)</a:t>
            </a:r>
          </a:p>
        </p:txBody>
      </p:sp>
      <p:sp>
        <p:nvSpPr>
          <p:cNvPr id="50" name="CuadroTexto 49"/>
          <p:cNvSpPr txBox="1"/>
          <p:nvPr/>
        </p:nvSpPr>
        <p:spPr>
          <a:xfrm rot="5400000">
            <a:off x="405652" y="1048208"/>
            <a:ext cx="506292" cy="108911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es-ES" sz="1045" b="1" dirty="0"/>
              <a:t>Instituciones - Gobierno</a:t>
            </a:r>
          </a:p>
        </p:txBody>
      </p:sp>
      <p:sp>
        <p:nvSpPr>
          <p:cNvPr id="52" name="CuadroTexto 51"/>
          <p:cNvSpPr txBox="1"/>
          <p:nvPr/>
        </p:nvSpPr>
        <p:spPr>
          <a:xfrm>
            <a:off x="2545262" y="4337337"/>
            <a:ext cx="975255" cy="3262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 dirty="0" err="1"/>
              <a:t>Confusi</a:t>
            </a:r>
            <a:r>
              <a:rPr lang="en-US" sz="760" dirty="0" err="1"/>
              <a:t>ón</a:t>
            </a:r>
            <a:r>
              <a:rPr lang="en-US" sz="760" dirty="0"/>
              <a:t> entre AE y </a:t>
            </a:r>
            <a:r>
              <a:rPr lang="en-US" sz="760" dirty="0" err="1"/>
              <a:t>orgánico</a:t>
            </a:r>
            <a:endParaRPr lang="es-ES_tradnl" sz="760" dirty="0"/>
          </a:p>
        </p:txBody>
      </p:sp>
      <p:sp>
        <p:nvSpPr>
          <p:cNvPr id="53" name="CuadroTexto 52"/>
          <p:cNvSpPr txBox="1"/>
          <p:nvPr/>
        </p:nvSpPr>
        <p:spPr>
          <a:xfrm>
            <a:off x="5875669" y="5964515"/>
            <a:ext cx="1376845" cy="5601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/>
              <a:t>Análisis de </a:t>
            </a:r>
            <a:r>
              <a:rPr lang="es-ES_tradnl" sz="760" dirty="0"/>
              <a:t>competencias </a:t>
            </a:r>
            <a:r>
              <a:rPr lang="es-ES_tradnl" sz="760"/>
              <a:t>organizacionales en </a:t>
            </a:r>
            <a:r>
              <a:rPr lang="es-ES_tradnl" sz="760" dirty="0"/>
              <a:t>asociaciones de productores (as) AE</a:t>
            </a:r>
          </a:p>
        </p:txBody>
      </p:sp>
      <p:sp>
        <p:nvSpPr>
          <p:cNvPr id="56" name="CuadroTexto 55"/>
          <p:cNvSpPr txBox="1"/>
          <p:nvPr/>
        </p:nvSpPr>
        <p:spPr>
          <a:xfrm>
            <a:off x="8966804" y="5219865"/>
            <a:ext cx="1023637" cy="4870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855" dirty="0"/>
              <a:t>Organizaciones de productores (as) AE empoderadas </a:t>
            </a:r>
          </a:p>
        </p:txBody>
      </p:sp>
      <p:sp>
        <p:nvSpPr>
          <p:cNvPr id="58" name="CuadroTexto 57"/>
          <p:cNvSpPr txBox="1"/>
          <p:nvPr/>
        </p:nvSpPr>
        <p:spPr>
          <a:xfrm>
            <a:off x="7533548" y="4996400"/>
            <a:ext cx="1059710" cy="75020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855" dirty="0"/>
              <a:t>Organizaciones de productores (as) aumentan opciones   adaptativas y creativas</a:t>
            </a:r>
          </a:p>
        </p:txBody>
      </p:sp>
      <p:sp>
        <p:nvSpPr>
          <p:cNvPr id="60" name="CuadroTexto 59"/>
          <p:cNvSpPr txBox="1"/>
          <p:nvPr/>
        </p:nvSpPr>
        <p:spPr>
          <a:xfrm>
            <a:off x="4799751" y="4151031"/>
            <a:ext cx="895650" cy="794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 dirty="0"/>
              <a:t>Los espacios de interacción directa cambian las percepciones o estrategias de los consumidores </a:t>
            </a:r>
          </a:p>
        </p:txBody>
      </p:sp>
      <p:sp>
        <p:nvSpPr>
          <p:cNvPr id="61" name="CuadroTexto 60"/>
          <p:cNvSpPr txBox="1"/>
          <p:nvPr/>
        </p:nvSpPr>
        <p:spPr>
          <a:xfrm>
            <a:off x="5847900" y="4204054"/>
            <a:ext cx="1378498" cy="5601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 dirty="0"/>
              <a:t>Trabajar más intensamente con consumidores organizados. Identificar casos de estudio en Quito</a:t>
            </a:r>
          </a:p>
        </p:txBody>
      </p:sp>
      <p:sp>
        <p:nvSpPr>
          <p:cNvPr id="63" name="CuadroTexto 62"/>
          <p:cNvSpPr txBox="1"/>
          <p:nvPr/>
        </p:nvSpPr>
        <p:spPr>
          <a:xfrm>
            <a:off x="5849551" y="3581542"/>
            <a:ext cx="1376845" cy="5601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 dirty="0"/>
              <a:t>Promover campañas, intervenciones barriales con seguimiento continuo de los cambios</a:t>
            </a:r>
          </a:p>
        </p:txBody>
      </p:sp>
      <p:sp>
        <p:nvSpPr>
          <p:cNvPr id="65" name="CuadroTexto 64"/>
          <p:cNvSpPr txBox="1"/>
          <p:nvPr/>
        </p:nvSpPr>
        <p:spPr>
          <a:xfrm>
            <a:off x="4813261" y="2978498"/>
            <a:ext cx="885926" cy="10279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 dirty="0"/>
              <a:t>Sellos son alternativas válidas y promueven relaciones sostenibles en comercialización AE</a:t>
            </a:r>
          </a:p>
        </p:txBody>
      </p:sp>
      <p:sp>
        <p:nvSpPr>
          <p:cNvPr id="66" name="CuadroTexto 65"/>
          <p:cNvSpPr txBox="1"/>
          <p:nvPr/>
        </p:nvSpPr>
        <p:spPr>
          <a:xfrm>
            <a:off x="5874017" y="4921785"/>
            <a:ext cx="1378498" cy="4431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 dirty="0"/>
              <a:t>Seguimiento al proceso de transición AE en </a:t>
            </a:r>
            <a:r>
              <a:rPr lang="es-ES_tradnl" sz="760" dirty="0" err="1"/>
              <a:t>chackras</a:t>
            </a:r>
            <a:r>
              <a:rPr lang="es-ES_tradnl" sz="760" dirty="0"/>
              <a:t> tradicionales </a:t>
            </a:r>
          </a:p>
        </p:txBody>
      </p:sp>
      <p:sp>
        <p:nvSpPr>
          <p:cNvPr id="67" name="CuadroTexto 66"/>
          <p:cNvSpPr txBox="1"/>
          <p:nvPr/>
        </p:nvSpPr>
        <p:spPr>
          <a:xfrm>
            <a:off x="7537959" y="1832053"/>
            <a:ext cx="1059712" cy="10133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855" dirty="0"/>
              <a:t>Estudio de SAL con enfoque en cuencas alimentarias en 3 ciudades: Latacunga, Salcedo y Riobamba</a:t>
            </a:r>
          </a:p>
        </p:txBody>
      </p:sp>
      <p:sp>
        <p:nvSpPr>
          <p:cNvPr id="68" name="CuadroTexto 67"/>
          <p:cNvSpPr txBox="1"/>
          <p:nvPr/>
        </p:nvSpPr>
        <p:spPr>
          <a:xfrm>
            <a:off x="10172947" y="1020726"/>
            <a:ext cx="1055995" cy="35548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855" dirty="0"/>
              <a:t>Bien público sobre AE + TCA + IP</a:t>
            </a:r>
          </a:p>
        </p:txBody>
      </p:sp>
      <p:sp>
        <p:nvSpPr>
          <p:cNvPr id="69" name="CuadroTexto 68"/>
          <p:cNvSpPr txBox="1"/>
          <p:nvPr/>
        </p:nvSpPr>
        <p:spPr>
          <a:xfrm>
            <a:off x="4815304" y="1770324"/>
            <a:ext cx="883883" cy="794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 dirty="0"/>
              <a:t>Los GAD  locales utilizan productos de investigaciones en toma de  decisiones</a:t>
            </a:r>
          </a:p>
        </p:txBody>
      </p:sp>
      <p:sp>
        <p:nvSpPr>
          <p:cNvPr id="76" name="CuadroTexto 75"/>
          <p:cNvSpPr txBox="1"/>
          <p:nvPr/>
        </p:nvSpPr>
        <p:spPr>
          <a:xfrm>
            <a:off x="10209359" y="1832052"/>
            <a:ext cx="1056143" cy="7940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 dirty="0"/>
              <a:t>Otros actores (</a:t>
            </a:r>
            <a:r>
              <a:rPr lang="es-ES_tradnl" sz="760" dirty="0" err="1"/>
              <a:t>org</a:t>
            </a:r>
            <a:r>
              <a:rPr lang="es-ES_tradnl" sz="760" dirty="0"/>
              <a:t>., instituciones, etc.) no relacionados con la producción AE promueven alimentos sanos y locales </a:t>
            </a:r>
          </a:p>
        </p:txBody>
      </p:sp>
      <p:sp>
        <p:nvSpPr>
          <p:cNvPr id="77" name="CuadroTexto 76"/>
          <p:cNvSpPr txBox="1"/>
          <p:nvPr/>
        </p:nvSpPr>
        <p:spPr>
          <a:xfrm>
            <a:off x="8875727" y="1912318"/>
            <a:ext cx="1023638" cy="67710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 dirty="0"/>
              <a:t>Los interlocutores locales entienden SAL/e interesados en conocer, discutir las externalidades </a:t>
            </a:r>
          </a:p>
        </p:txBody>
      </p:sp>
      <p:sp>
        <p:nvSpPr>
          <p:cNvPr id="78" name="CuadroTexto 77"/>
          <p:cNvSpPr txBox="1"/>
          <p:nvPr/>
        </p:nvSpPr>
        <p:spPr>
          <a:xfrm>
            <a:off x="8877634" y="999994"/>
            <a:ext cx="1023638" cy="67710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 dirty="0"/>
              <a:t>Decisiones políticas en los </a:t>
            </a:r>
            <a:r>
              <a:rPr lang="es-ES_tradnl" sz="760" dirty="0" err="1"/>
              <a:t>GADs</a:t>
            </a:r>
            <a:r>
              <a:rPr lang="es-ES_tradnl" sz="760" dirty="0"/>
              <a:t> influenciados por los costos reales de los alimentos </a:t>
            </a:r>
          </a:p>
        </p:txBody>
      </p:sp>
      <p:sp>
        <p:nvSpPr>
          <p:cNvPr id="80" name="CuadroTexto 79"/>
          <p:cNvSpPr txBox="1"/>
          <p:nvPr/>
        </p:nvSpPr>
        <p:spPr>
          <a:xfrm>
            <a:off x="8952254" y="3372740"/>
            <a:ext cx="1023637" cy="6186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855" dirty="0"/>
              <a:t>cambios conducta oferta  y demanda productos AE en el  tiempo. Por qué?</a:t>
            </a:r>
          </a:p>
        </p:txBody>
      </p:sp>
      <p:sp>
        <p:nvSpPr>
          <p:cNvPr id="81" name="CuadroTexto 80"/>
          <p:cNvSpPr txBox="1"/>
          <p:nvPr/>
        </p:nvSpPr>
        <p:spPr>
          <a:xfrm>
            <a:off x="7545227" y="3031271"/>
            <a:ext cx="1016691" cy="3554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855" dirty="0"/>
              <a:t>Más consumidores de productos AE</a:t>
            </a:r>
          </a:p>
        </p:txBody>
      </p:sp>
      <p:sp>
        <p:nvSpPr>
          <p:cNvPr id="83" name="CuadroTexto 82"/>
          <p:cNvSpPr txBox="1"/>
          <p:nvPr/>
        </p:nvSpPr>
        <p:spPr>
          <a:xfrm>
            <a:off x="7545228" y="3555567"/>
            <a:ext cx="1057886" cy="75020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855" dirty="0"/>
              <a:t>Nuevas organizaciones de consumidores identificadas y/o creadas </a:t>
            </a:r>
          </a:p>
        </p:txBody>
      </p:sp>
      <p:sp>
        <p:nvSpPr>
          <p:cNvPr id="84" name="CuadroTexto 83"/>
          <p:cNvSpPr txBox="1"/>
          <p:nvPr/>
        </p:nvSpPr>
        <p:spPr>
          <a:xfrm>
            <a:off x="9996865" y="4440010"/>
            <a:ext cx="1045736" cy="6186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855" dirty="0"/>
              <a:t>Acceso mejorado a mercado para pequeños productores</a:t>
            </a:r>
          </a:p>
        </p:txBody>
      </p:sp>
      <p:sp>
        <p:nvSpPr>
          <p:cNvPr id="86" name="CuadroTexto 85"/>
          <p:cNvSpPr txBox="1"/>
          <p:nvPr/>
        </p:nvSpPr>
        <p:spPr>
          <a:xfrm>
            <a:off x="4727555" y="436953"/>
            <a:ext cx="993236" cy="4431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1140" b="1" dirty="0"/>
              <a:t>Hipótesis / Alcances</a:t>
            </a:r>
          </a:p>
        </p:txBody>
      </p:sp>
      <p:sp>
        <p:nvSpPr>
          <p:cNvPr id="87" name="CuadroTexto 86"/>
          <p:cNvSpPr txBox="1"/>
          <p:nvPr/>
        </p:nvSpPr>
        <p:spPr>
          <a:xfrm>
            <a:off x="10278462" y="565747"/>
            <a:ext cx="947627" cy="2677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40" b="1" dirty="0"/>
              <a:t>Impactos </a:t>
            </a:r>
          </a:p>
        </p:txBody>
      </p:sp>
      <p:sp>
        <p:nvSpPr>
          <p:cNvPr id="62" name="CuadroTexto 11">
            <a:extLst>
              <a:ext uri="{FF2B5EF4-FFF2-40B4-BE49-F238E27FC236}">
                <a16:creationId xmlns:a16="http://schemas.microsoft.com/office/drawing/2014/main" id="{FA9E6DE7-811B-440B-ABE7-C85CD26254D5}"/>
              </a:ext>
            </a:extLst>
          </p:cNvPr>
          <p:cNvSpPr txBox="1"/>
          <p:nvPr/>
        </p:nvSpPr>
        <p:spPr>
          <a:xfrm>
            <a:off x="1398377" y="3728783"/>
            <a:ext cx="1058682" cy="3262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760" dirty="0"/>
              <a:t>Hay mucha intermediación</a:t>
            </a:r>
            <a:r>
              <a:rPr lang="en-US" sz="760" dirty="0" err="1"/>
              <a:t>ón</a:t>
            </a:r>
            <a:endParaRPr lang="es-ES" sz="760" dirty="0"/>
          </a:p>
        </p:txBody>
      </p:sp>
      <p:sp>
        <p:nvSpPr>
          <p:cNvPr id="64" name="CuadroTexto 13">
            <a:extLst>
              <a:ext uri="{FF2B5EF4-FFF2-40B4-BE49-F238E27FC236}">
                <a16:creationId xmlns:a16="http://schemas.microsoft.com/office/drawing/2014/main" id="{877D9440-DB55-402E-AEBF-1000DD626FCC}"/>
              </a:ext>
            </a:extLst>
          </p:cNvPr>
          <p:cNvSpPr txBox="1"/>
          <p:nvPr/>
        </p:nvSpPr>
        <p:spPr>
          <a:xfrm>
            <a:off x="1398377" y="3075233"/>
            <a:ext cx="1058682" cy="5601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 dirty="0"/>
              <a:t>Organizaciones barriales están muy desorganizadas (ej. Chile)</a:t>
            </a:r>
          </a:p>
        </p:txBody>
      </p:sp>
      <p:sp>
        <p:nvSpPr>
          <p:cNvPr id="70" name="CuadroTexto 29">
            <a:extLst>
              <a:ext uri="{FF2B5EF4-FFF2-40B4-BE49-F238E27FC236}">
                <a16:creationId xmlns:a16="http://schemas.microsoft.com/office/drawing/2014/main" id="{132518C3-BC4B-4CBA-BC6B-0EF9BAB694A7}"/>
              </a:ext>
            </a:extLst>
          </p:cNvPr>
          <p:cNvSpPr txBox="1"/>
          <p:nvPr/>
        </p:nvSpPr>
        <p:spPr>
          <a:xfrm>
            <a:off x="1398377" y="4099786"/>
            <a:ext cx="1058682" cy="5601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 dirty="0"/>
              <a:t>Hay tipos de consumidores que si están muy consientes de AE </a:t>
            </a:r>
          </a:p>
        </p:txBody>
      </p:sp>
      <p:sp>
        <p:nvSpPr>
          <p:cNvPr id="75" name="CuadroTexto 30">
            <a:extLst>
              <a:ext uri="{FF2B5EF4-FFF2-40B4-BE49-F238E27FC236}">
                <a16:creationId xmlns:a16="http://schemas.microsoft.com/office/drawing/2014/main" id="{C88D58C6-BEE4-411E-BF0A-118EBF5AADF3}"/>
              </a:ext>
            </a:extLst>
          </p:cNvPr>
          <p:cNvSpPr txBox="1"/>
          <p:nvPr/>
        </p:nvSpPr>
        <p:spPr>
          <a:xfrm>
            <a:off x="2522052" y="3069372"/>
            <a:ext cx="998469" cy="4431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760" dirty="0"/>
              <a:t>Pocas/débiles organizaciones de consumo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2550445" y="987455"/>
            <a:ext cx="1048704" cy="6229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_tradnl" sz="760">
                <a:solidFill>
                  <a:srgbClr val="000000"/>
                </a:solidFill>
                <a:ea typeface="Calibri" charset="0"/>
                <a:cs typeface="Times New Roman" charset="0"/>
              </a:rPr>
              <a:t>Instituciones gubernamentales están más conscientes de AE </a:t>
            </a:r>
            <a:endParaRPr lang="es-ES_tradnl" sz="760">
              <a:ea typeface="Calibri" charset="0"/>
              <a:cs typeface="Times New Roman" charset="0"/>
            </a:endParaRPr>
          </a:p>
        </p:txBody>
      </p:sp>
      <p:sp>
        <p:nvSpPr>
          <p:cNvPr id="90" name="CuadroTexto 89"/>
          <p:cNvSpPr txBox="1"/>
          <p:nvPr/>
        </p:nvSpPr>
        <p:spPr>
          <a:xfrm>
            <a:off x="5791837" y="433598"/>
            <a:ext cx="1235042" cy="2677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40" b="1" dirty="0"/>
              <a:t>Actividades  </a:t>
            </a:r>
          </a:p>
        </p:txBody>
      </p:sp>
      <p:sp>
        <p:nvSpPr>
          <p:cNvPr id="92" name="CuadroTexto 91"/>
          <p:cNvSpPr txBox="1"/>
          <p:nvPr/>
        </p:nvSpPr>
        <p:spPr>
          <a:xfrm>
            <a:off x="7513330" y="482955"/>
            <a:ext cx="1213764" cy="4431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40" b="1" dirty="0"/>
              <a:t>Productos/</a:t>
            </a:r>
          </a:p>
          <a:p>
            <a:pPr algn="ctr"/>
            <a:r>
              <a:rPr lang="es-ES" sz="1140" b="1" dirty="0"/>
              <a:t>Resultados </a:t>
            </a:r>
          </a:p>
        </p:txBody>
      </p:sp>
      <p:sp>
        <p:nvSpPr>
          <p:cNvPr id="44" name="Hexágono 43"/>
          <p:cNvSpPr/>
          <p:nvPr/>
        </p:nvSpPr>
        <p:spPr>
          <a:xfrm flipH="1">
            <a:off x="10494885" y="3337058"/>
            <a:ext cx="1070184" cy="551259"/>
          </a:xfrm>
          <a:prstGeom prst="hexagon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950" b="1" dirty="0">
                <a:solidFill>
                  <a:schemeClr val="tx1"/>
                </a:solidFill>
              </a:rPr>
              <a:t>SLA más sostenibles </a:t>
            </a:r>
          </a:p>
        </p:txBody>
      </p:sp>
      <p:sp>
        <p:nvSpPr>
          <p:cNvPr id="93" name="CuadroTexto 92"/>
          <p:cNvSpPr txBox="1"/>
          <p:nvPr/>
        </p:nvSpPr>
        <p:spPr>
          <a:xfrm>
            <a:off x="8860916" y="565226"/>
            <a:ext cx="947627" cy="2677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40" b="1" dirty="0"/>
              <a:t>Alcances  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44253" y="331692"/>
            <a:ext cx="1256355" cy="672561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_tradnl" sz="1900" b="1" dirty="0">
                <a:solidFill>
                  <a:schemeClr val="tx1"/>
                </a:solidFill>
                <a:ea typeface="Calibri" charset="0"/>
                <a:cs typeface="Times New Roman" charset="0"/>
              </a:rPr>
              <a:t>Teoría de Cambio</a:t>
            </a:r>
          </a:p>
        </p:txBody>
      </p:sp>
      <p:sp>
        <p:nvSpPr>
          <p:cNvPr id="91" name="CuadroTexto 90"/>
          <p:cNvSpPr txBox="1"/>
          <p:nvPr/>
        </p:nvSpPr>
        <p:spPr>
          <a:xfrm>
            <a:off x="11666672" y="569482"/>
            <a:ext cx="301621" cy="28635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es-ES_tradnl" sz="760" b="1" dirty="0"/>
              <a:t>Estrategias: generar información, facilitación, comunicación y FODI </a:t>
            </a:r>
          </a:p>
        </p:txBody>
      </p:sp>
      <p:sp>
        <p:nvSpPr>
          <p:cNvPr id="99" name="CuadroTexto 98"/>
          <p:cNvSpPr txBox="1"/>
          <p:nvPr/>
        </p:nvSpPr>
        <p:spPr>
          <a:xfrm>
            <a:off x="11701967" y="3936884"/>
            <a:ext cx="301621" cy="22105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es-ES_tradnl" sz="760" b="1" dirty="0"/>
              <a:t>Enfoques: equidad, participación y sostenibilidad</a:t>
            </a:r>
          </a:p>
        </p:txBody>
      </p:sp>
      <p:sp>
        <p:nvSpPr>
          <p:cNvPr id="100" name="CuadroTexto 99"/>
          <p:cNvSpPr txBox="1"/>
          <p:nvPr/>
        </p:nvSpPr>
        <p:spPr>
          <a:xfrm>
            <a:off x="11307583" y="262783"/>
            <a:ext cx="788768" cy="2092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60" b="1" dirty="0"/>
              <a:t>Evidencia Data  </a:t>
            </a:r>
          </a:p>
        </p:txBody>
      </p:sp>
      <p:sp>
        <p:nvSpPr>
          <p:cNvPr id="20" name="Hexágono 19"/>
          <p:cNvSpPr/>
          <p:nvPr/>
        </p:nvSpPr>
        <p:spPr>
          <a:xfrm>
            <a:off x="2973909" y="467486"/>
            <a:ext cx="574948" cy="353427"/>
          </a:xfrm>
          <a:prstGeom prst="hexago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760" dirty="0">
                <a:solidFill>
                  <a:schemeClr val="tx1"/>
                </a:solidFill>
                <a:ea typeface="Calibri" charset="0"/>
                <a:cs typeface="Times New Roman" charset="0"/>
              </a:rPr>
              <a:t>FAO, OPS. PAHO</a:t>
            </a:r>
          </a:p>
        </p:txBody>
      </p:sp>
      <p:sp>
        <p:nvSpPr>
          <p:cNvPr id="101" name="Hexágono 100"/>
          <p:cNvSpPr/>
          <p:nvPr/>
        </p:nvSpPr>
        <p:spPr>
          <a:xfrm>
            <a:off x="108529" y="1915838"/>
            <a:ext cx="1039366" cy="809091"/>
          </a:xfrm>
          <a:prstGeom prst="hexago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760" dirty="0" err="1">
                <a:solidFill>
                  <a:srgbClr val="000000"/>
                </a:solidFill>
                <a:ea typeface="Calibri" charset="0"/>
                <a:cs typeface="Times New Roman" charset="0"/>
              </a:rPr>
              <a:t>GADs</a:t>
            </a:r>
            <a:r>
              <a:rPr lang="es-ES_tradnl" sz="760" dirty="0">
                <a:solidFill>
                  <a:srgbClr val="000000"/>
                </a:solidFill>
                <a:ea typeface="Calibri" charset="0"/>
                <a:cs typeface="Times New Roman" charset="0"/>
              </a:rPr>
              <a:t> (parroquial, provincial), MAG, MSP, MAE, universidades</a:t>
            </a:r>
            <a:endParaRPr lang="es-ES_tradnl" sz="760" dirty="0">
              <a:ea typeface="Calibri" charset="0"/>
              <a:cs typeface="Times New Roman" charset="0"/>
            </a:endParaRPr>
          </a:p>
        </p:txBody>
      </p:sp>
      <p:sp>
        <p:nvSpPr>
          <p:cNvPr id="102" name="Hexágono 101"/>
          <p:cNvSpPr/>
          <p:nvPr/>
        </p:nvSpPr>
        <p:spPr>
          <a:xfrm>
            <a:off x="108530" y="3087715"/>
            <a:ext cx="1055143" cy="437808"/>
          </a:xfrm>
          <a:prstGeom prst="hexago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760" dirty="0">
                <a:solidFill>
                  <a:srgbClr val="000000"/>
                </a:solidFill>
                <a:ea typeface="Calibri" charset="0"/>
                <a:cs typeface="Times New Roman" charset="0"/>
              </a:rPr>
              <a:t>Minoristas</a:t>
            </a:r>
            <a:endParaRPr lang="es-ES_tradnl" sz="760" dirty="0">
              <a:ea typeface="Calibri" charset="0"/>
              <a:cs typeface="Times New Roman" charset="0"/>
            </a:endParaRPr>
          </a:p>
          <a:p>
            <a:pPr algn="ctr"/>
            <a:r>
              <a:rPr lang="es-ES_tradnl" sz="760" dirty="0">
                <a:solidFill>
                  <a:srgbClr val="000000"/>
                </a:solidFill>
                <a:ea typeface="Calibri" charset="0"/>
                <a:cs typeface="Times New Roman" charset="0"/>
              </a:rPr>
              <a:t>Mayoristas</a:t>
            </a:r>
            <a:endParaRPr lang="es-ES_tradnl" sz="760" dirty="0">
              <a:ea typeface="Calibri" charset="0"/>
              <a:cs typeface="Times New Roman" charset="0"/>
            </a:endParaRPr>
          </a:p>
          <a:p>
            <a:pPr algn="ctr"/>
            <a:r>
              <a:rPr lang="es-ES_tradnl" sz="760" dirty="0">
                <a:solidFill>
                  <a:srgbClr val="000000"/>
                </a:solidFill>
                <a:ea typeface="Calibri" charset="0"/>
                <a:cs typeface="Times New Roman" charset="0"/>
              </a:rPr>
              <a:t>Intermediarios </a:t>
            </a:r>
            <a:endParaRPr lang="es-ES_tradnl" sz="760" dirty="0">
              <a:ea typeface="Calibri" charset="0"/>
              <a:cs typeface="Times New Roman" charset="0"/>
            </a:endParaRPr>
          </a:p>
        </p:txBody>
      </p:sp>
      <p:sp>
        <p:nvSpPr>
          <p:cNvPr id="103" name="Hexágono 102"/>
          <p:cNvSpPr/>
          <p:nvPr/>
        </p:nvSpPr>
        <p:spPr>
          <a:xfrm>
            <a:off x="193745" y="4151032"/>
            <a:ext cx="1009612" cy="809091"/>
          </a:xfrm>
          <a:prstGeom prst="hexago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760" dirty="0">
                <a:solidFill>
                  <a:srgbClr val="000000"/>
                </a:solidFill>
                <a:ea typeface="Calibri" charset="0"/>
                <a:cs typeface="Times New Roman" charset="0"/>
              </a:rPr>
              <a:t>MESSE, Colectivo, Tribuna del Consumidor, CUM,  </a:t>
            </a:r>
            <a:r>
              <a:rPr lang="es-ES_tradnl" sz="760" dirty="0" err="1">
                <a:solidFill>
                  <a:srgbClr val="000000"/>
                </a:solidFill>
                <a:ea typeface="Calibri" charset="0"/>
                <a:cs typeface="Times New Roman" charset="0"/>
              </a:rPr>
              <a:t>ONGs</a:t>
            </a:r>
            <a:r>
              <a:rPr lang="es-ES_tradnl" sz="760" dirty="0">
                <a:solidFill>
                  <a:srgbClr val="000000"/>
                </a:solidFill>
                <a:ea typeface="Calibri" charset="0"/>
                <a:cs typeface="Times New Roman" charset="0"/>
              </a:rPr>
              <a:t> organizaciones feriantes</a:t>
            </a:r>
            <a:endParaRPr lang="es-ES_tradnl" sz="760" dirty="0">
              <a:ea typeface="Calibri" charset="0"/>
              <a:cs typeface="Times New Roman" charset="0"/>
            </a:endParaRPr>
          </a:p>
        </p:txBody>
      </p:sp>
      <p:sp>
        <p:nvSpPr>
          <p:cNvPr id="104" name="Hexágono 103"/>
          <p:cNvSpPr/>
          <p:nvPr/>
        </p:nvSpPr>
        <p:spPr>
          <a:xfrm>
            <a:off x="142022" y="5889829"/>
            <a:ext cx="1005873" cy="521280"/>
          </a:xfrm>
          <a:prstGeom prst="hexago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760">
                <a:solidFill>
                  <a:srgbClr val="000000"/>
                </a:solidFill>
                <a:ea typeface="Calibri" charset="0"/>
                <a:cs typeface="Times New Roman" charset="0"/>
              </a:rPr>
              <a:t>Asociaciones productores I y II grado, OEC cooperativas</a:t>
            </a:r>
            <a:endParaRPr lang="es-ES_tradnl" sz="760" dirty="0">
              <a:ea typeface="Calibri" charset="0"/>
              <a:cs typeface="Times New Roman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29B6FEA-29F3-4BFF-958B-806129BBCE04}"/>
              </a:ext>
            </a:extLst>
          </p:cNvPr>
          <p:cNvCxnSpPr>
            <a:cxnSpLocks/>
          </p:cNvCxnSpPr>
          <p:nvPr/>
        </p:nvCxnSpPr>
        <p:spPr>
          <a:xfrm>
            <a:off x="10250051" y="2724929"/>
            <a:ext cx="657143" cy="486869"/>
          </a:xfrm>
          <a:prstGeom prst="straightConnector1">
            <a:avLst/>
          </a:prstGeom>
          <a:ln w="63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F1F2B318-1C89-4C68-9D03-5FB515BF3B83}"/>
              </a:ext>
            </a:extLst>
          </p:cNvPr>
          <p:cNvCxnSpPr>
            <a:cxnSpLocks/>
          </p:cNvCxnSpPr>
          <p:nvPr/>
        </p:nvCxnSpPr>
        <p:spPr>
          <a:xfrm flipV="1">
            <a:off x="10324930" y="4002009"/>
            <a:ext cx="339909" cy="335328"/>
          </a:xfrm>
          <a:prstGeom prst="straightConnector1">
            <a:avLst/>
          </a:prstGeom>
          <a:ln w="63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3770099A-4A09-4430-99F6-90923DF57632}"/>
              </a:ext>
            </a:extLst>
          </p:cNvPr>
          <p:cNvCxnSpPr>
            <a:cxnSpLocks/>
          </p:cNvCxnSpPr>
          <p:nvPr/>
        </p:nvCxnSpPr>
        <p:spPr>
          <a:xfrm flipV="1">
            <a:off x="9509512" y="4770841"/>
            <a:ext cx="361934" cy="344666"/>
          </a:xfrm>
          <a:prstGeom prst="straightConnector1">
            <a:avLst/>
          </a:prstGeom>
          <a:ln w="63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54C507F-2C28-4BD1-A6FB-3D3ADC249874}"/>
              </a:ext>
            </a:extLst>
          </p:cNvPr>
          <p:cNvCxnSpPr>
            <a:cxnSpLocks/>
          </p:cNvCxnSpPr>
          <p:nvPr/>
        </p:nvCxnSpPr>
        <p:spPr>
          <a:xfrm flipV="1">
            <a:off x="8860915" y="5873453"/>
            <a:ext cx="240659" cy="204459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7BA614A1-2550-4D99-9E9B-2CE875A6C1F8}"/>
              </a:ext>
            </a:extLst>
          </p:cNvPr>
          <p:cNvCxnSpPr>
            <a:cxnSpLocks/>
          </p:cNvCxnSpPr>
          <p:nvPr/>
        </p:nvCxnSpPr>
        <p:spPr>
          <a:xfrm>
            <a:off x="9417056" y="5873453"/>
            <a:ext cx="457792" cy="204459"/>
          </a:xfrm>
          <a:prstGeom prst="straightConnector1">
            <a:avLst/>
          </a:prstGeom>
          <a:ln w="63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4B8D33F0-FE39-47D7-A3CC-F173DFEEE335}"/>
              </a:ext>
            </a:extLst>
          </p:cNvPr>
          <p:cNvCxnSpPr>
            <a:cxnSpLocks/>
          </p:cNvCxnSpPr>
          <p:nvPr/>
        </p:nvCxnSpPr>
        <p:spPr>
          <a:xfrm flipH="1" flipV="1">
            <a:off x="9298679" y="1721223"/>
            <a:ext cx="1" cy="141880"/>
          </a:xfrm>
          <a:prstGeom prst="straightConnector1">
            <a:avLst/>
          </a:prstGeom>
          <a:ln w="63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6D7D1B5E-000D-47DB-BA46-96EE15032319}"/>
              </a:ext>
            </a:extLst>
          </p:cNvPr>
          <p:cNvCxnSpPr>
            <a:cxnSpLocks/>
          </p:cNvCxnSpPr>
          <p:nvPr/>
        </p:nvCxnSpPr>
        <p:spPr>
          <a:xfrm>
            <a:off x="8633085" y="2219590"/>
            <a:ext cx="259239" cy="0"/>
          </a:xfrm>
          <a:prstGeom prst="straightConnector1">
            <a:avLst/>
          </a:prstGeom>
          <a:ln w="63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A9C31636-E6E3-4576-B5D9-615655FDBBBF}"/>
              </a:ext>
            </a:extLst>
          </p:cNvPr>
          <p:cNvCxnSpPr>
            <a:cxnSpLocks/>
          </p:cNvCxnSpPr>
          <p:nvPr/>
        </p:nvCxnSpPr>
        <p:spPr>
          <a:xfrm>
            <a:off x="10014424" y="1557925"/>
            <a:ext cx="229892" cy="172857"/>
          </a:xfrm>
          <a:prstGeom prst="straightConnector1">
            <a:avLst/>
          </a:prstGeom>
          <a:ln w="63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9D18227B-7C93-4B4F-95B6-33B69C870157}"/>
              </a:ext>
            </a:extLst>
          </p:cNvPr>
          <p:cNvCxnSpPr>
            <a:cxnSpLocks/>
          </p:cNvCxnSpPr>
          <p:nvPr/>
        </p:nvCxnSpPr>
        <p:spPr>
          <a:xfrm>
            <a:off x="9385031" y="2691126"/>
            <a:ext cx="0" cy="592738"/>
          </a:xfrm>
          <a:prstGeom prst="straightConnector1">
            <a:avLst/>
          </a:prstGeom>
          <a:ln w="63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10A40814-8BE8-47F6-998B-CE87E5E2FEC1}"/>
              </a:ext>
            </a:extLst>
          </p:cNvPr>
          <p:cNvCxnSpPr/>
          <p:nvPr/>
        </p:nvCxnSpPr>
        <p:spPr>
          <a:xfrm>
            <a:off x="8583665" y="5405120"/>
            <a:ext cx="277250" cy="0"/>
          </a:xfrm>
          <a:prstGeom prst="straightConnector1">
            <a:avLst/>
          </a:prstGeom>
          <a:ln w="63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91C9932B-E264-4F93-B1FE-82C496C02601}"/>
              </a:ext>
            </a:extLst>
          </p:cNvPr>
          <p:cNvCxnSpPr>
            <a:cxnSpLocks/>
            <a:stCxn id="26" idx="2"/>
            <a:endCxn id="67" idx="0"/>
          </p:cNvCxnSpPr>
          <p:nvPr/>
        </p:nvCxnSpPr>
        <p:spPr>
          <a:xfrm flipH="1">
            <a:off x="8067815" y="1622884"/>
            <a:ext cx="1888" cy="209169"/>
          </a:xfrm>
          <a:prstGeom prst="straightConnector1">
            <a:avLst/>
          </a:prstGeom>
          <a:ln w="63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C2BAD17A-A7F0-440C-B16E-635FE4585F6F}"/>
              </a:ext>
            </a:extLst>
          </p:cNvPr>
          <p:cNvCxnSpPr>
            <a:cxnSpLocks/>
          </p:cNvCxnSpPr>
          <p:nvPr/>
        </p:nvCxnSpPr>
        <p:spPr>
          <a:xfrm>
            <a:off x="8063342" y="3374779"/>
            <a:ext cx="0" cy="173377"/>
          </a:xfrm>
          <a:prstGeom prst="straightConnector1">
            <a:avLst/>
          </a:prstGeom>
          <a:ln w="3175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1613887D-368C-43BE-835D-AB6A5FAC5A70}"/>
              </a:ext>
            </a:extLst>
          </p:cNvPr>
          <p:cNvCxnSpPr>
            <a:cxnSpLocks/>
          </p:cNvCxnSpPr>
          <p:nvPr/>
        </p:nvCxnSpPr>
        <p:spPr>
          <a:xfrm flipH="1">
            <a:off x="9918045" y="2198125"/>
            <a:ext cx="273582" cy="0"/>
          </a:xfrm>
          <a:prstGeom prst="straightConnector1">
            <a:avLst/>
          </a:prstGeom>
          <a:ln w="3175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C8DC49C9-8115-4D76-8980-E6ED1385C3EE}"/>
              </a:ext>
            </a:extLst>
          </p:cNvPr>
          <p:cNvCxnSpPr>
            <a:cxnSpLocks/>
          </p:cNvCxnSpPr>
          <p:nvPr/>
        </p:nvCxnSpPr>
        <p:spPr>
          <a:xfrm flipV="1">
            <a:off x="9990441" y="1344198"/>
            <a:ext cx="164613" cy="146401"/>
          </a:xfrm>
          <a:prstGeom prst="straightConnector1">
            <a:avLst/>
          </a:prstGeom>
          <a:ln w="63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7" name="CuadroTexto 99">
            <a:extLst>
              <a:ext uri="{FF2B5EF4-FFF2-40B4-BE49-F238E27FC236}">
                <a16:creationId xmlns:a16="http://schemas.microsoft.com/office/drawing/2014/main" id="{2D852021-F3B5-4B4B-8A28-18D3332B2AF8}"/>
              </a:ext>
            </a:extLst>
          </p:cNvPr>
          <p:cNvSpPr txBox="1"/>
          <p:nvPr/>
        </p:nvSpPr>
        <p:spPr>
          <a:xfrm>
            <a:off x="11307583" y="6326600"/>
            <a:ext cx="788768" cy="2092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60" b="1" dirty="0"/>
              <a:t>Supuestos  </a:t>
            </a:r>
          </a:p>
        </p:txBody>
      </p: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A9D2780F-1B1D-4A8B-AF9E-4B16E24112BA}"/>
              </a:ext>
            </a:extLst>
          </p:cNvPr>
          <p:cNvCxnSpPr>
            <a:cxnSpLocks/>
          </p:cNvCxnSpPr>
          <p:nvPr/>
        </p:nvCxnSpPr>
        <p:spPr>
          <a:xfrm>
            <a:off x="8672634" y="3728783"/>
            <a:ext cx="259239" cy="0"/>
          </a:xfrm>
          <a:prstGeom prst="straightConnector1">
            <a:avLst/>
          </a:prstGeom>
          <a:ln w="63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E7A411AE-560D-48A3-A61D-425806158DB8}"/>
              </a:ext>
            </a:extLst>
          </p:cNvPr>
          <p:cNvCxnSpPr>
            <a:cxnSpLocks/>
          </p:cNvCxnSpPr>
          <p:nvPr/>
        </p:nvCxnSpPr>
        <p:spPr>
          <a:xfrm>
            <a:off x="7277605" y="3289181"/>
            <a:ext cx="0" cy="133379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2EB410CE-E999-41F7-974D-16D161655FD5}"/>
              </a:ext>
            </a:extLst>
          </p:cNvPr>
          <p:cNvCxnSpPr>
            <a:cxnSpLocks/>
          </p:cNvCxnSpPr>
          <p:nvPr/>
        </p:nvCxnSpPr>
        <p:spPr>
          <a:xfrm>
            <a:off x="7326815" y="3926783"/>
            <a:ext cx="207286" cy="0"/>
          </a:xfrm>
          <a:prstGeom prst="straightConnector1">
            <a:avLst/>
          </a:prstGeom>
          <a:ln w="63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0A93A29E-1CD0-432C-8EEA-03F507D9C4C1}"/>
              </a:ext>
            </a:extLst>
          </p:cNvPr>
          <p:cNvCxnSpPr>
            <a:cxnSpLocks/>
          </p:cNvCxnSpPr>
          <p:nvPr/>
        </p:nvCxnSpPr>
        <p:spPr>
          <a:xfrm>
            <a:off x="7209158" y="2236598"/>
            <a:ext cx="259239" cy="0"/>
          </a:xfrm>
          <a:prstGeom prst="straightConnector1">
            <a:avLst/>
          </a:prstGeom>
          <a:ln w="63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55E61AB8-EF5F-43FF-9072-02270594FA56}"/>
              </a:ext>
            </a:extLst>
          </p:cNvPr>
          <p:cNvCxnSpPr>
            <a:cxnSpLocks/>
          </p:cNvCxnSpPr>
          <p:nvPr/>
        </p:nvCxnSpPr>
        <p:spPr>
          <a:xfrm>
            <a:off x="7298285" y="5012035"/>
            <a:ext cx="0" cy="133379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1D1A4798-4DA3-4CD6-B7FC-30C2A5BB99AE}"/>
              </a:ext>
            </a:extLst>
          </p:cNvPr>
          <p:cNvCxnSpPr>
            <a:cxnSpLocks/>
          </p:cNvCxnSpPr>
          <p:nvPr/>
        </p:nvCxnSpPr>
        <p:spPr>
          <a:xfrm>
            <a:off x="7338630" y="5525524"/>
            <a:ext cx="207286" cy="0"/>
          </a:xfrm>
          <a:prstGeom prst="straightConnector1">
            <a:avLst/>
          </a:prstGeom>
          <a:ln w="63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2E12E093-1D10-4B3E-96FD-AF169BEF328D}"/>
              </a:ext>
            </a:extLst>
          </p:cNvPr>
          <p:cNvCxnSpPr>
            <a:cxnSpLocks/>
          </p:cNvCxnSpPr>
          <p:nvPr/>
        </p:nvCxnSpPr>
        <p:spPr>
          <a:xfrm flipH="1">
            <a:off x="6386342" y="1506059"/>
            <a:ext cx="1887" cy="213694"/>
          </a:xfrm>
          <a:prstGeom prst="straightConnector1">
            <a:avLst/>
          </a:prstGeom>
          <a:ln w="63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/>
          <p:cNvCxnSpPr/>
          <p:nvPr/>
        </p:nvCxnSpPr>
        <p:spPr>
          <a:xfrm>
            <a:off x="4624795" y="469229"/>
            <a:ext cx="0" cy="610229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ipse 11"/>
          <p:cNvSpPr/>
          <p:nvPr/>
        </p:nvSpPr>
        <p:spPr>
          <a:xfrm>
            <a:off x="38109" y="1057213"/>
            <a:ext cx="1179772" cy="17881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4" name="Elipse 93"/>
          <p:cNvSpPr/>
          <p:nvPr/>
        </p:nvSpPr>
        <p:spPr>
          <a:xfrm>
            <a:off x="38109" y="2970120"/>
            <a:ext cx="1229333" cy="20885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6" name="Elipse 95"/>
          <p:cNvSpPr/>
          <p:nvPr/>
        </p:nvSpPr>
        <p:spPr>
          <a:xfrm>
            <a:off x="69410" y="5176236"/>
            <a:ext cx="1201630" cy="15655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4534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_tradnl" b="1" dirty="0"/>
              <a:t>Algunos elementos estratégicos y centrales</a:t>
            </a:r>
            <a:endParaRPr lang="en-US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_tradnl" dirty="0"/>
              <a:t>Relaciones directas consumidor- productor; corresponsabilidad en la salud del ambiente alimentario/ relaciones ganar ganar</a:t>
            </a:r>
          </a:p>
          <a:p>
            <a:pPr algn="just"/>
            <a:r>
              <a:rPr lang="es-ES_tradnl" dirty="0"/>
              <a:t>Caracterización del ambiente alimentario (Marco de Análisis: Cuencas alimentarias)</a:t>
            </a:r>
          </a:p>
          <a:p>
            <a:pPr algn="just"/>
            <a:r>
              <a:rPr lang="es-ES_tradnl" dirty="0"/>
              <a:t>Producción AE en manos de pequeños productores</a:t>
            </a:r>
          </a:p>
          <a:p>
            <a:pPr algn="just"/>
            <a:r>
              <a:rPr lang="es-ES_tradnl" dirty="0"/>
              <a:t>Políticas públicas</a:t>
            </a:r>
          </a:p>
          <a:p>
            <a:pPr algn="just"/>
            <a:r>
              <a:rPr lang="es-ES_tradnl" dirty="0"/>
              <a:t>Asociatividad y trazabilidad</a:t>
            </a:r>
          </a:p>
          <a:p>
            <a:pPr algn="just"/>
            <a:r>
              <a:rPr lang="es-ES_tradnl" dirty="0"/>
              <a:t>Cambios de hábitos y dieta sana incluyendo elementos no alimentarios</a:t>
            </a:r>
          </a:p>
        </p:txBody>
      </p:sp>
      <p:cxnSp>
        <p:nvCxnSpPr>
          <p:cNvPr id="5" name="AutoShape 10"/>
          <p:cNvCxnSpPr>
            <a:cxnSpLocks noChangeShapeType="1"/>
          </p:cNvCxnSpPr>
          <p:nvPr/>
        </p:nvCxnSpPr>
        <p:spPr bwMode="auto">
          <a:xfrm>
            <a:off x="3257550" y="10104438"/>
            <a:ext cx="762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5796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b="1" dirty="0"/>
              <a:t>Reflexiones y aprendizajes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4855" y="1690688"/>
            <a:ext cx="10738945" cy="4804705"/>
          </a:xfrm>
        </p:spPr>
        <p:txBody>
          <a:bodyPr>
            <a:normAutofit fontScale="92500" lnSpcReduction="20000"/>
          </a:bodyPr>
          <a:lstStyle/>
          <a:p>
            <a:r>
              <a:rPr lang="es-ES_tradnl" dirty="0"/>
              <a:t>Argumentos y evidencia en favor de producción limpia y consumo local</a:t>
            </a:r>
          </a:p>
          <a:p>
            <a:r>
              <a:rPr lang="es-ES_tradnl" dirty="0"/>
              <a:t>Nuevo set de organizaciones  económicas campesinas, sociales y científicas con preocupaciones en torno a los alimentos, sus impactos y sus externalidades</a:t>
            </a:r>
          </a:p>
          <a:p>
            <a:r>
              <a:rPr lang="es-ES_tradnl" dirty="0"/>
              <a:t>La necesidad de sacar a la agro-ecología y la agricultura orgánica de un ambiente de nicho y caro (elite)</a:t>
            </a:r>
          </a:p>
          <a:p>
            <a:r>
              <a:rPr lang="es-ES_tradnl" dirty="0"/>
              <a:t>Un ambiente productivo tradicional andino que empata fuerte con los principio de una agricultura ecológica y comunidades que lo practican</a:t>
            </a:r>
          </a:p>
          <a:p>
            <a:r>
              <a:rPr lang="es-ES_tradnl" dirty="0"/>
              <a:t>Procesos cada vez m</a:t>
            </a:r>
            <a:r>
              <a:rPr lang="en-US" dirty="0" err="1"/>
              <a:t>á</a:t>
            </a:r>
            <a:r>
              <a:rPr lang="es-ES_tradnl" dirty="0"/>
              <a:t>s importantes en la capacidad de agencia de productores y consumidores que demandan de una facilitación m</a:t>
            </a:r>
            <a:r>
              <a:rPr lang="en-US" dirty="0" err="1"/>
              <a:t>á</a:t>
            </a:r>
            <a:r>
              <a:rPr lang="es-ES_tradnl" dirty="0"/>
              <a:t>s pertinente; las redes permiten mayor difusión de conocimientos y percepciones; facilitan flujos de productos y recursos entre participantes.</a:t>
            </a:r>
          </a:p>
          <a:p>
            <a:r>
              <a:rPr lang="es-ES_tradnl" dirty="0"/>
              <a:t>La necesidad de crear oportunidades de innovación; generar data y presentar evidencia.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45757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6879" y="609459"/>
            <a:ext cx="5340778" cy="1325563"/>
          </a:xfrm>
        </p:spPr>
        <p:txBody>
          <a:bodyPr>
            <a:normAutofit fontScale="90000"/>
          </a:bodyPr>
          <a:lstStyle/>
          <a:p>
            <a:r>
              <a:rPr lang="es-ES_tradnl" b="1" dirty="0"/>
              <a:t>Senderos de cambio: Qué cambios queremos?  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191143" y="2536166"/>
            <a:ext cx="3953351" cy="414072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500" b="1" dirty="0">
                <a:solidFill>
                  <a:schemeClr val="tx1"/>
                </a:solidFill>
              </a:rPr>
              <a:t>I + D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1500" dirty="0">
                <a:solidFill>
                  <a:schemeClr val="tx1"/>
                </a:solidFill>
              </a:rPr>
              <a:t>- Empatar las perspectivas globales de AE con las particularidades de los ambientes locales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1500" dirty="0">
                <a:solidFill>
                  <a:schemeClr val="tx1"/>
                </a:solidFill>
              </a:rPr>
              <a:t>Institucionalización de las prácticas y formas de pensar AE en el territorio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1500" dirty="0">
                <a:solidFill>
                  <a:schemeClr val="tx1"/>
                </a:solidFill>
              </a:rPr>
              <a:t>- Generando análisis y evidencias útiles para la toma de decisiones en el ámbito alimentario local.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1500" dirty="0">
                <a:solidFill>
                  <a:schemeClr val="tx1"/>
                </a:solidFill>
              </a:rPr>
              <a:t>Desarrollo de competencias para producir investigación entre los socios, pares, de la redes y aliados en torno a la AEI.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sz="1500" dirty="0"/>
          </a:p>
        </p:txBody>
      </p:sp>
      <p:sp>
        <p:nvSpPr>
          <p:cNvPr id="8" name="Marcador de contenido 4"/>
          <p:cNvSpPr txBox="1">
            <a:spLocks/>
          </p:cNvSpPr>
          <p:nvPr/>
        </p:nvSpPr>
        <p:spPr>
          <a:xfrm>
            <a:off x="4219773" y="2363682"/>
            <a:ext cx="4275791" cy="431320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s-ES_tradnl" sz="1500" b="1" dirty="0">
                <a:solidFill>
                  <a:schemeClr val="tx1"/>
                </a:solidFill>
              </a:rPr>
              <a:t>AE en lo productivo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s-ES_tradnl" sz="1500" dirty="0">
                <a:solidFill>
                  <a:schemeClr val="tx1"/>
                </a:solidFill>
              </a:rPr>
              <a:t>- Investigación Participativa como forma de hacer disponible información/tecnología/ conocimiento útil para mejorar la capacidad AE de los practicantes (tomadores de decisiones, investigadores, etc.).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s-ES_tradnl" sz="1500" dirty="0">
                <a:solidFill>
                  <a:schemeClr val="tx1"/>
                </a:solidFill>
              </a:rPr>
              <a:t>- Fortalecer el trabajo en redes de agricultores que permita compartir beneficios y difundir conocimientos y tecnologías a través de territorios más amplios.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s-ES_tradnl" sz="1500" dirty="0">
                <a:solidFill>
                  <a:schemeClr val="tx1"/>
                </a:solidFill>
              </a:rPr>
              <a:t>- Generar ambientes favorables en términos de conocimientos,  actitudes, normas y prácticas hacia la producción sustentable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s-ES_tradnl" sz="1500" dirty="0">
                <a:solidFill>
                  <a:schemeClr val="tx1"/>
                </a:solidFill>
              </a:rPr>
              <a:t>/ AE.</a:t>
            </a:r>
            <a:endParaRPr lang="es-ES_tradnl" sz="1500" b="1" dirty="0">
              <a:solidFill>
                <a:schemeClr val="tx1"/>
              </a:solidFill>
            </a:endParaRPr>
          </a:p>
        </p:txBody>
      </p:sp>
      <p:sp>
        <p:nvSpPr>
          <p:cNvPr id="9" name="Marcador de contenido 4"/>
          <p:cNvSpPr txBox="1">
            <a:spLocks/>
          </p:cNvSpPr>
          <p:nvPr/>
        </p:nvSpPr>
        <p:spPr>
          <a:xfrm>
            <a:off x="8022566" y="290304"/>
            <a:ext cx="4034286" cy="407466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s-ES_tradnl" sz="1500" b="1" dirty="0">
                <a:solidFill>
                  <a:schemeClr val="tx1"/>
                </a:solidFill>
              </a:rPr>
              <a:t>Comunicación &amp; Aprendizaje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s-ES_tradnl" sz="1500" dirty="0">
                <a:solidFill>
                  <a:schemeClr val="tx1"/>
                </a:solidFill>
              </a:rPr>
              <a:t>- Fortalecer las redes colaborativas entre actores del ambiente AE y alimentario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s-ES_tradnl" sz="1500" dirty="0">
                <a:solidFill>
                  <a:schemeClr val="tx1"/>
                </a:solidFill>
              </a:rPr>
              <a:t>- Generar vínculos en el ambiente de los medios públicos y privados (donde sea posible);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s-ES_tradnl" sz="1500" dirty="0">
                <a:solidFill>
                  <a:schemeClr val="tx1"/>
                </a:solidFill>
              </a:rPr>
              <a:t>- Crear plataformas o nodos de innovación con Universidades, </a:t>
            </a:r>
            <a:r>
              <a:rPr lang="es-ES_tradnl" sz="1500" dirty="0" err="1">
                <a:solidFill>
                  <a:schemeClr val="tx1"/>
                </a:solidFill>
              </a:rPr>
              <a:t>ONG’s</a:t>
            </a:r>
            <a:r>
              <a:rPr lang="es-ES_tradnl" sz="1500" dirty="0">
                <a:solidFill>
                  <a:schemeClr val="tx1"/>
                </a:solidFill>
              </a:rPr>
              <a:t> y </a:t>
            </a:r>
            <a:r>
              <a:rPr lang="es-ES_tradnl" sz="1500" dirty="0" err="1">
                <a:solidFill>
                  <a:schemeClr val="tx1"/>
                </a:solidFill>
              </a:rPr>
              <a:t>GADs</a:t>
            </a:r>
            <a:endParaRPr lang="es-ES_tradnl" sz="1500" dirty="0">
              <a:solidFill>
                <a:schemeClr val="tx1"/>
              </a:solidFill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s-ES_tradnl" sz="1500" dirty="0">
                <a:solidFill>
                  <a:schemeClr val="tx1"/>
                </a:solidFill>
              </a:rPr>
              <a:t>- Seguir el desarrollo del pensamiento estratégico en torno a los marcos de análisis y senderos de impactos para comprender los cambios</a:t>
            </a:r>
          </a:p>
        </p:txBody>
      </p:sp>
    </p:spTree>
    <p:extLst>
      <p:ext uri="{BB962C8B-B14F-4D97-AF65-F5344CB8AC3E}">
        <p14:creationId xmlns:p14="http://schemas.microsoft.com/office/powerpoint/2010/main" val="8741030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70297" y="3987799"/>
            <a:ext cx="7772400" cy="1610527"/>
          </a:xfrm>
        </p:spPr>
        <p:txBody>
          <a:bodyPr>
            <a:normAutofit/>
          </a:bodyPr>
          <a:lstStyle/>
          <a:p>
            <a:r>
              <a:rPr lang="es-ES" sz="4800" b="1" dirty="0"/>
              <a:t>Gracias por su atención!</a:t>
            </a:r>
            <a:br>
              <a:rPr lang="es-ES" sz="4000" b="1" dirty="0"/>
            </a:br>
            <a:endParaRPr lang="es-ES" sz="2800" b="1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4458" y="1302848"/>
            <a:ext cx="1586545" cy="225538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3897" y="1266994"/>
            <a:ext cx="2411831" cy="230318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7052" y="1266994"/>
            <a:ext cx="1466845" cy="2291237"/>
          </a:xfrm>
          <a:prstGeom prst="rect">
            <a:avLst/>
          </a:prstGeom>
        </p:spPr>
      </p:pic>
      <p:pic>
        <p:nvPicPr>
          <p:cNvPr id="7" name="Picture 8" descr="canastas rio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01003" y="1284920"/>
            <a:ext cx="3446049" cy="229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9917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5501</TotalTime>
  <Words>2781</Words>
  <Application>Microsoft Macintosh PowerPoint</Application>
  <PresentationFormat>Panorámica</PresentationFormat>
  <Paragraphs>163</Paragraphs>
  <Slides>16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Tema de Office</vt:lpstr>
      <vt:lpstr>Caracterizando el potencial de acción de los consumidores por productos Agro-ecológicos en Salcedo, Provincia de Cotopaxi, Ecuador </vt:lpstr>
      <vt:lpstr>Estructura </vt:lpstr>
      <vt:lpstr>Introducción: Qué hemos estado haciendo?   </vt:lpstr>
      <vt:lpstr>Contexto (cont.) </vt:lpstr>
      <vt:lpstr>Contexto  (cont.) </vt:lpstr>
      <vt:lpstr>Nuestra experiencia</vt:lpstr>
      <vt:lpstr>Entendiendo la demanda: Desempacando el concepto de consumidor</vt:lpstr>
      <vt:lpstr>Entendiendo la demanda: Por qué un estudio de consumidores? </vt:lpstr>
      <vt:lpstr>Caracterizando el potencial de acción de los consumidores por productos Agro-ecológicos en Salcedo (Cont. )</vt:lpstr>
      <vt:lpstr>Caracterizando el potencial de acción de los consumidores por productos Agro-ecológicos en Salcedo (Cont. )</vt:lpstr>
      <vt:lpstr>Teoría de Cambio: Elementos centrales </vt:lpstr>
      <vt:lpstr>Presentación de PowerPoint</vt:lpstr>
      <vt:lpstr>Algunos elementos estratégicos y centrales</vt:lpstr>
      <vt:lpstr>Reflexiones y aprendizajes </vt:lpstr>
      <vt:lpstr>Senderos de cambio: Qué cambios queremos?  </vt:lpstr>
      <vt:lpstr>Gracias por su atención!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EkoRural a Lima - SLA</dc:title>
  <dc:creator>Usuario de Microsoft Office</dc:creator>
  <cp:lastModifiedBy>Manu Calle</cp:lastModifiedBy>
  <cp:revision>74</cp:revision>
  <dcterms:created xsi:type="dcterms:W3CDTF">2018-02-13T20:58:11Z</dcterms:created>
  <dcterms:modified xsi:type="dcterms:W3CDTF">2025-12-05T02:12:37Z</dcterms:modified>
</cp:coreProperties>
</file>