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2PWvZUan0XSbccu7cWeHPmkdu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0ee56e2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360ee56e29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60ee56e29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60ee56e296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0ee56e29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g360ee56e296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60fc1f25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360fc1f25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61938d32cd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g361938d32cd_2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5.jp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image" Target="../media/image8.jpg"/><Relationship Id="rId6" Type="http://schemas.openxmlformats.org/officeDocument/2006/relationships/image" Target="../media/image34.jpg"/><Relationship Id="rId7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33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31.pn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3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23.jpg"/><Relationship Id="rId5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25.jpg"/><Relationship Id="rId5" Type="http://schemas.openxmlformats.org/officeDocument/2006/relationships/image" Target="../media/image35.jpg"/><Relationship Id="rId6" Type="http://schemas.openxmlformats.org/officeDocument/2006/relationships/image" Target="../media/image23.jpg"/><Relationship Id="rId7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32.png"/><Relationship Id="rId5" Type="http://schemas.openxmlformats.org/officeDocument/2006/relationships/image" Target="../media/image24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33073" l="7354" r="53835" t="30162"/>
          <a:stretch/>
        </p:blipFill>
        <p:spPr>
          <a:xfrm>
            <a:off x="525170" y="2573321"/>
            <a:ext cx="4731798" cy="2521259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1057275" y="1896947"/>
            <a:ext cx="10401300" cy="8572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s-EC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Objetos frontera para la transdisciplinariedad: Avances conceptuales desde territorios libres de pesticidas en Ecuador </a:t>
            </a:r>
            <a:endParaRPr b="1" i="0" sz="36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456993" y="3675178"/>
            <a:ext cx="6373059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C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Tania González, Mayra Coro, Claire Nicklin, Olivier Dangles  </a:t>
            </a:r>
            <a:endParaRPr b="1" i="0" sz="16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EVA-PUCE COMPLEXIVOS"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39655" y="332083"/>
            <a:ext cx="1716370" cy="499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undación swissaid -" id="88" name="Google Shape;8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03444" y="284135"/>
            <a:ext cx="1690373" cy="4207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me | WasiLab" id="89" name="Google Shape;8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26180" y="38081"/>
            <a:ext cx="1095375" cy="9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3533359" y="5662431"/>
            <a:ext cx="5125282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Ecuador   </a:t>
            </a:r>
            <a:endParaRPr b="1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1" name="Google Shape;91;p1" title="logoIRD_longueur_Baseline_Coul_SP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65550" y="371337"/>
            <a:ext cx="2140585" cy="4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83838" y="65864"/>
            <a:ext cx="1523988" cy="85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title="WhatsApp Image 2025-06-01 at 5.52.54 PM.jpe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9775" y="158850"/>
            <a:ext cx="1074766" cy="79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0" y="-133350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/>
          <p:nvPr/>
        </p:nvSpPr>
        <p:spPr>
          <a:xfrm>
            <a:off x="825012" y="54150"/>
            <a:ext cx="103264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OASIS: APOSTAR PARA UN CAMBIO DE PARADIGMA</a:t>
            </a:r>
            <a:endParaRPr/>
          </a:p>
        </p:txBody>
      </p:sp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057" y="792150"/>
            <a:ext cx="11216363" cy="5574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4">
            <a:alphaModFix/>
          </a:blip>
          <a:srcRect b="33073" l="7354" r="53835" t="30162"/>
          <a:stretch/>
        </p:blipFill>
        <p:spPr>
          <a:xfrm>
            <a:off x="9772650" y="5609935"/>
            <a:ext cx="2342318" cy="1248065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/>
          <p:nvPr/>
        </p:nvSpPr>
        <p:spPr>
          <a:xfrm>
            <a:off x="0" y="-133350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7"/>
          <p:cNvPicPr preferRelativeResize="0"/>
          <p:nvPr/>
        </p:nvPicPr>
        <p:blipFill rotWithShape="1">
          <a:blip r:embed="rId3">
            <a:alphaModFix/>
          </a:blip>
          <a:srcRect b="33073" l="7354" r="53835" t="30162"/>
          <a:stretch/>
        </p:blipFill>
        <p:spPr>
          <a:xfrm>
            <a:off x="697594" y="5480146"/>
            <a:ext cx="2342318" cy="1248065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108" name="Google Shape;108;p7"/>
          <p:cNvSpPr txBox="1"/>
          <p:nvPr/>
        </p:nvSpPr>
        <p:spPr>
          <a:xfrm>
            <a:off x="825012" y="54150"/>
            <a:ext cx="103264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OASIS: BUSCANDO IMPACTOS A TODOS NIVELES</a:t>
            </a:r>
            <a:endParaRPr/>
          </a:p>
        </p:txBody>
      </p:sp>
      <p:sp>
        <p:nvSpPr>
          <p:cNvPr id="109" name="Google Shape;109;p7"/>
          <p:cNvSpPr txBox="1"/>
          <p:nvPr/>
        </p:nvSpPr>
        <p:spPr>
          <a:xfrm>
            <a:off x="621072" y="1270074"/>
            <a:ext cx="5849194" cy="38472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s-EC" sz="2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AGRICULTORES</a:t>
            </a:r>
            <a:endParaRPr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s-EC" sz="2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POLÍTICAS PÚBLICAS</a:t>
            </a:r>
            <a:endParaRPr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s-EC" sz="2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INSTITUCIONES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s-EC" sz="2800" u="none" cap="none" strike="noStrike">
                <a:solidFill>
                  <a:srgbClr val="FF0000"/>
                </a:solidFill>
                <a:latin typeface="Avenir"/>
                <a:ea typeface="Avenir"/>
                <a:cs typeface="Avenir"/>
                <a:sym typeface="Avenir"/>
              </a:rPr>
              <a:t>EPISTEMIOLOGÍA DE LA INVESTIGACIÓN</a:t>
            </a: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5635991" y="1353522"/>
            <a:ext cx="3114626" cy="4792951"/>
          </a:xfrm>
          <a:custGeom>
            <a:rect b="b" l="l" r="r" t="t"/>
            <a:pathLst>
              <a:path extrusionOk="0" h="10777030" w="6545347">
                <a:moveTo>
                  <a:pt x="0" y="0"/>
                </a:moveTo>
                <a:lnTo>
                  <a:pt x="6545347" y="0"/>
                </a:lnTo>
                <a:lnTo>
                  <a:pt x="6545347" y="10777030"/>
                </a:lnTo>
                <a:lnTo>
                  <a:pt x="0" y="10777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5000"/>
            </a:blip>
            <a:stretch>
              <a:fillRect b="0" l="0" r="-992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encia-ecuatoriana-de-aseguramiento-de-la-calidad-del-agro-agrocalidad-png-favpng-T4EgNkqDHvxdZ5Gey9L5Gp90R.jpg" id="111" name="Google Shape;11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86658" y="1483311"/>
            <a:ext cx="2989803" cy="11959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5415.jpg" id="112" name="Google Shape;11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37664" y="3940047"/>
            <a:ext cx="2852541" cy="208556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EVA-PUCE COMPLEXIVOS" id="113" name="Google Shape;11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60034" y="2872242"/>
            <a:ext cx="2491835" cy="724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2"/>
          <p:cNvSpPr txBox="1"/>
          <p:nvPr/>
        </p:nvSpPr>
        <p:spPr>
          <a:xfrm>
            <a:off x="825012" y="54150"/>
            <a:ext cx="103264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OASIS: EL EQUIPO</a:t>
            </a:r>
            <a:endParaRPr/>
          </a:p>
        </p:txBody>
      </p:sp>
      <p:pic>
        <p:nvPicPr>
          <p:cNvPr descr="PHOTO-2025-06-06-11-44-50.jpg" id="120" name="Google Shape;12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1325" y="741578"/>
            <a:ext cx="10217323" cy="6097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0042" y="1392863"/>
            <a:ext cx="8999621" cy="521247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/>
          <p:nvPr/>
        </p:nvSpPr>
        <p:spPr>
          <a:xfrm>
            <a:off x="0" y="-133350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3"/>
          <p:cNvSpPr txBox="1"/>
          <p:nvPr>
            <p:ph type="title"/>
          </p:nvPr>
        </p:nvSpPr>
        <p:spPr>
          <a:xfrm>
            <a:off x="838200" y="-4101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C" sz="2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OBJETOS LIMITROFES / BOUNDARY OBJECTS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/>
          <p:nvPr/>
        </p:nvSpPr>
        <p:spPr>
          <a:xfrm>
            <a:off x="0" y="-133350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1912021" y="-13336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TERRITORIOS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 b="33075" l="7354" r="53833" t="30160"/>
          <a:stretch/>
        </p:blipFill>
        <p:spPr>
          <a:xfrm>
            <a:off x="9691425" y="560994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050" y="618322"/>
            <a:ext cx="11028655" cy="4701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525" y="5334800"/>
            <a:ext cx="10669175" cy="86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0ee56e296_0_0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60ee56e296_0_0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TERRITORIOS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43" name="Google Shape;143;g360ee56e296_0_0"/>
          <p:cNvPicPr preferRelativeResize="0"/>
          <p:nvPr/>
        </p:nvPicPr>
        <p:blipFill rotWithShape="1">
          <a:blip r:embed="rId3">
            <a:alphaModFix/>
          </a:blip>
          <a:srcRect b="33075" l="7354" r="53833" t="30160"/>
          <a:stretch/>
        </p:blipFill>
        <p:spPr>
          <a:xfrm>
            <a:off x="180975" y="547234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144" name="Google Shape;144;g360ee56e296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4400" y="828900"/>
            <a:ext cx="8421499" cy="493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60ee56e296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23575" y="5856800"/>
            <a:ext cx="716280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360ee56e296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00" y="1995925"/>
            <a:ext cx="3474400" cy="201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60ee56e296_0_6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60ee56e296_0_6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TERRITORIOS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53" name="Google Shape;153;g360ee56e296_0_6"/>
          <p:cNvPicPr preferRelativeResize="0"/>
          <p:nvPr/>
        </p:nvPicPr>
        <p:blipFill rotWithShape="1">
          <a:blip r:embed="rId3">
            <a:alphaModFix/>
          </a:blip>
          <a:srcRect b="33075" l="7354" r="53833" t="30160"/>
          <a:stretch/>
        </p:blipFill>
        <p:spPr>
          <a:xfrm>
            <a:off x="180975" y="547234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154" name="Google Shape;154;g360ee56e296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825" y="884100"/>
            <a:ext cx="11767375" cy="415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360ee56e296_0_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5825" y="5037675"/>
            <a:ext cx="10420350" cy="5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60ee56e296_0_14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60ee56e296_0_14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TERRITORIOS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62" name="Google Shape;162;g360ee56e296_0_14"/>
          <p:cNvPicPr preferRelativeResize="0"/>
          <p:nvPr/>
        </p:nvPicPr>
        <p:blipFill rotWithShape="1">
          <a:blip r:embed="rId3">
            <a:alphaModFix/>
          </a:blip>
          <a:srcRect b="33075" l="7354" r="53833" t="30160"/>
          <a:stretch/>
        </p:blipFill>
        <p:spPr>
          <a:xfrm>
            <a:off x="180975" y="547234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163" name="Google Shape;163;g360ee56e296_0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9900" y="787450"/>
            <a:ext cx="10042100" cy="46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60ee56e296_0_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75693" y="5574099"/>
            <a:ext cx="8086725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1912021" y="137590"/>
            <a:ext cx="83679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CHAKRAKAMAK 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71" name="Google Shape;171;p5"/>
          <p:cNvPicPr preferRelativeResize="0"/>
          <p:nvPr/>
        </p:nvPicPr>
        <p:blipFill rotWithShape="1">
          <a:blip r:embed="rId3">
            <a:alphaModFix/>
          </a:blip>
          <a:srcRect b="33073" l="7354" r="53835" t="30162"/>
          <a:stretch/>
        </p:blipFill>
        <p:spPr>
          <a:xfrm>
            <a:off x="10628689" y="930500"/>
            <a:ext cx="1382885" cy="736849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172" name="Google Shape;172;p5"/>
          <p:cNvSpPr txBox="1"/>
          <p:nvPr/>
        </p:nvSpPr>
        <p:spPr>
          <a:xfrm>
            <a:off x="2170500" y="1030425"/>
            <a:ext cx="7851000" cy="7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C" sz="2800" u="none" cap="none" strike="noStrike">
                <a:solidFill>
                  <a:srgbClr val="38761D"/>
                </a:solidFill>
                <a:latin typeface="Avenir"/>
                <a:ea typeface="Avenir"/>
                <a:cs typeface="Avenir"/>
                <a:sym typeface="Avenir"/>
              </a:rPr>
              <a:t>chakra:</a:t>
            </a:r>
            <a:r>
              <a:rPr b="0" i="0" lang="es-EC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parcela de cultivos     </a:t>
            </a:r>
            <a:r>
              <a:rPr b="0" i="0" lang="es-EC" sz="2800" u="none" cap="none" strike="noStrike">
                <a:solidFill>
                  <a:schemeClr val="accent4"/>
                </a:solidFill>
                <a:latin typeface="Avenir"/>
                <a:ea typeface="Avenir"/>
                <a:cs typeface="Avenir"/>
                <a:sym typeface="Avenir"/>
              </a:rPr>
              <a:t>kamak:</a:t>
            </a:r>
            <a:r>
              <a:rPr b="0" i="0" lang="es-EC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cuidador/a</a:t>
            </a:r>
            <a:endParaRPr b="0" i="0" sz="2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73" name="Google Shape;173;p5"/>
          <p:cNvPicPr preferRelativeResize="0"/>
          <p:nvPr/>
        </p:nvPicPr>
        <p:blipFill rotWithShape="1">
          <a:blip r:embed="rId4">
            <a:alphaModFix/>
          </a:blip>
          <a:srcRect b="17196" l="0" r="0" t="9783"/>
          <a:stretch/>
        </p:blipFill>
        <p:spPr>
          <a:xfrm>
            <a:off x="-17400" y="1641789"/>
            <a:ext cx="11925600" cy="432428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5"/>
          <p:cNvSpPr txBox="1"/>
          <p:nvPr/>
        </p:nvSpPr>
        <p:spPr>
          <a:xfrm>
            <a:off x="390750" y="5772475"/>
            <a:ext cx="11410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C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Fotografías de las y el chakrakamak: </a:t>
            </a:r>
            <a:r>
              <a:rPr b="0" i="0" lang="es-EC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a) Verónica Sinchiguano de Aláquez, b) chakrakamas de Guayama Grande b1) Rosa Pilaguano,b2) Laura Molina y b3) Francisco Pilatasig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"/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1912021" y="137590"/>
            <a:ext cx="83679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ESCUELAS CAMPESINAS DE AGROECOLÓGIA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81" name="Google Shape;181;p6"/>
          <p:cNvPicPr preferRelativeResize="0"/>
          <p:nvPr/>
        </p:nvPicPr>
        <p:blipFill rotWithShape="1">
          <a:blip r:embed="rId3">
            <a:alphaModFix/>
          </a:blip>
          <a:srcRect b="33073" l="7354" r="53835" t="30162"/>
          <a:stretch/>
        </p:blipFill>
        <p:spPr>
          <a:xfrm>
            <a:off x="4924838" y="552018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182" name="Google Shape;182;p6"/>
          <p:cNvSpPr txBox="1"/>
          <p:nvPr/>
        </p:nvSpPr>
        <p:spPr>
          <a:xfrm>
            <a:off x="0" y="672775"/>
            <a:ext cx="121920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s-EC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Procesos de formación de campesinx a campesinx  que promueven la  agroecología desde un enfoque político y práctico, apoyan al fortalecimiento de los O´wasis y su expansión.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6" title="Imagen de WhatsApp 2025-06-06 a las 13.11.43_df35c15c.jpg"/>
          <p:cNvPicPr preferRelativeResize="0"/>
          <p:nvPr/>
        </p:nvPicPr>
        <p:blipFill rotWithShape="1">
          <a:blip r:embed="rId4">
            <a:alphaModFix/>
          </a:blip>
          <a:srcRect b="16270" l="0" r="0" t="-37688"/>
          <a:stretch/>
        </p:blipFill>
        <p:spPr>
          <a:xfrm>
            <a:off x="5904739" y="1701925"/>
            <a:ext cx="6110125" cy="37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6" title="Imagen de WhatsApp 2025-06-06 a las 13.10.39_a02f7893.jpg"/>
          <p:cNvPicPr preferRelativeResize="0"/>
          <p:nvPr/>
        </p:nvPicPr>
        <p:blipFill rotWithShape="1">
          <a:blip r:embed="rId5">
            <a:alphaModFix/>
          </a:blip>
          <a:srcRect b="6313" l="0" r="0" t="35394"/>
          <a:stretch/>
        </p:blipFill>
        <p:spPr>
          <a:xfrm>
            <a:off x="323500" y="2977775"/>
            <a:ext cx="5413975" cy="236704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6"/>
          <p:cNvSpPr txBox="1"/>
          <p:nvPr/>
        </p:nvSpPr>
        <p:spPr>
          <a:xfrm>
            <a:off x="906938" y="1626463"/>
            <a:ext cx="424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Alaquez- 38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6836238" y="1509625"/>
            <a:ext cx="424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Guayama -15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60fc1f255b_0_5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360fc1f255b_0_5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ESCUELAS CAMPESINAS DE AGROECOLÓGIA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93" name="Google Shape;193;g360fc1f255b_0_5"/>
          <p:cNvPicPr preferRelativeResize="0"/>
          <p:nvPr/>
        </p:nvPicPr>
        <p:blipFill rotWithShape="1">
          <a:blip r:embed="rId3">
            <a:alphaModFix/>
          </a:blip>
          <a:srcRect b="33075" l="7354" r="53833" t="30160"/>
          <a:stretch/>
        </p:blipFill>
        <p:spPr>
          <a:xfrm>
            <a:off x="4924838" y="552018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sp>
        <p:nvSpPr>
          <p:cNvPr id="194" name="Google Shape;194;g360fc1f255b_0_5"/>
          <p:cNvSpPr txBox="1"/>
          <p:nvPr/>
        </p:nvSpPr>
        <p:spPr>
          <a:xfrm>
            <a:off x="0" y="672775"/>
            <a:ext cx="121920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s-EC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Procesos de formación de campesinx a campesinx  que promueven la  agroecología desde un enfoque político y práctico, apoyan al fortalecimiento de los O´wasis y su expansión.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g360fc1f255b_0_5" title="Imagen de WhatsApp 2025-06-06 a las 13.02.55_fffb6264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76788" y="4198425"/>
            <a:ext cx="2422226" cy="240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360fc1f255b_0_5" title="Imagen de WhatsApp 2025-06-06 a las 13.10.54_be1dcec2.jpg"/>
          <p:cNvPicPr preferRelativeResize="0"/>
          <p:nvPr/>
        </p:nvPicPr>
        <p:blipFill rotWithShape="1">
          <a:blip r:embed="rId5">
            <a:alphaModFix/>
          </a:blip>
          <a:srcRect b="29622" l="0" r="0" t="0"/>
          <a:stretch/>
        </p:blipFill>
        <p:spPr>
          <a:xfrm>
            <a:off x="1320500" y="4198425"/>
            <a:ext cx="2184200" cy="23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60fc1f255b_0_5" title="Imagen de WhatsApp 2025-06-06 a las 13.11.43_df35c15c.jpg"/>
          <p:cNvPicPr preferRelativeResize="0"/>
          <p:nvPr/>
        </p:nvPicPr>
        <p:blipFill rotWithShape="1">
          <a:blip r:embed="rId6">
            <a:alphaModFix/>
          </a:blip>
          <a:srcRect b="16270" l="0" r="0" t="-37688"/>
          <a:stretch/>
        </p:blipFill>
        <p:spPr>
          <a:xfrm>
            <a:off x="6705538" y="1358999"/>
            <a:ext cx="4508509" cy="278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60fc1f255b_0_5" title="Imagen de WhatsApp 2025-06-06 a las 13.10.39_a02f7893.jpg"/>
          <p:cNvPicPr preferRelativeResize="0"/>
          <p:nvPr/>
        </p:nvPicPr>
        <p:blipFill rotWithShape="1">
          <a:blip r:embed="rId7">
            <a:alphaModFix/>
          </a:blip>
          <a:srcRect b="6313" l="0" r="0" t="35394"/>
          <a:stretch/>
        </p:blipFill>
        <p:spPr>
          <a:xfrm>
            <a:off x="254550" y="2257575"/>
            <a:ext cx="4316099" cy="188704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60fc1f255b_0_5"/>
          <p:cNvSpPr txBox="1"/>
          <p:nvPr/>
        </p:nvSpPr>
        <p:spPr>
          <a:xfrm>
            <a:off x="323500" y="1509625"/>
            <a:ext cx="424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Alaquez- 38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60fc1f255b_0_5"/>
          <p:cNvSpPr txBox="1"/>
          <p:nvPr/>
        </p:nvSpPr>
        <p:spPr>
          <a:xfrm>
            <a:off x="6836238" y="1509625"/>
            <a:ext cx="424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Guayama -15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61938d32cd_2_6"/>
          <p:cNvSpPr/>
          <p:nvPr/>
        </p:nvSpPr>
        <p:spPr>
          <a:xfrm>
            <a:off x="0" y="0"/>
            <a:ext cx="12192000" cy="736800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61938d32cd_2_6"/>
          <p:cNvSpPr txBox="1"/>
          <p:nvPr/>
        </p:nvSpPr>
        <p:spPr>
          <a:xfrm>
            <a:off x="1912021" y="137590"/>
            <a:ext cx="836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INFRAESTRUCTURA 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07" name="Google Shape;207;g361938d32cd_2_6"/>
          <p:cNvPicPr preferRelativeResize="0"/>
          <p:nvPr/>
        </p:nvPicPr>
        <p:blipFill rotWithShape="1">
          <a:blip r:embed="rId3">
            <a:alphaModFix/>
          </a:blip>
          <a:srcRect b="33075" l="7354" r="53833" t="30160"/>
          <a:stretch/>
        </p:blipFill>
        <p:spPr>
          <a:xfrm>
            <a:off x="9772650" y="5609935"/>
            <a:ext cx="2342318" cy="1248064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208" name="Google Shape;208;g361938d32cd_2_6"/>
          <p:cNvPicPr preferRelativeResize="0"/>
          <p:nvPr/>
        </p:nvPicPr>
        <p:blipFill rotWithShape="1">
          <a:blip r:embed="rId4">
            <a:alphaModFix amt="50000"/>
          </a:blip>
          <a:srcRect b="4031" l="0" r="-1" t="20949"/>
          <a:stretch/>
        </p:blipFill>
        <p:spPr>
          <a:xfrm>
            <a:off x="0" y="681788"/>
            <a:ext cx="12188930" cy="617621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361938d32cd_2_6"/>
          <p:cNvSpPr txBox="1"/>
          <p:nvPr/>
        </p:nvSpPr>
        <p:spPr>
          <a:xfrm>
            <a:off x="218227" y="681789"/>
            <a:ext cx="4533899" cy="10828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i="0" lang="es-EC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Documentar el proceso de co-construcción de la biofábrica en base de la acción colectiva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0" name="Google Shape;210;g361938d32cd_2_6"/>
          <p:cNvGrpSpPr/>
          <p:nvPr/>
        </p:nvGrpSpPr>
        <p:grpSpPr>
          <a:xfrm>
            <a:off x="-3049" y="1725833"/>
            <a:ext cx="4976454" cy="4942525"/>
            <a:chOff x="458689" y="37859"/>
            <a:chExt cx="4893750" cy="5602500"/>
          </a:xfrm>
        </p:grpSpPr>
        <p:sp>
          <p:nvSpPr>
            <p:cNvPr id="211" name="Google Shape;211;g361938d32cd_2_6"/>
            <p:cNvSpPr/>
            <p:nvPr/>
          </p:nvSpPr>
          <p:spPr>
            <a:xfrm>
              <a:off x="897439" y="37859"/>
              <a:ext cx="1372500" cy="1372500"/>
            </a:xfrm>
            <a:prstGeom prst="round2DiagRect">
              <a:avLst>
                <a:gd fmla="val 29727" name="adj1"/>
                <a:gd fmla="val 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g361938d32cd_2_6"/>
            <p:cNvSpPr/>
            <p:nvPr/>
          </p:nvSpPr>
          <p:spPr>
            <a:xfrm>
              <a:off x="1189939" y="330359"/>
              <a:ext cx="787500" cy="7875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g361938d32cd_2_6"/>
            <p:cNvSpPr/>
            <p:nvPr/>
          </p:nvSpPr>
          <p:spPr>
            <a:xfrm>
              <a:off x="458689" y="18378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g361938d32cd_2_6"/>
            <p:cNvSpPr txBox="1"/>
            <p:nvPr/>
          </p:nvSpPr>
          <p:spPr>
            <a:xfrm>
              <a:off x="458689" y="18378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1" i="0" lang="es-EC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CORNELL NOTES</a:t>
              </a:r>
              <a:endParaRPr b="1" i="0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g361938d32cd_2_6"/>
            <p:cNvSpPr/>
            <p:nvPr/>
          </p:nvSpPr>
          <p:spPr>
            <a:xfrm>
              <a:off x="3541189" y="37859"/>
              <a:ext cx="1372500" cy="1372500"/>
            </a:xfrm>
            <a:prstGeom prst="round2DiagRect">
              <a:avLst>
                <a:gd fmla="val 29727" name="adj1"/>
                <a:gd fmla="val 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g361938d32cd_2_6"/>
            <p:cNvSpPr/>
            <p:nvPr/>
          </p:nvSpPr>
          <p:spPr>
            <a:xfrm>
              <a:off x="3833689" y="330359"/>
              <a:ext cx="787500" cy="7875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g361938d32cd_2_6"/>
            <p:cNvSpPr/>
            <p:nvPr/>
          </p:nvSpPr>
          <p:spPr>
            <a:xfrm>
              <a:off x="3102439" y="18378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g361938d32cd_2_6"/>
            <p:cNvSpPr txBox="1"/>
            <p:nvPr/>
          </p:nvSpPr>
          <p:spPr>
            <a:xfrm>
              <a:off x="3102439" y="18378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1" i="0" lang="es-EC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REGLAMENTO BIOFÁBRICA </a:t>
              </a:r>
              <a:endParaRPr b="1" i="0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g361938d32cd_2_6"/>
            <p:cNvSpPr/>
            <p:nvPr/>
          </p:nvSpPr>
          <p:spPr>
            <a:xfrm>
              <a:off x="2219314" y="3120359"/>
              <a:ext cx="1372500" cy="1372500"/>
            </a:xfrm>
            <a:prstGeom prst="round2DiagRect">
              <a:avLst>
                <a:gd fmla="val 29727" name="adj1"/>
                <a:gd fmla="val 0" name="adj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g361938d32cd_2_6"/>
            <p:cNvSpPr/>
            <p:nvPr/>
          </p:nvSpPr>
          <p:spPr>
            <a:xfrm>
              <a:off x="2511814" y="3412859"/>
              <a:ext cx="787500" cy="7875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g361938d32cd_2_6"/>
            <p:cNvSpPr/>
            <p:nvPr/>
          </p:nvSpPr>
          <p:spPr>
            <a:xfrm>
              <a:off x="1780564" y="49203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g361938d32cd_2_6"/>
            <p:cNvSpPr txBox="1"/>
            <p:nvPr/>
          </p:nvSpPr>
          <p:spPr>
            <a:xfrm>
              <a:off x="1780564" y="4920359"/>
              <a:ext cx="225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1" i="0" lang="es-EC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ENTREVISTAS EQUIPO TÉCNICO</a:t>
              </a:r>
              <a:endParaRPr b="1" i="0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g361938d32cd_2_6"/>
          <p:cNvSpPr txBox="1"/>
          <p:nvPr/>
        </p:nvSpPr>
        <p:spPr>
          <a:xfrm>
            <a:off x="4527240" y="881112"/>
            <a:ext cx="7075751" cy="954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C" sz="2800" u="none" cap="none" strike="noStrike">
                <a:solidFill>
                  <a:srgbClr val="366091"/>
                </a:solidFill>
                <a:latin typeface="Arial"/>
                <a:ea typeface="Arial"/>
                <a:cs typeface="Arial"/>
                <a:sym typeface="Arial"/>
              </a:rPr>
              <a:t>P3: Los OASIS son sostenibles porque sí, porque no?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g361938d32cd_2_6"/>
          <p:cNvSpPr txBox="1"/>
          <p:nvPr/>
        </p:nvSpPr>
        <p:spPr>
          <a:xfrm>
            <a:off x="5629205" y="1983876"/>
            <a:ext cx="5903924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"No es cocina ni laboratorio, pero se mezcla y se espera.</a:t>
            </a:r>
            <a:br>
              <a:rPr b="1" i="0" lang="es-EC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s-EC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hace comida, pero alimenta la tierra entera.</a:t>
            </a:r>
            <a:br>
              <a:rPr b="1" i="0" lang="es-EC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s-EC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 veneno, con paciencia, da vida y no enfermedad.</a:t>
            </a:r>
            <a:br>
              <a:rPr b="1" i="0" lang="es-EC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s-EC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¿Sabes qué es este lugar donde el campo aprende a sanar?"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"/>
          <p:cNvSpPr/>
          <p:nvPr/>
        </p:nvSpPr>
        <p:spPr>
          <a:xfrm>
            <a:off x="0" y="-137592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8"/>
          <p:cNvSpPr txBox="1"/>
          <p:nvPr/>
        </p:nvSpPr>
        <p:spPr>
          <a:xfrm>
            <a:off x="1912021" y="137590"/>
            <a:ext cx="83679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ENREDOS , CONFLICTOS  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31" name="Google Shape;231;p8"/>
          <p:cNvPicPr preferRelativeResize="0"/>
          <p:nvPr/>
        </p:nvPicPr>
        <p:blipFill rotWithShape="1">
          <a:blip r:embed="rId3">
            <a:alphaModFix/>
          </a:blip>
          <a:srcRect b="33073" l="7354" r="53835" t="30162"/>
          <a:stretch/>
        </p:blipFill>
        <p:spPr>
          <a:xfrm>
            <a:off x="9772650" y="5609935"/>
            <a:ext cx="2342318" cy="1248065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232" name="Google Shape;2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599250"/>
            <a:ext cx="7638292" cy="61166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8"/>
          <p:cNvSpPr/>
          <p:nvPr/>
        </p:nvSpPr>
        <p:spPr>
          <a:xfrm>
            <a:off x="6595500" y="689075"/>
            <a:ext cx="3177300" cy="585900"/>
          </a:xfrm>
          <a:prstGeom prst="wedgeEllipseCallout">
            <a:avLst>
              <a:gd fmla="val -57746" name="adj1"/>
              <a:gd fmla="val 154421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C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Actores humanos y no humanos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8291900" y="1274975"/>
            <a:ext cx="3604800" cy="1248000"/>
          </a:xfrm>
          <a:prstGeom prst="wedgeEllipseCallout">
            <a:avLst>
              <a:gd fmla="val -99335" name="adj1"/>
              <a:gd fmla="val 11544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Complejas sinergias de subjetividades: confianza, historias de vida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5833950" y="2247725"/>
            <a:ext cx="3177300" cy="923100"/>
          </a:xfrm>
          <a:prstGeom prst="wedgeEllipseCallout">
            <a:avLst>
              <a:gd fmla="val -50818" name="adj1"/>
              <a:gd fmla="val 70859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Relaciones de poder, interseccionalidad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152400" y="5058650"/>
            <a:ext cx="3900000" cy="16572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Fronteras:</a:t>
            </a:r>
            <a:endParaRPr b="1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AutoNum type="arabicPeriod"/>
            </a:pPr>
            <a:r>
              <a:rPr b="0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Academia + ONG + Comunidades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AutoNum type="arabicPeriod"/>
            </a:pPr>
            <a:r>
              <a:rPr b="0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Comunidades + naturaleza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AutoNum type="arabicPeriod"/>
            </a:pPr>
            <a:r>
              <a:rPr b="0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Academia + comunidades + naturaleza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8"/>
          <p:cNvSpPr/>
          <p:nvPr/>
        </p:nvSpPr>
        <p:spPr>
          <a:xfrm>
            <a:off x="7951350" y="4504125"/>
            <a:ext cx="3537300" cy="1105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Conflictos</a:t>
            </a:r>
            <a:endParaRPr b="1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AutoNum type="arabicPeriod"/>
            </a:pPr>
            <a:r>
              <a:rPr b="1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Academia + ONG</a:t>
            </a:r>
            <a:endParaRPr b="1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AutoNum type="arabicPeriod"/>
            </a:pPr>
            <a:r>
              <a:rPr b="1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Academia + Comunidad</a:t>
            </a:r>
            <a:endParaRPr b="1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8"/>
          <p:cNvSpPr/>
          <p:nvPr/>
        </p:nvSpPr>
        <p:spPr>
          <a:xfrm>
            <a:off x="8719400" y="2980900"/>
            <a:ext cx="3177300" cy="923100"/>
          </a:xfrm>
          <a:prstGeom prst="wedgeEllipseCallout">
            <a:avLst>
              <a:gd fmla="val -65726" name="adj1"/>
              <a:gd fmla="val 59679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comunicación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EC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culturas diversas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"/>
          <p:cNvSpPr/>
          <p:nvPr/>
        </p:nvSpPr>
        <p:spPr>
          <a:xfrm>
            <a:off x="0" y="0"/>
            <a:ext cx="12192000" cy="736847"/>
          </a:xfrm>
          <a:prstGeom prst="rect">
            <a:avLst/>
          </a:prstGeom>
          <a:solidFill>
            <a:srgbClr val="16537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 txBox="1"/>
          <p:nvPr/>
        </p:nvSpPr>
        <p:spPr>
          <a:xfrm>
            <a:off x="1912021" y="137590"/>
            <a:ext cx="83679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C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CONCLUSIONES  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33073" l="7354" r="53835" t="30162"/>
          <a:stretch/>
        </p:blipFill>
        <p:spPr>
          <a:xfrm>
            <a:off x="9772650" y="5609935"/>
            <a:ext cx="2342318" cy="1248065"/>
          </a:xfrm>
          <a:prstGeom prst="rect">
            <a:avLst/>
          </a:prstGeom>
          <a:solidFill>
            <a:srgbClr val="FFF2CC"/>
          </a:solidFill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803910"/>
            <a:ext cx="12192000" cy="5111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2025-05-26T20:56:05Z</dcterms:created>
  <dc:creator>magab</dc:creator>
</cp:coreProperties>
</file>