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37b5bc3e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d37b5bc3e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6817a51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66817a51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0225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</a:rPr>
              <a:t>Teoría de Cambio de la Comunidad de Práctica de los Andes 2024-2030</a:t>
            </a:r>
            <a:endParaRPr b="1" sz="150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0" y="490600"/>
            <a:ext cx="21249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Situación Actual</a:t>
            </a:r>
            <a:endParaRPr b="1" sz="130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7650" y="761700"/>
            <a:ext cx="3655800" cy="43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</a:rPr>
              <a:t>Politico</a:t>
            </a:r>
            <a:r>
              <a:rPr i="1" lang="en" sz="1100">
                <a:solidFill>
                  <a:schemeClr val="dk1"/>
                </a:solidFill>
              </a:rPr>
              <a:t>: </a:t>
            </a:r>
            <a:r>
              <a:rPr b="1" i="1" lang="en" sz="1100">
                <a:solidFill>
                  <a:schemeClr val="dk1"/>
                </a:solidFill>
              </a:rPr>
              <a:t> </a:t>
            </a:r>
            <a:r>
              <a:rPr lang="en" sz="1100">
                <a:solidFill>
                  <a:schemeClr val="dk1"/>
                </a:solidFill>
              </a:rPr>
              <a:t>Brecha entre </a:t>
            </a:r>
            <a:r>
              <a:rPr lang="en" sz="1100">
                <a:solidFill>
                  <a:schemeClr val="dk1"/>
                </a:solidFill>
              </a:rPr>
              <a:t>políticas</a:t>
            </a:r>
            <a:r>
              <a:rPr lang="en" sz="1100">
                <a:solidFill>
                  <a:schemeClr val="dk1"/>
                </a:solidFill>
              </a:rPr>
              <a:t> y su operacionalización</a:t>
            </a:r>
            <a:r>
              <a:rPr b="1" lang="en" sz="1100">
                <a:solidFill>
                  <a:schemeClr val="dk1"/>
                </a:solidFill>
              </a:rPr>
              <a:t>.</a:t>
            </a:r>
            <a:r>
              <a:rPr b="1" i="1" lang="en" sz="1100">
                <a:solidFill>
                  <a:schemeClr val="dk1"/>
                </a:solidFill>
              </a:rPr>
              <a:t> </a:t>
            </a:r>
            <a:r>
              <a:rPr b="1" lang="en" sz="1100">
                <a:solidFill>
                  <a:schemeClr val="dk1"/>
                </a:solidFill>
              </a:rPr>
              <a:t>Inestabilidad</a:t>
            </a:r>
            <a:r>
              <a:rPr lang="en" sz="1100">
                <a:solidFill>
                  <a:schemeClr val="dk1"/>
                </a:solidFill>
              </a:rPr>
              <a:t> política, influencia de agroindustria y </a:t>
            </a:r>
            <a:r>
              <a:rPr b="1" lang="en" sz="1100">
                <a:solidFill>
                  <a:schemeClr val="dk1"/>
                </a:solidFill>
              </a:rPr>
              <a:t>extractivismo.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Institucional</a:t>
            </a:r>
            <a:r>
              <a:rPr lang="en" sz="1100">
                <a:solidFill>
                  <a:schemeClr val="dk1"/>
                </a:solidFill>
              </a:rPr>
              <a:t>: Brecha entre investigación y acción, lo global y local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</a:rPr>
              <a:t>Social: </a:t>
            </a:r>
            <a:r>
              <a:rPr lang="en" sz="1100">
                <a:solidFill>
                  <a:schemeClr val="dk1"/>
                </a:solidFill>
              </a:rPr>
              <a:t>Tradición de </a:t>
            </a:r>
            <a:r>
              <a:rPr b="1" lang="en" sz="1100">
                <a:solidFill>
                  <a:schemeClr val="dk1"/>
                </a:solidFill>
              </a:rPr>
              <a:t>acción </a:t>
            </a:r>
            <a:r>
              <a:rPr b="1" lang="en" sz="1100">
                <a:solidFill>
                  <a:schemeClr val="dk1"/>
                </a:solidFill>
              </a:rPr>
              <a:t>colectiva</a:t>
            </a:r>
            <a:r>
              <a:rPr lang="en" sz="1100">
                <a:solidFill>
                  <a:schemeClr val="dk1"/>
                </a:solidFill>
              </a:rPr>
              <a:t>. </a:t>
            </a:r>
            <a:r>
              <a:rPr b="1" lang="en" sz="1100">
                <a:solidFill>
                  <a:schemeClr val="dk1"/>
                </a:solidFill>
              </a:rPr>
              <a:t>Narrativas culturales que menosprecian </a:t>
            </a:r>
            <a:r>
              <a:rPr lang="en" sz="1100">
                <a:solidFill>
                  <a:schemeClr val="dk1"/>
                </a:solidFill>
              </a:rPr>
              <a:t>la agricultura familiar y agroecología. </a:t>
            </a:r>
            <a:r>
              <a:rPr lang="en" sz="1100">
                <a:solidFill>
                  <a:schemeClr val="dk1"/>
                </a:solidFill>
              </a:rPr>
              <a:t>Agricultores de </a:t>
            </a:r>
            <a:r>
              <a:rPr b="1" lang="en" sz="1100">
                <a:solidFill>
                  <a:schemeClr val="dk1"/>
                </a:solidFill>
              </a:rPr>
              <a:t>tiempo parcial,</a:t>
            </a:r>
            <a:r>
              <a:rPr lang="en" sz="1100">
                <a:solidFill>
                  <a:schemeClr val="dk1"/>
                </a:solidFill>
              </a:rPr>
              <a:t> mayores y mujeres.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</a:rPr>
              <a:t>Productivo: </a:t>
            </a:r>
            <a:r>
              <a:rPr b="1" lang="en" sz="1100">
                <a:solidFill>
                  <a:schemeClr val="dk1"/>
                </a:solidFill>
              </a:rPr>
              <a:t>Gran tradición</a:t>
            </a:r>
            <a:r>
              <a:rPr lang="en" sz="1100">
                <a:solidFill>
                  <a:schemeClr val="dk1"/>
                </a:solidFill>
              </a:rPr>
              <a:t> de agricultura agroecológica andina basado en conocimientos locales. </a:t>
            </a:r>
            <a:r>
              <a:rPr lang="en" sz="1100">
                <a:solidFill>
                  <a:schemeClr val="dk1"/>
                </a:solidFill>
              </a:rPr>
              <a:t>Descarbonización y erosión de </a:t>
            </a:r>
            <a:r>
              <a:rPr b="1" lang="en" sz="1100">
                <a:solidFill>
                  <a:schemeClr val="dk1"/>
                </a:solidFill>
              </a:rPr>
              <a:t>suelos</a:t>
            </a:r>
            <a:r>
              <a:rPr lang="en" sz="1100">
                <a:solidFill>
                  <a:schemeClr val="dk1"/>
                </a:solidFill>
              </a:rPr>
              <a:t>. </a:t>
            </a:r>
            <a:r>
              <a:rPr b="1" lang="en" sz="1100">
                <a:solidFill>
                  <a:schemeClr val="dk1"/>
                </a:solidFill>
              </a:rPr>
              <a:t>Cambio climático</a:t>
            </a:r>
            <a:r>
              <a:rPr lang="en" sz="1100">
                <a:solidFill>
                  <a:schemeClr val="dk1"/>
                </a:solidFill>
              </a:rPr>
              <a:t> global. </a:t>
            </a:r>
            <a:r>
              <a:rPr b="1" lang="en" sz="1100">
                <a:solidFill>
                  <a:schemeClr val="dk1"/>
                </a:solidFill>
              </a:rPr>
              <a:t>Agua </a:t>
            </a:r>
            <a:r>
              <a:rPr lang="en" sz="1100">
                <a:solidFill>
                  <a:schemeClr val="dk1"/>
                </a:solidFill>
              </a:rPr>
              <a:t>mal distribuida y a veces escasa.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 sz="1100">
                <a:solidFill>
                  <a:schemeClr val="dk1"/>
                </a:solidFill>
              </a:rPr>
              <a:t>Consumo:</a:t>
            </a:r>
            <a:r>
              <a:rPr lang="en" sz="1100">
                <a:solidFill>
                  <a:schemeClr val="dk1"/>
                </a:solidFill>
              </a:rPr>
              <a:t> Alta disponibilidad de alimentos locales,  nativas, y</a:t>
            </a:r>
            <a:r>
              <a:rPr b="1" lang="en" sz="1100">
                <a:solidFill>
                  <a:schemeClr val="dk1"/>
                </a:solidFill>
              </a:rPr>
              <a:t> diversas</a:t>
            </a:r>
            <a:r>
              <a:rPr lang="en" sz="1100">
                <a:solidFill>
                  <a:schemeClr val="dk1"/>
                </a:solidFill>
              </a:rPr>
              <a:t>. </a:t>
            </a:r>
            <a:r>
              <a:rPr b="1" lang="en" sz="1100">
                <a:solidFill>
                  <a:schemeClr val="dk1"/>
                </a:solidFill>
              </a:rPr>
              <a:t>Dietas insuficientes</a:t>
            </a:r>
            <a:r>
              <a:rPr lang="en" sz="1100">
                <a:solidFill>
                  <a:schemeClr val="dk1"/>
                </a:solidFill>
              </a:rPr>
              <a:t>, cargadas en alimentos ultraprocesados. Residuos de </a:t>
            </a:r>
            <a:r>
              <a:rPr b="1" lang="en" sz="1100">
                <a:solidFill>
                  <a:schemeClr val="dk1"/>
                </a:solidFill>
              </a:rPr>
              <a:t>agroquímicos </a:t>
            </a:r>
            <a:r>
              <a:rPr lang="en" sz="1100">
                <a:solidFill>
                  <a:schemeClr val="dk1"/>
                </a:solidFill>
              </a:rPr>
              <a:t>muy altos.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704875" y="1028800"/>
            <a:ext cx="13842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Caminos hacia el cambio</a:t>
            </a:r>
            <a:endParaRPr b="1" sz="1300">
              <a:solidFill>
                <a:schemeClr val="dk1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943050" y="1198150"/>
            <a:ext cx="13842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Señales de cambio</a:t>
            </a:r>
            <a:endParaRPr b="1" sz="1300">
              <a:solidFill>
                <a:schemeClr val="dk1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367875" y="490600"/>
            <a:ext cx="17814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Visión de largo plazo</a:t>
            </a:r>
            <a:endParaRPr b="1" sz="1300">
              <a:solidFill>
                <a:schemeClr val="dk1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642900" y="1540850"/>
            <a:ext cx="1858200" cy="3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Articular</a:t>
            </a:r>
            <a:r>
              <a:rPr lang="en" sz="1100">
                <a:solidFill>
                  <a:schemeClr val="dk1"/>
                </a:solidFill>
              </a:rPr>
              <a:t> para realizar </a:t>
            </a:r>
            <a:r>
              <a:rPr b="1" lang="en" sz="1100">
                <a:solidFill>
                  <a:schemeClr val="dk1"/>
                </a:solidFill>
              </a:rPr>
              <a:t>i</a:t>
            </a:r>
            <a:r>
              <a:rPr b="1" lang="en" sz="1100">
                <a:solidFill>
                  <a:schemeClr val="dk1"/>
                </a:solidFill>
              </a:rPr>
              <a:t>nvestigación-acción </a:t>
            </a:r>
            <a:r>
              <a:rPr lang="en" sz="1100">
                <a:solidFill>
                  <a:schemeClr val="dk1"/>
                </a:solidFill>
              </a:rPr>
              <a:t>agroecológica (transdisciplinaria, enfocados en sistemas) en varios niveles.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Opciones de manejo según el contexto, </a:t>
            </a:r>
            <a:r>
              <a:rPr b="1" lang="en" sz="1100">
                <a:solidFill>
                  <a:schemeClr val="dk1"/>
                </a:solidFill>
              </a:rPr>
              <a:t>principios en vez de recetas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Escalamiento </a:t>
            </a:r>
            <a:r>
              <a:rPr lang="en" sz="1100">
                <a:solidFill>
                  <a:schemeClr val="dk1"/>
                </a:solidFill>
              </a:rPr>
              <a:t>profundo, horizontal, y vertical de agroecología</a:t>
            </a:r>
            <a:r>
              <a:rPr b="1" lang="en" sz="1100">
                <a:solidFill>
                  <a:schemeClr val="dk1"/>
                </a:solidFill>
              </a:rPr>
              <a:t> 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13659" l="40718" r="6782" t="0"/>
          <a:stretch/>
        </p:blipFill>
        <p:spPr>
          <a:xfrm>
            <a:off x="7030925" y="3225550"/>
            <a:ext cx="2072624" cy="19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5290950" y="1793100"/>
            <a:ext cx="2181300" cy="29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en" sz="1100">
                <a:solidFill>
                  <a:schemeClr val="dk1"/>
                </a:solidFill>
              </a:rPr>
              <a:t>Confianza y equidad </a:t>
            </a:r>
            <a:r>
              <a:rPr lang="en" sz="1100">
                <a:solidFill>
                  <a:schemeClr val="dk1"/>
                </a:solidFill>
              </a:rPr>
              <a:t>entre actores e instituciones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en" sz="1100">
                <a:solidFill>
                  <a:schemeClr val="dk1"/>
                </a:solidFill>
              </a:rPr>
              <a:t>C</a:t>
            </a:r>
            <a:r>
              <a:rPr b="1" lang="en" sz="1100">
                <a:solidFill>
                  <a:schemeClr val="dk1"/>
                </a:solidFill>
              </a:rPr>
              <a:t>apacidad</a:t>
            </a:r>
            <a:r>
              <a:rPr lang="en" sz="1100">
                <a:solidFill>
                  <a:schemeClr val="dk1"/>
                </a:solidFill>
              </a:rPr>
              <a:t> para investigación AE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en" sz="1100">
                <a:solidFill>
                  <a:schemeClr val="dk1"/>
                </a:solidFill>
              </a:rPr>
              <a:t>Reducción </a:t>
            </a:r>
            <a:r>
              <a:rPr b="1" lang="en" sz="1100">
                <a:solidFill>
                  <a:schemeClr val="dk1"/>
                </a:solidFill>
              </a:rPr>
              <a:t>en uso de </a:t>
            </a:r>
            <a:r>
              <a:rPr b="1" lang="en" sz="1100">
                <a:solidFill>
                  <a:schemeClr val="dk1"/>
                </a:solidFill>
              </a:rPr>
              <a:t>agroquímicos</a:t>
            </a:r>
            <a:r>
              <a:rPr b="1" lang="en" sz="1100">
                <a:solidFill>
                  <a:schemeClr val="dk1"/>
                </a:solidFill>
              </a:rPr>
              <a:t> </a:t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lang="en" sz="1100">
                <a:solidFill>
                  <a:schemeClr val="dk1"/>
                </a:solidFill>
              </a:rPr>
              <a:t>Paisajes </a:t>
            </a:r>
            <a:r>
              <a:rPr b="1" lang="en" sz="1100">
                <a:solidFill>
                  <a:schemeClr val="dk1"/>
                </a:solidFill>
              </a:rPr>
              <a:t>perennes</a:t>
            </a:r>
            <a:r>
              <a:rPr b="1" lang="en" sz="1100">
                <a:solidFill>
                  <a:schemeClr val="dk1"/>
                </a:solidFill>
              </a:rPr>
              <a:t> </a:t>
            </a:r>
            <a:r>
              <a:rPr lang="en" sz="1100">
                <a:solidFill>
                  <a:schemeClr val="dk1"/>
                </a:solidFill>
              </a:rPr>
              <a:t>biodiversas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➢"/>
            </a:pPr>
            <a:r>
              <a:rPr b="1" lang="en" sz="1100">
                <a:solidFill>
                  <a:schemeClr val="dk1"/>
                </a:solidFill>
              </a:rPr>
              <a:t>Vitalidad rural</a:t>
            </a:r>
            <a:r>
              <a:rPr lang="en" sz="1100">
                <a:solidFill>
                  <a:schemeClr val="dk1"/>
                </a:solidFill>
              </a:rPr>
              <a:t>, transición generacional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367875" y="904400"/>
            <a:ext cx="1781400" cy="26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Ambiente política aporta AE a varios niveles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Base de evidencia </a:t>
            </a:r>
            <a:r>
              <a:rPr lang="en" sz="1100">
                <a:solidFill>
                  <a:schemeClr val="dk1"/>
                </a:solidFill>
              </a:rPr>
              <a:t>AE y </a:t>
            </a:r>
            <a:r>
              <a:rPr b="1" lang="en" sz="1100">
                <a:solidFill>
                  <a:schemeClr val="dk1"/>
                </a:solidFill>
              </a:rPr>
              <a:t>bienes públicos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Sistemas agroalimentarios regenerativos, sostenibles, y justos que promueven el </a:t>
            </a:r>
            <a:r>
              <a:rPr b="1" lang="en" sz="1100">
                <a:solidFill>
                  <a:schemeClr val="dk1"/>
                </a:solidFill>
              </a:rPr>
              <a:t>buen vivir </a:t>
            </a:r>
            <a:r>
              <a:rPr lang="en" sz="1100">
                <a:solidFill>
                  <a:schemeClr val="dk1"/>
                </a:solidFill>
              </a:rPr>
              <a:t>en las </a:t>
            </a:r>
            <a:r>
              <a:rPr b="1" lang="en" sz="1100">
                <a:solidFill>
                  <a:schemeClr val="dk1"/>
                </a:solidFill>
              </a:rPr>
              <a:t>montañas andinas </a:t>
            </a:r>
            <a:r>
              <a:rPr lang="en" sz="1100">
                <a:solidFill>
                  <a:schemeClr val="dk1"/>
                </a:solidFill>
              </a:rPr>
              <a:t>y más allá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5">
            <a:alphaModFix/>
          </a:blip>
          <a:srcRect b="0" l="60334" r="0" t="0"/>
          <a:stretch/>
        </p:blipFill>
        <p:spPr>
          <a:xfrm>
            <a:off x="5100502" y="383700"/>
            <a:ext cx="972526" cy="137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6">
            <a:alphaModFix/>
          </a:blip>
          <a:srcRect b="13107" l="0" r="0" t="36027"/>
          <a:stretch/>
        </p:blipFill>
        <p:spPr>
          <a:xfrm>
            <a:off x="2092250" y="276800"/>
            <a:ext cx="3802598" cy="540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0" y="0"/>
            <a:ext cx="9057300" cy="5143500"/>
          </a:xfrm>
          <a:prstGeom prst="rect">
            <a:avLst/>
          </a:prstGeom>
          <a:solidFill>
            <a:srgbClr val="FBF5EA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BF5EA"/>
              </a:highlight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0" y="-18300"/>
            <a:ext cx="45600" cy="18300"/>
          </a:xfrm>
          <a:prstGeom prst="rect">
            <a:avLst/>
          </a:prstGeom>
          <a:solidFill>
            <a:srgbClr val="FBF5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75" y="22850"/>
            <a:ext cx="9057300" cy="538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22222"/>
                </a:solidFill>
                <a:highlight>
                  <a:schemeClr val="lt1"/>
                </a:highlight>
              </a:rPr>
              <a:t>En un contexto de ricas tradiciones y prácticas de innovación para una agricultura sustentable, los paisajes y sistemas alimentarios andinos enfrentan insistentes amenazas como precipitación menor e irregular, malnutrición persistente y un abandono generalizado de la agricultura de base comunitaria, junto con intervenciones públicas frecuentemente ineficaces. </a:t>
            </a:r>
            <a:endParaRPr sz="24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222222"/>
                </a:solidFill>
                <a:highlight>
                  <a:schemeClr val="lt1"/>
                </a:highlight>
              </a:rPr>
              <a:t>Como respuesta a estas amenazas, el CRFS de la Fundación McKnight apoya investigación transdisciplinaria y aplicada sobre mecanismos promisorios para el cambio en los sistemas, que tengan el potencial de amplificar la agroecología para que se convierta en el sistema alimentario predominante en los Andes y más allá.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