
<file path=[Content_Types].xml><?xml version="1.0" encoding="utf-8"?>
<Types xmlns="http://schemas.openxmlformats.org/package/2006/content-types">
  <Default Extension="xml" ContentType="application/xml"/>
  <Default Extension="jpeg" ContentType="image/jpeg"/>
  <Default Extension="tiff" ContentType="image/tiff"/>
  <Default Extension="emf" ContentType="image/x-emf"/>
  <Default Extension="rels" ContentType="application/vnd.openxmlformats-package.relationships+xml"/>
  <Default Extension="vml" ContentType="application/vnd.openxmlformats-officedocument.vmlDrawing"/>
  <Default Extension="wdp" ContentType="image/vnd.ms-photo"/>
  <Default Extension="docx" ContentType="application/vnd.openxmlformats-officedocument.wordprocessingml.document"/>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drawings/drawing1.xml" ContentType="application/vnd.openxmlformats-officedocument.drawingml.chartshapes+xml"/>
  <Override PartName="/ppt/charts/chart3.xml" ContentType="application/vnd.openxmlformats-officedocument.drawingml.chart+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6"/>
  </p:notesMasterIdLst>
  <p:sldIdLst>
    <p:sldId id="361" r:id="rId2"/>
    <p:sldId id="465" r:id="rId3"/>
    <p:sldId id="467" r:id="rId4"/>
    <p:sldId id="466" r:id="rId5"/>
    <p:sldId id="468" r:id="rId6"/>
    <p:sldId id="470" r:id="rId7"/>
    <p:sldId id="486" r:id="rId8"/>
    <p:sldId id="487" r:id="rId9"/>
    <p:sldId id="471" r:id="rId10"/>
    <p:sldId id="489" r:id="rId11"/>
    <p:sldId id="472" r:id="rId12"/>
    <p:sldId id="475" r:id="rId13"/>
    <p:sldId id="476" r:id="rId14"/>
    <p:sldId id="477" r:id="rId15"/>
    <p:sldId id="488" r:id="rId16"/>
    <p:sldId id="498" r:id="rId17"/>
    <p:sldId id="499" r:id="rId18"/>
    <p:sldId id="449" r:id="rId19"/>
    <p:sldId id="450" r:id="rId20"/>
    <p:sldId id="452" r:id="rId21"/>
    <p:sldId id="491" r:id="rId22"/>
    <p:sldId id="454" r:id="rId23"/>
    <p:sldId id="455" r:id="rId24"/>
    <p:sldId id="490" r:id="rId25"/>
    <p:sldId id="456" r:id="rId26"/>
    <p:sldId id="492" r:id="rId27"/>
    <p:sldId id="493" r:id="rId28"/>
    <p:sldId id="500" r:id="rId29"/>
    <p:sldId id="501" r:id="rId30"/>
    <p:sldId id="494" r:id="rId31"/>
    <p:sldId id="495" r:id="rId32"/>
    <p:sldId id="496" r:id="rId33"/>
    <p:sldId id="497" r:id="rId34"/>
    <p:sldId id="426" r:id="rId35"/>
    <p:sldId id="259" r:id="rId36"/>
    <p:sldId id="481" r:id="rId37"/>
    <p:sldId id="482" r:id="rId38"/>
    <p:sldId id="483" r:id="rId39"/>
    <p:sldId id="484" r:id="rId40"/>
    <p:sldId id="506" r:id="rId41"/>
    <p:sldId id="503" r:id="rId42"/>
    <p:sldId id="505" r:id="rId43"/>
    <p:sldId id="507" r:id="rId44"/>
    <p:sldId id="446" r:id="rId45"/>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25F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38" autoAdjust="0"/>
    <p:restoredTop sz="94127" autoAdjust="0"/>
  </p:normalViewPr>
  <p:slideViewPr>
    <p:cSldViewPr>
      <p:cViewPr>
        <p:scale>
          <a:sx n="99" d="100"/>
          <a:sy n="99" d="100"/>
        </p:scale>
        <p:origin x="1568" y="24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11" d="100"/>
        <a:sy n="111" d="100"/>
      </p:scale>
      <p:origin x="0" y="4584"/>
    </p:cViewPr>
  </p:sorterViewPr>
  <p:gridSpacing cx="72008" cy="72008"/>
</p:viewPr>
</file>

<file path=ppt/_rels/presentation.xml.rels><?xml version="1.0" encoding="UTF-8" standalone="yes"?>
<Relationships xmlns="http://schemas.openxmlformats.org/package/2006/relationships"><Relationship Id="rId46" Type="http://schemas.openxmlformats.org/officeDocument/2006/relationships/notesMaster" Target="notesMasters/notesMaster1.xml"/><Relationship Id="rId47" Type="http://schemas.openxmlformats.org/officeDocument/2006/relationships/presProps" Target="presProps.xml"/><Relationship Id="rId48" Type="http://schemas.openxmlformats.org/officeDocument/2006/relationships/viewProps" Target="viewProps.xml"/><Relationship Id="rId49" Type="http://schemas.openxmlformats.org/officeDocument/2006/relationships/theme" Target="theme/theme1.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50"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s>
</file>

<file path=ppt/charts/_rels/chart1.xml.rels><?xml version="1.0" encoding="UTF-8" standalone="yes"?>
<Relationships xmlns="http://schemas.openxmlformats.org/package/2006/relationships"><Relationship Id="rId1" Type="http://schemas.openxmlformats.org/officeDocument/2006/relationships/oleObject" Target="file:///F:\PROYECTO%20AGROECO\PROCESAMIENTO\TABLAS.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F:\PROYECTO%20AGROECO\PROCESAMIENTO\TABLAS.xlsx" TargetMode="External"/><Relationship Id="rId2" Type="http://schemas.openxmlformats.org/officeDocument/2006/relationships/chartUserShapes" Target="../drawings/drawing1.xml"/></Relationships>
</file>

<file path=ppt/charts/_rels/chart3.xml.rels><?xml version="1.0" encoding="UTF-8" standalone="yes"?>
<Relationships xmlns="http://schemas.openxmlformats.org/package/2006/relationships"><Relationship Id="rId1" Type="http://schemas.openxmlformats.org/officeDocument/2006/relationships/oleObject" Target="file:///F:\PROYECTO%20AGROECO\PROCESAMIENTO\TABLA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PE"/>
  <c:roundedCorners val="1"/>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s-PE" sz="1000"/>
              <a:t>Distribución</a:t>
            </a:r>
            <a:r>
              <a:rPr lang="es-PE" sz="1000" baseline="0"/>
              <a:t> de nuevas actividades productivas por tipo de productor</a:t>
            </a:r>
            <a:endParaRPr lang="es-PE" sz="1000"/>
          </a:p>
        </c:rich>
      </c:tx>
      <c:layout/>
      <c:overlay val="0"/>
    </c:title>
    <c:autoTitleDeleted val="0"/>
    <c:plotArea>
      <c:layout/>
      <c:barChart>
        <c:barDir val="bar"/>
        <c:grouping val="clustered"/>
        <c:varyColors val="0"/>
        <c:ser>
          <c:idx val="0"/>
          <c:order val="0"/>
          <c:tx>
            <c:strRef>
              <c:f>'GRAFICO P333'!$C$2</c:f>
              <c:strCache>
                <c:ptCount val="1"/>
                <c:pt idx="0">
                  <c:v>AGROECOLOGICO</c:v>
                </c:pt>
              </c:strCache>
            </c:strRef>
          </c:tx>
          <c:spPr>
            <a:solidFill>
              <a:srgbClr val="008000"/>
            </a:solidFill>
          </c:spPr>
          <c:invertIfNegative val="0"/>
          <c:dLbls>
            <c:spPr>
              <a:noFill/>
              <a:ln>
                <a:noFill/>
              </a:ln>
              <a:effectLst/>
            </c:spPr>
            <c:txPr>
              <a:bodyPr/>
              <a:lstStyle/>
              <a:p>
                <a:pPr>
                  <a:defRPr sz="1200" b="1"/>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'GRAFICO P333'!$A$3:$A$7</c:f>
              <c:strCache>
                <c:ptCount val="5"/>
                <c:pt idx="0">
                  <c:v>Turismo </c:v>
                </c:pt>
                <c:pt idx="1">
                  <c:v>Crianza de abejas</c:v>
                </c:pt>
                <c:pt idx="2">
                  <c:v>Procesamiento de alimentos</c:v>
                </c:pt>
                <c:pt idx="3">
                  <c:v>Artesanía</c:v>
                </c:pt>
                <c:pt idx="4">
                  <c:v>Crianza de cuyes</c:v>
                </c:pt>
              </c:strCache>
            </c:strRef>
          </c:cat>
          <c:val>
            <c:numRef>
              <c:f>'GRAFICO P333'!$C$3:$C$7</c:f>
              <c:numCache>
                <c:formatCode>General</c:formatCode>
                <c:ptCount val="5"/>
                <c:pt idx="0">
                  <c:v>1.8</c:v>
                </c:pt>
                <c:pt idx="1">
                  <c:v>5.0</c:v>
                </c:pt>
                <c:pt idx="2">
                  <c:v>8.6</c:v>
                </c:pt>
                <c:pt idx="3">
                  <c:v>13.1</c:v>
                </c:pt>
                <c:pt idx="4">
                  <c:v>63.3</c:v>
                </c:pt>
              </c:numCache>
            </c:numRef>
          </c:val>
        </c:ser>
        <c:ser>
          <c:idx val="1"/>
          <c:order val="1"/>
          <c:tx>
            <c:strRef>
              <c:f>'GRAFICO P333'!$D$2</c:f>
              <c:strCache>
                <c:ptCount val="1"/>
                <c:pt idx="0">
                  <c:v>CONVENCIONAL</c:v>
                </c:pt>
              </c:strCache>
            </c:strRef>
          </c:tx>
          <c:spPr>
            <a:solidFill>
              <a:srgbClr val="FFC000"/>
            </a:solidFill>
          </c:spPr>
          <c:invertIfNegative val="0"/>
          <c:dLbls>
            <c:spPr>
              <a:noFill/>
              <a:ln>
                <a:noFill/>
              </a:ln>
              <a:effectLst/>
            </c:spPr>
            <c:txPr>
              <a:bodyPr/>
              <a:lstStyle/>
              <a:p>
                <a:pPr>
                  <a:defRPr sz="1200" b="1"/>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'GRAFICO P333'!$A$3:$A$7</c:f>
              <c:strCache>
                <c:ptCount val="5"/>
                <c:pt idx="0">
                  <c:v>Turismo </c:v>
                </c:pt>
                <c:pt idx="1">
                  <c:v>Crianza de abejas</c:v>
                </c:pt>
                <c:pt idx="2">
                  <c:v>Procesamiento de alimentos</c:v>
                </c:pt>
                <c:pt idx="3">
                  <c:v>Artesanía</c:v>
                </c:pt>
                <c:pt idx="4">
                  <c:v>Crianza de cuyes</c:v>
                </c:pt>
              </c:strCache>
            </c:strRef>
          </c:cat>
          <c:val>
            <c:numRef>
              <c:f>'GRAFICO P333'!$D$3:$D$7</c:f>
              <c:numCache>
                <c:formatCode>General</c:formatCode>
                <c:ptCount val="5"/>
                <c:pt idx="0">
                  <c:v>0.4</c:v>
                </c:pt>
                <c:pt idx="1">
                  <c:v>1.7</c:v>
                </c:pt>
                <c:pt idx="2">
                  <c:v>0.4</c:v>
                </c:pt>
                <c:pt idx="3">
                  <c:v>8.3</c:v>
                </c:pt>
                <c:pt idx="4">
                  <c:v>53.5</c:v>
                </c:pt>
              </c:numCache>
            </c:numRef>
          </c:val>
        </c:ser>
        <c:dLbls>
          <c:showLegendKey val="0"/>
          <c:showVal val="0"/>
          <c:showCatName val="0"/>
          <c:showSerName val="0"/>
          <c:showPercent val="0"/>
          <c:showBubbleSize val="0"/>
        </c:dLbls>
        <c:gapWidth val="50"/>
        <c:axId val="505562176"/>
        <c:axId val="509718384"/>
      </c:barChart>
      <c:catAx>
        <c:axId val="505562176"/>
        <c:scaling>
          <c:orientation val="minMax"/>
        </c:scaling>
        <c:delete val="0"/>
        <c:axPos val="l"/>
        <c:numFmt formatCode="General" sourceLinked="0"/>
        <c:majorTickMark val="out"/>
        <c:minorTickMark val="none"/>
        <c:tickLblPos val="nextTo"/>
        <c:txPr>
          <a:bodyPr/>
          <a:lstStyle/>
          <a:p>
            <a:pPr>
              <a:defRPr b="1"/>
            </a:pPr>
            <a:endParaRPr lang="es-ES_tradnl"/>
          </a:p>
        </c:txPr>
        <c:crossAx val="509718384"/>
        <c:crosses val="autoZero"/>
        <c:auto val="1"/>
        <c:lblAlgn val="ctr"/>
        <c:lblOffset val="100"/>
        <c:noMultiLvlLbl val="0"/>
      </c:catAx>
      <c:valAx>
        <c:axId val="509718384"/>
        <c:scaling>
          <c:orientation val="minMax"/>
        </c:scaling>
        <c:delete val="1"/>
        <c:axPos val="b"/>
        <c:numFmt formatCode="General" sourceLinked="1"/>
        <c:majorTickMark val="out"/>
        <c:minorTickMark val="none"/>
        <c:tickLblPos val="none"/>
        <c:crossAx val="505562176"/>
        <c:crosses val="autoZero"/>
        <c:crossBetween val="between"/>
      </c:valAx>
    </c:plotArea>
    <c:legend>
      <c:legendPos val="b"/>
      <c:layout/>
      <c:overlay val="0"/>
      <c:txPr>
        <a:bodyPr/>
        <a:lstStyle/>
        <a:p>
          <a:pPr>
            <a:defRPr b="1"/>
          </a:pPr>
          <a:endParaRPr lang="es-ES_tradnl"/>
        </a:p>
      </c:tx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P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'GRAFICO 601 Y 602'!$C$1</c:f>
              <c:strCache>
                <c:ptCount val="1"/>
                <c:pt idx="0">
                  <c:v>AGROECOLOGICO</c:v>
                </c:pt>
              </c:strCache>
            </c:strRef>
          </c:tx>
          <c:spPr>
            <a:solidFill>
              <a:srgbClr val="008000"/>
            </a:solidFill>
          </c:spPr>
          <c:invertIfNegative val="0"/>
          <c:dLbls>
            <c:spPr>
              <a:noFill/>
              <a:ln>
                <a:noFill/>
              </a:ln>
              <a:effectLst/>
            </c:spPr>
            <c:txPr>
              <a:bodyPr/>
              <a:lstStyle/>
              <a:p>
                <a:pPr>
                  <a:defRPr sz="1200" b="1"/>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'GRAFICO 601 Y 602'!$A$2:$A$9</c:f>
              <c:strCache>
                <c:ptCount val="8"/>
                <c:pt idx="0">
                  <c:v>Apoya en las gestiones de organizaciones de mujeres</c:v>
                </c:pt>
                <c:pt idx="1">
                  <c:v>Decide cómo usar los ahorros</c:v>
                </c:pt>
                <c:pt idx="2">
                  <c:v>Participa en las reuniones de sus organizaciones de base</c:v>
                </c:pt>
                <c:pt idx="3">
                  <c:v>Decide cómo usar  los  ingresos</c:v>
                </c:pt>
                <c:pt idx="4">
                  <c:v>Aporta en gastos para la producción agrícola</c:v>
                </c:pt>
                <c:pt idx="5">
                  <c:v>Aporta económicamente en el hogar</c:v>
                </c:pt>
                <c:pt idx="6">
                  <c:v>Decide sobre la educación de sus hijos</c:v>
                </c:pt>
                <c:pt idx="7">
                  <c:v>Decide sobre la salud de sus hijos</c:v>
                </c:pt>
              </c:strCache>
            </c:strRef>
          </c:cat>
          <c:val>
            <c:numRef>
              <c:f>'GRAFICO 601 Y 602'!$C$2:$C$9</c:f>
              <c:numCache>
                <c:formatCode>General</c:formatCode>
                <c:ptCount val="8"/>
                <c:pt idx="0">
                  <c:v>60.2</c:v>
                </c:pt>
                <c:pt idx="1">
                  <c:v>61.5</c:v>
                </c:pt>
                <c:pt idx="2">
                  <c:v>73.8</c:v>
                </c:pt>
                <c:pt idx="3">
                  <c:v>67.0</c:v>
                </c:pt>
                <c:pt idx="4">
                  <c:v>74.2</c:v>
                </c:pt>
                <c:pt idx="5">
                  <c:v>75.1</c:v>
                </c:pt>
                <c:pt idx="6">
                  <c:v>74.7</c:v>
                </c:pt>
                <c:pt idx="7">
                  <c:v>73.3</c:v>
                </c:pt>
              </c:numCache>
            </c:numRef>
          </c:val>
        </c:ser>
        <c:ser>
          <c:idx val="1"/>
          <c:order val="1"/>
          <c:tx>
            <c:strRef>
              <c:f>'GRAFICO 601 Y 602'!$D$1</c:f>
              <c:strCache>
                <c:ptCount val="1"/>
                <c:pt idx="0">
                  <c:v>CONVENCIONAL</c:v>
                </c:pt>
              </c:strCache>
            </c:strRef>
          </c:tx>
          <c:spPr>
            <a:solidFill>
              <a:srgbClr val="FFC000"/>
            </a:solidFill>
          </c:spPr>
          <c:invertIfNegative val="0"/>
          <c:dLbls>
            <c:spPr>
              <a:noFill/>
              <a:ln>
                <a:noFill/>
              </a:ln>
              <a:effectLst/>
            </c:spPr>
            <c:txPr>
              <a:bodyPr/>
              <a:lstStyle/>
              <a:p>
                <a:pPr>
                  <a:defRPr sz="1200" b="1"/>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'GRAFICO 601 Y 602'!$A$2:$A$9</c:f>
              <c:strCache>
                <c:ptCount val="8"/>
                <c:pt idx="0">
                  <c:v>Apoya en las gestiones de organizaciones de mujeres</c:v>
                </c:pt>
                <c:pt idx="1">
                  <c:v>Decide cómo usar los ahorros</c:v>
                </c:pt>
                <c:pt idx="2">
                  <c:v>Participa en las reuniones de sus organizaciones de base</c:v>
                </c:pt>
                <c:pt idx="3">
                  <c:v>Decide cómo usar  los  ingresos</c:v>
                </c:pt>
                <c:pt idx="4">
                  <c:v>Aporta en gastos para la producción agrícola</c:v>
                </c:pt>
                <c:pt idx="5">
                  <c:v>Aporta económicamente en el hogar</c:v>
                </c:pt>
                <c:pt idx="6">
                  <c:v>Decide sobre la educación de sus hijos</c:v>
                </c:pt>
                <c:pt idx="7">
                  <c:v>Decide sobre la salud de sus hijos</c:v>
                </c:pt>
              </c:strCache>
            </c:strRef>
          </c:cat>
          <c:val>
            <c:numRef>
              <c:f>'GRAFICO 601 Y 602'!$D$2:$D$9</c:f>
              <c:numCache>
                <c:formatCode>General</c:formatCode>
                <c:ptCount val="8"/>
                <c:pt idx="0">
                  <c:v>37.4</c:v>
                </c:pt>
                <c:pt idx="1">
                  <c:v>58.3</c:v>
                </c:pt>
                <c:pt idx="2">
                  <c:v>50.4</c:v>
                </c:pt>
                <c:pt idx="3">
                  <c:v>59.6</c:v>
                </c:pt>
                <c:pt idx="4">
                  <c:v>59.6</c:v>
                </c:pt>
                <c:pt idx="5">
                  <c:v>60.9</c:v>
                </c:pt>
                <c:pt idx="6">
                  <c:v>62.6</c:v>
                </c:pt>
                <c:pt idx="7">
                  <c:v>70.4</c:v>
                </c:pt>
              </c:numCache>
            </c:numRef>
          </c:val>
        </c:ser>
        <c:dLbls>
          <c:showLegendKey val="0"/>
          <c:showVal val="0"/>
          <c:showCatName val="0"/>
          <c:showSerName val="0"/>
          <c:showPercent val="0"/>
          <c:showBubbleSize val="0"/>
        </c:dLbls>
        <c:gapWidth val="50"/>
        <c:axId val="531651952"/>
        <c:axId val="605093376"/>
      </c:barChart>
      <c:catAx>
        <c:axId val="531651952"/>
        <c:scaling>
          <c:orientation val="minMax"/>
        </c:scaling>
        <c:delete val="0"/>
        <c:axPos val="l"/>
        <c:numFmt formatCode="General" sourceLinked="0"/>
        <c:majorTickMark val="out"/>
        <c:minorTickMark val="none"/>
        <c:tickLblPos val="nextTo"/>
        <c:txPr>
          <a:bodyPr/>
          <a:lstStyle/>
          <a:p>
            <a:pPr>
              <a:defRPr sz="1100" b="1"/>
            </a:pPr>
            <a:endParaRPr lang="es-ES_tradnl"/>
          </a:p>
        </c:txPr>
        <c:crossAx val="605093376"/>
        <c:crosses val="autoZero"/>
        <c:auto val="1"/>
        <c:lblAlgn val="ctr"/>
        <c:lblOffset val="100"/>
        <c:noMultiLvlLbl val="0"/>
      </c:catAx>
      <c:valAx>
        <c:axId val="605093376"/>
        <c:scaling>
          <c:orientation val="minMax"/>
          <c:max val="100.0"/>
        </c:scaling>
        <c:delete val="1"/>
        <c:axPos val="b"/>
        <c:numFmt formatCode="General" sourceLinked="1"/>
        <c:majorTickMark val="out"/>
        <c:minorTickMark val="none"/>
        <c:tickLblPos val="none"/>
        <c:crossAx val="531651952"/>
        <c:crosses val="autoZero"/>
        <c:crossBetween val="between"/>
      </c:valAx>
    </c:plotArea>
    <c:legend>
      <c:legendPos val="b"/>
      <c:layout/>
      <c:overlay val="0"/>
      <c:txPr>
        <a:bodyPr/>
        <a:lstStyle/>
        <a:p>
          <a:pPr>
            <a:defRPr b="1"/>
          </a:pPr>
          <a:endParaRPr lang="es-ES_tradnl"/>
        </a:p>
      </c:txPr>
    </c:legend>
    <c:plotVisOnly val="1"/>
    <c:dispBlanksAs val="gap"/>
    <c:showDLblsOverMax val="0"/>
  </c:chart>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s-PE"/>
  <c:roundedCorners val="1"/>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sz="1000"/>
              <a:t>Distribución</a:t>
            </a:r>
            <a:r>
              <a:rPr lang="en-US" sz="1000" baseline="0"/>
              <a:t> de inversión de las ganancias Agroecológicos</a:t>
            </a:r>
            <a:endParaRPr lang="en-US" sz="1000"/>
          </a:p>
        </c:rich>
      </c:tx>
      <c:layout/>
      <c:overlay val="0"/>
    </c:title>
    <c:autoTitleDeleted val="0"/>
    <c:plotArea>
      <c:layout/>
      <c:barChart>
        <c:barDir val="bar"/>
        <c:grouping val="clustered"/>
        <c:varyColors val="0"/>
        <c:ser>
          <c:idx val="0"/>
          <c:order val="0"/>
          <c:tx>
            <c:strRef>
              <c:f>'GRAFICO P335'!$C$2</c:f>
              <c:strCache>
                <c:ptCount val="1"/>
                <c:pt idx="0">
                  <c:v>AGROECOLOGICO</c:v>
                </c:pt>
              </c:strCache>
            </c:strRef>
          </c:tx>
          <c:spPr>
            <a:solidFill>
              <a:srgbClr val="008000"/>
            </a:solidFill>
          </c:spPr>
          <c:invertIfNegative val="0"/>
          <c:dLbls>
            <c:spPr>
              <a:noFill/>
              <a:ln>
                <a:noFill/>
              </a:ln>
              <a:effectLst/>
            </c:spPr>
            <c:txPr>
              <a:bodyPr/>
              <a:lstStyle/>
              <a:p>
                <a:pPr>
                  <a:defRPr sz="1200" b="1"/>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'GRAFICO P335'!$A$3:$A$11</c:f>
              <c:strCache>
                <c:ptCount val="9"/>
                <c:pt idx="0">
                  <c:v>Ahorrar en el banco</c:v>
                </c:pt>
                <c:pt idx="1">
                  <c:v>Alquiler de terreno</c:v>
                </c:pt>
                <c:pt idx="2">
                  <c:v>Compra de terrenos</c:v>
                </c:pt>
                <c:pt idx="3">
                  <c:v>Compra de artefactos</c:v>
                </c:pt>
                <c:pt idx="4">
                  <c:v>Compra de animales</c:v>
                </c:pt>
                <c:pt idx="5">
                  <c:v>Mejora de la vivienda</c:v>
                </c:pt>
                <c:pt idx="6">
                  <c:v>Mejoras en la parcela</c:v>
                </c:pt>
                <c:pt idx="7">
                  <c:v>Educación de los hijos</c:v>
                </c:pt>
                <c:pt idx="8">
                  <c:v>Comer mejor</c:v>
                </c:pt>
              </c:strCache>
            </c:strRef>
          </c:cat>
          <c:val>
            <c:numRef>
              <c:f>'GRAFICO P335'!$C$3:$C$11</c:f>
              <c:numCache>
                <c:formatCode>General</c:formatCode>
                <c:ptCount val="9"/>
                <c:pt idx="0">
                  <c:v>3.2</c:v>
                </c:pt>
                <c:pt idx="1">
                  <c:v>9.5</c:v>
                </c:pt>
                <c:pt idx="2">
                  <c:v>14.5</c:v>
                </c:pt>
                <c:pt idx="3">
                  <c:v>15.4</c:v>
                </c:pt>
                <c:pt idx="4">
                  <c:v>42.5</c:v>
                </c:pt>
                <c:pt idx="5">
                  <c:v>57.0</c:v>
                </c:pt>
                <c:pt idx="6">
                  <c:v>63.3</c:v>
                </c:pt>
                <c:pt idx="7">
                  <c:v>68.3</c:v>
                </c:pt>
                <c:pt idx="8">
                  <c:v>72.4</c:v>
                </c:pt>
              </c:numCache>
            </c:numRef>
          </c:val>
        </c:ser>
        <c:dLbls>
          <c:showLegendKey val="0"/>
          <c:showVal val="0"/>
          <c:showCatName val="0"/>
          <c:showSerName val="0"/>
          <c:showPercent val="0"/>
          <c:showBubbleSize val="0"/>
        </c:dLbls>
        <c:gapWidth val="50"/>
        <c:axId val="611640848"/>
        <c:axId val="611642896"/>
      </c:barChart>
      <c:catAx>
        <c:axId val="611640848"/>
        <c:scaling>
          <c:orientation val="minMax"/>
        </c:scaling>
        <c:delete val="0"/>
        <c:axPos val="l"/>
        <c:numFmt formatCode="General" sourceLinked="0"/>
        <c:majorTickMark val="out"/>
        <c:minorTickMark val="none"/>
        <c:tickLblPos val="nextTo"/>
        <c:txPr>
          <a:bodyPr/>
          <a:lstStyle/>
          <a:p>
            <a:pPr>
              <a:defRPr b="1"/>
            </a:pPr>
            <a:endParaRPr lang="es-ES_tradnl"/>
          </a:p>
        </c:txPr>
        <c:crossAx val="611642896"/>
        <c:crosses val="autoZero"/>
        <c:auto val="1"/>
        <c:lblAlgn val="ctr"/>
        <c:lblOffset val="100"/>
        <c:noMultiLvlLbl val="0"/>
      </c:catAx>
      <c:valAx>
        <c:axId val="611642896"/>
        <c:scaling>
          <c:orientation val="minMax"/>
        </c:scaling>
        <c:delete val="1"/>
        <c:axPos val="b"/>
        <c:numFmt formatCode="General" sourceLinked="1"/>
        <c:majorTickMark val="out"/>
        <c:minorTickMark val="none"/>
        <c:tickLblPos val="none"/>
        <c:crossAx val="611640848"/>
        <c:crosses val="autoZero"/>
        <c:crossBetween val="between"/>
      </c:valAx>
    </c:plotArea>
    <c:plotVisOnly val="1"/>
    <c:dispBlanksAs val="gap"/>
    <c:showDLblsOverMax val="0"/>
  </c:chart>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3E4C7D9-7FEC-437E-BA6A-0D48AE07E65D}" type="doc">
      <dgm:prSet loTypeId="urn:microsoft.com/office/officeart/2005/8/layout/radial6" loCatId="cycle" qsTypeId="urn:microsoft.com/office/officeart/2005/8/quickstyle/simple1" qsCatId="simple" csTypeId="urn:microsoft.com/office/officeart/2005/8/colors/accent1_2" csCatId="accent1" phldr="1"/>
      <dgm:spPr/>
      <dgm:t>
        <a:bodyPr/>
        <a:lstStyle/>
        <a:p>
          <a:endParaRPr lang="es-PE"/>
        </a:p>
      </dgm:t>
    </dgm:pt>
    <dgm:pt modelId="{08B49568-7521-4061-B9C4-D8FFD77E544E}">
      <dgm:prSet phldrT="[Texto]"/>
      <dgm:spPr>
        <a:solidFill>
          <a:schemeClr val="accent6">
            <a:lumMod val="75000"/>
          </a:schemeClr>
        </a:solidFill>
      </dgm:spPr>
      <dgm:t>
        <a:bodyPr/>
        <a:lstStyle/>
        <a:p>
          <a:r>
            <a:rPr lang="es-PE" b="1" dirty="0" smtClean="0">
              <a:solidFill>
                <a:schemeClr val="tx1"/>
              </a:solidFill>
            </a:rPr>
            <a:t>Competitividad de la pequeña agricultura</a:t>
          </a:r>
          <a:endParaRPr lang="es-PE" b="1" dirty="0">
            <a:solidFill>
              <a:schemeClr val="tx1"/>
            </a:solidFill>
          </a:endParaRPr>
        </a:p>
      </dgm:t>
    </dgm:pt>
    <dgm:pt modelId="{A2C8DEA6-9D0D-47B8-9538-1301198C3D28}" type="parTrans" cxnId="{37784C9A-9D80-4C73-8BAA-5A5B4FDF4362}">
      <dgm:prSet/>
      <dgm:spPr/>
      <dgm:t>
        <a:bodyPr/>
        <a:lstStyle/>
        <a:p>
          <a:endParaRPr lang="es-PE"/>
        </a:p>
      </dgm:t>
    </dgm:pt>
    <dgm:pt modelId="{A0645202-63C5-451F-856C-F04C56939F2C}" type="sibTrans" cxnId="{37784C9A-9D80-4C73-8BAA-5A5B4FDF4362}">
      <dgm:prSet/>
      <dgm:spPr/>
      <dgm:t>
        <a:bodyPr/>
        <a:lstStyle/>
        <a:p>
          <a:endParaRPr lang="es-PE"/>
        </a:p>
      </dgm:t>
    </dgm:pt>
    <dgm:pt modelId="{D8502180-9DB5-4EF9-BFB8-D3A55151F631}">
      <dgm:prSet phldrT="[Texto]"/>
      <dgm:spPr>
        <a:solidFill>
          <a:schemeClr val="accent6">
            <a:lumMod val="50000"/>
          </a:schemeClr>
        </a:solidFill>
      </dgm:spPr>
      <dgm:t>
        <a:bodyPr/>
        <a:lstStyle/>
        <a:p>
          <a:r>
            <a:rPr lang="es-PE" b="1" dirty="0" err="1" smtClean="0"/>
            <a:t>Asociatividad</a:t>
          </a:r>
          <a:endParaRPr lang="es-PE" b="1" dirty="0"/>
        </a:p>
      </dgm:t>
    </dgm:pt>
    <dgm:pt modelId="{0CC4B34A-F52A-4F9E-BA8A-516FD9E89720}" type="parTrans" cxnId="{C06C0691-F3A7-4C3C-839E-4118A4AD52CB}">
      <dgm:prSet/>
      <dgm:spPr/>
      <dgm:t>
        <a:bodyPr/>
        <a:lstStyle/>
        <a:p>
          <a:endParaRPr lang="es-PE"/>
        </a:p>
      </dgm:t>
    </dgm:pt>
    <dgm:pt modelId="{B01D89A5-149F-4178-9304-478A59AB68F3}" type="sibTrans" cxnId="{C06C0691-F3A7-4C3C-839E-4118A4AD52CB}">
      <dgm:prSet/>
      <dgm:spPr/>
      <dgm:t>
        <a:bodyPr/>
        <a:lstStyle/>
        <a:p>
          <a:endParaRPr lang="es-PE"/>
        </a:p>
      </dgm:t>
    </dgm:pt>
    <dgm:pt modelId="{3D89F328-ED25-4DFE-99BB-6C43ABF5CF08}">
      <dgm:prSet phldrT="[Texto]"/>
      <dgm:spPr>
        <a:solidFill>
          <a:schemeClr val="accent6">
            <a:lumMod val="50000"/>
          </a:schemeClr>
        </a:solidFill>
      </dgm:spPr>
      <dgm:t>
        <a:bodyPr/>
        <a:lstStyle/>
        <a:p>
          <a:r>
            <a:rPr lang="es-PE" b="1" dirty="0" smtClean="0"/>
            <a:t>Tecnología</a:t>
          </a:r>
          <a:endParaRPr lang="es-PE" b="1" dirty="0"/>
        </a:p>
      </dgm:t>
    </dgm:pt>
    <dgm:pt modelId="{E42A105F-5022-4615-8A54-6A4BE19600E9}" type="parTrans" cxnId="{FEEA0232-247E-478B-9FF8-93226991BDC5}">
      <dgm:prSet/>
      <dgm:spPr/>
      <dgm:t>
        <a:bodyPr/>
        <a:lstStyle/>
        <a:p>
          <a:endParaRPr lang="es-PE"/>
        </a:p>
      </dgm:t>
    </dgm:pt>
    <dgm:pt modelId="{4757FEA0-5134-41AB-932C-8392AA6DC5F5}" type="sibTrans" cxnId="{FEEA0232-247E-478B-9FF8-93226991BDC5}">
      <dgm:prSet/>
      <dgm:spPr/>
      <dgm:t>
        <a:bodyPr/>
        <a:lstStyle/>
        <a:p>
          <a:endParaRPr lang="es-PE"/>
        </a:p>
      </dgm:t>
    </dgm:pt>
    <dgm:pt modelId="{4A05C37B-691C-43B6-82CB-957CD9B4661F}">
      <dgm:prSet phldrT="[Texto]"/>
      <dgm:spPr>
        <a:solidFill>
          <a:schemeClr val="accent6">
            <a:lumMod val="50000"/>
          </a:schemeClr>
        </a:solidFill>
      </dgm:spPr>
      <dgm:t>
        <a:bodyPr/>
        <a:lstStyle/>
        <a:p>
          <a:r>
            <a:rPr lang="es-PE" b="1" dirty="0" smtClean="0"/>
            <a:t>Bajos costos de producción</a:t>
          </a:r>
          <a:endParaRPr lang="es-PE" b="1" dirty="0"/>
        </a:p>
      </dgm:t>
    </dgm:pt>
    <dgm:pt modelId="{8D8A1558-BF64-49DC-A886-7213EF35BC23}" type="parTrans" cxnId="{E7B247B4-E210-41A4-8BCF-675D38244C78}">
      <dgm:prSet/>
      <dgm:spPr/>
      <dgm:t>
        <a:bodyPr/>
        <a:lstStyle/>
        <a:p>
          <a:endParaRPr lang="es-PE"/>
        </a:p>
      </dgm:t>
    </dgm:pt>
    <dgm:pt modelId="{4D3F5854-C614-4EE8-9ADA-ABD1A6CA7B85}" type="sibTrans" cxnId="{E7B247B4-E210-41A4-8BCF-675D38244C78}">
      <dgm:prSet/>
      <dgm:spPr/>
      <dgm:t>
        <a:bodyPr/>
        <a:lstStyle/>
        <a:p>
          <a:endParaRPr lang="es-PE"/>
        </a:p>
      </dgm:t>
    </dgm:pt>
    <dgm:pt modelId="{4E315C33-2476-4880-A06A-B0DCCA7C34A3}">
      <dgm:prSet phldrT="[Texto]"/>
      <dgm:spPr>
        <a:solidFill>
          <a:schemeClr val="accent6">
            <a:lumMod val="50000"/>
          </a:schemeClr>
        </a:solidFill>
      </dgm:spPr>
      <dgm:t>
        <a:bodyPr/>
        <a:lstStyle/>
        <a:p>
          <a:r>
            <a:rPr lang="es-PE" b="1" dirty="0" smtClean="0"/>
            <a:t>Economía de escala</a:t>
          </a:r>
          <a:endParaRPr lang="es-PE" b="1" dirty="0"/>
        </a:p>
      </dgm:t>
    </dgm:pt>
    <dgm:pt modelId="{3899A98B-35A4-4034-9093-35806A3E6555}" type="parTrans" cxnId="{494C91D5-D0D7-40C2-9098-74A8D4596F44}">
      <dgm:prSet/>
      <dgm:spPr/>
      <dgm:t>
        <a:bodyPr/>
        <a:lstStyle/>
        <a:p>
          <a:endParaRPr lang="es-PE"/>
        </a:p>
      </dgm:t>
    </dgm:pt>
    <dgm:pt modelId="{073D0DB7-4C75-4042-8AF8-E7AB21249663}" type="sibTrans" cxnId="{494C91D5-D0D7-40C2-9098-74A8D4596F44}">
      <dgm:prSet/>
      <dgm:spPr/>
      <dgm:t>
        <a:bodyPr/>
        <a:lstStyle/>
        <a:p>
          <a:endParaRPr lang="es-PE"/>
        </a:p>
      </dgm:t>
    </dgm:pt>
    <dgm:pt modelId="{C6C66684-2059-40F9-81AD-6BF205866910}">
      <dgm:prSet phldrT="[Texto]"/>
      <dgm:spPr>
        <a:solidFill>
          <a:schemeClr val="accent6">
            <a:lumMod val="50000"/>
          </a:schemeClr>
        </a:solidFill>
      </dgm:spPr>
      <dgm:t>
        <a:bodyPr/>
        <a:lstStyle/>
        <a:p>
          <a:r>
            <a:rPr lang="es-PE" b="1" dirty="0" smtClean="0"/>
            <a:t>Información de mercados</a:t>
          </a:r>
          <a:endParaRPr lang="es-PE" b="1" dirty="0"/>
        </a:p>
      </dgm:t>
    </dgm:pt>
    <dgm:pt modelId="{3E5A2BDE-060D-4E87-9797-466821274BE7}" type="parTrans" cxnId="{E9534B2E-ABCB-4CCE-A3EF-46328567240D}">
      <dgm:prSet/>
      <dgm:spPr/>
      <dgm:t>
        <a:bodyPr/>
        <a:lstStyle/>
        <a:p>
          <a:endParaRPr lang="es-PE"/>
        </a:p>
      </dgm:t>
    </dgm:pt>
    <dgm:pt modelId="{CE466E5D-4B23-466F-BD92-BDE1F56AB169}" type="sibTrans" cxnId="{E9534B2E-ABCB-4CCE-A3EF-46328567240D}">
      <dgm:prSet/>
      <dgm:spPr/>
      <dgm:t>
        <a:bodyPr/>
        <a:lstStyle/>
        <a:p>
          <a:endParaRPr lang="es-PE"/>
        </a:p>
      </dgm:t>
    </dgm:pt>
    <dgm:pt modelId="{F6571BD2-6347-4AE5-87FE-FD6D6EC61E43}">
      <dgm:prSet phldrT="[Texto]"/>
      <dgm:spPr>
        <a:solidFill>
          <a:schemeClr val="accent6">
            <a:lumMod val="50000"/>
          </a:schemeClr>
        </a:solidFill>
      </dgm:spPr>
      <dgm:t>
        <a:bodyPr/>
        <a:lstStyle/>
        <a:p>
          <a:r>
            <a:rPr lang="es-PE" b="1" dirty="0" smtClean="0"/>
            <a:t>Calidad</a:t>
          </a:r>
          <a:endParaRPr lang="es-PE" b="1" dirty="0"/>
        </a:p>
      </dgm:t>
    </dgm:pt>
    <dgm:pt modelId="{033D5FBC-6F17-49AF-BDF6-B965BEEE2C47}" type="parTrans" cxnId="{5D4BCAE8-1FE7-4F30-A63D-FC45C785E0DD}">
      <dgm:prSet/>
      <dgm:spPr/>
      <dgm:t>
        <a:bodyPr/>
        <a:lstStyle/>
        <a:p>
          <a:endParaRPr lang="es-PE"/>
        </a:p>
      </dgm:t>
    </dgm:pt>
    <dgm:pt modelId="{D6C640E0-52AC-4C5B-8E03-6BB7C860BFD1}" type="sibTrans" cxnId="{5D4BCAE8-1FE7-4F30-A63D-FC45C785E0DD}">
      <dgm:prSet/>
      <dgm:spPr/>
      <dgm:t>
        <a:bodyPr/>
        <a:lstStyle/>
        <a:p>
          <a:endParaRPr lang="es-PE"/>
        </a:p>
      </dgm:t>
    </dgm:pt>
    <dgm:pt modelId="{18C16E32-3248-446B-B6B2-CE3086280F0B}">
      <dgm:prSet phldrT="[Texto]"/>
      <dgm:spPr>
        <a:solidFill>
          <a:schemeClr val="accent6">
            <a:lumMod val="50000"/>
          </a:schemeClr>
        </a:solidFill>
      </dgm:spPr>
      <dgm:t>
        <a:bodyPr/>
        <a:lstStyle/>
        <a:p>
          <a:r>
            <a:rPr lang="es-PE" b="1" dirty="0" smtClean="0"/>
            <a:t>Logística</a:t>
          </a:r>
          <a:r>
            <a:rPr lang="es-PE" dirty="0" smtClean="0"/>
            <a:t> </a:t>
          </a:r>
          <a:r>
            <a:rPr lang="es-PE" b="1" dirty="0" smtClean="0"/>
            <a:t>eficiente</a:t>
          </a:r>
          <a:endParaRPr lang="es-PE" b="1" dirty="0"/>
        </a:p>
      </dgm:t>
    </dgm:pt>
    <dgm:pt modelId="{B2086EF2-C9BE-46DF-BBBE-8B5703C8E73B}" type="parTrans" cxnId="{354B9BA6-62A2-4E5D-AE1D-4D1C67B49C28}">
      <dgm:prSet/>
      <dgm:spPr/>
      <dgm:t>
        <a:bodyPr/>
        <a:lstStyle/>
        <a:p>
          <a:endParaRPr lang="es-PE"/>
        </a:p>
      </dgm:t>
    </dgm:pt>
    <dgm:pt modelId="{A85CA884-41BF-4C37-A412-AC43781E7A9A}" type="sibTrans" cxnId="{354B9BA6-62A2-4E5D-AE1D-4D1C67B49C28}">
      <dgm:prSet/>
      <dgm:spPr/>
      <dgm:t>
        <a:bodyPr/>
        <a:lstStyle/>
        <a:p>
          <a:endParaRPr lang="es-PE"/>
        </a:p>
      </dgm:t>
    </dgm:pt>
    <dgm:pt modelId="{73DD8074-657C-4912-BA55-DEC588782418}" type="pres">
      <dgm:prSet presAssocID="{13E4C7D9-7FEC-437E-BA6A-0D48AE07E65D}" presName="Name0" presStyleCnt="0">
        <dgm:presLayoutVars>
          <dgm:chMax val="1"/>
          <dgm:dir/>
          <dgm:animLvl val="ctr"/>
          <dgm:resizeHandles val="exact"/>
        </dgm:presLayoutVars>
      </dgm:prSet>
      <dgm:spPr/>
      <dgm:t>
        <a:bodyPr/>
        <a:lstStyle/>
        <a:p>
          <a:endParaRPr lang="es-PE"/>
        </a:p>
      </dgm:t>
    </dgm:pt>
    <dgm:pt modelId="{5EB2B396-A380-4A19-9B88-E006EB7319FF}" type="pres">
      <dgm:prSet presAssocID="{08B49568-7521-4061-B9C4-D8FFD77E544E}" presName="centerShape" presStyleLbl="node0" presStyleIdx="0" presStyleCnt="1" custScaleX="141815" custScaleY="146666"/>
      <dgm:spPr/>
      <dgm:t>
        <a:bodyPr/>
        <a:lstStyle/>
        <a:p>
          <a:endParaRPr lang="es-PE"/>
        </a:p>
      </dgm:t>
    </dgm:pt>
    <dgm:pt modelId="{D4D617D9-8728-4B84-89E5-8D6D36CFDC11}" type="pres">
      <dgm:prSet presAssocID="{D8502180-9DB5-4EF9-BFB8-D3A55151F631}" presName="node" presStyleLbl="node1" presStyleIdx="0" presStyleCnt="7" custScaleX="141838" custScaleY="129046">
        <dgm:presLayoutVars>
          <dgm:bulletEnabled val="1"/>
        </dgm:presLayoutVars>
      </dgm:prSet>
      <dgm:spPr/>
      <dgm:t>
        <a:bodyPr/>
        <a:lstStyle/>
        <a:p>
          <a:endParaRPr lang="es-PE"/>
        </a:p>
      </dgm:t>
    </dgm:pt>
    <dgm:pt modelId="{DC37CC11-B61A-4956-B514-007D7E9D9041}" type="pres">
      <dgm:prSet presAssocID="{D8502180-9DB5-4EF9-BFB8-D3A55151F631}" presName="dummy" presStyleCnt="0"/>
      <dgm:spPr/>
    </dgm:pt>
    <dgm:pt modelId="{8F4572E2-F527-40DC-95D9-9C46FB6FFA3A}" type="pres">
      <dgm:prSet presAssocID="{B01D89A5-149F-4178-9304-478A59AB68F3}" presName="sibTrans" presStyleLbl="sibTrans2D1" presStyleIdx="0" presStyleCnt="7"/>
      <dgm:spPr/>
      <dgm:t>
        <a:bodyPr/>
        <a:lstStyle/>
        <a:p>
          <a:endParaRPr lang="es-PE"/>
        </a:p>
      </dgm:t>
    </dgm:pt>
    <dgm:pt modelId="{BBF86CB7-2BB6-4937-9C1D-1880709A9391}" type="pres">
      <dgm:prSet presAssocID="{3D89F328-ED25-4DFE-99BB-6C43ABF5CF08}" presName="node" presStyleLbl="node1" presStyleIdx="1" presStyleCnt="7" custScaleX="141838" custScaleY="129046">
        <dgm:presLayoutVars>
          <dgm:bulletEnabled val="1"/>
        </dgm:presLayoutVars>
      </dgm:prSet>
      <dgm:spPr/>
      <dgm:t>
        <a:bodyPr/>
        <a:lstStyle/>
        <a:p>
          <a:endParaRPr lang="es-PE"/>
        </a:p>
      </dgm:t>
    </dgm:pt>
    <dgm:pt modelId="{3CAE0615-5CC2-4DB2-8162-29C5A06BBF17}" type="pres">
      <dgm:prSet presAssocID="{3D89F328-ED25-4DFE-99BB-6C43ABF5CF08}" presName="dummy" presStyleCnt="0"/>
      <dgm:spPr/>
    </dgm:pt>
    <dgm:pt modelId="{34B66B1D-62FE-48B3-94E0-071C991D1D56}" type="pres">
      <dgm:prSet presAssocID="{4757FEA0-5134-41AB-932C-8392AA6DC5F5}" presName="sibTrans" presStyleLbl="sibTrans2D1" presStyleIdx="1" presStyleCnt="7"/>
      <dgm:spPr/>
      <dgm:t>
        <a:bodyPr/>
        <a:lstStyle/>
        <a:p>
          <a:endParaRPr lang="es-PE"/>
        </a:p>
      </dgm:t>
    </dgm:pt>
    <dgm:pt modelId="{85C77897-47CD-4FEA-B90D-37C160B92ED3}" type="pres">
      <dgm:prSet presAssocID="{4E315C33-2476-4880-A06A-B0DCCA7C34A3}" presName="node" presStyleLbl="node1" presStyleIdx="2" presStyleCnt="7" custScaleX="141838" custScaleY="129046">
        <dgm:presLayoutVars>
          <dgm:bulletEnabled val="1"/>
        </dgm:presLayoutVars>
      </dgm:prSet>
      <dgm:spPr/>
      <dgm:t>
        <a:bodyPr/>
        <a:lstStyle/>
        <a:p>
          <a:endParaRPr lang="es-PE"/>
        </a:p>
      </dgm:t>
    </dgm:pt>
    <dgm:pt modelId="{7D8CDDDA-1BBE-4549-932B-24B3456286F8}" type="pres">
      <dgm:prSet presAssocID="{4E315C33-2476-4880-A06A-B0DCCA7C34A3}" presName="dummy" presStyleCnt="0"/>
      <dgm:spPr/>
    </dgm:pt>
    <dgm:pt modelId="{A67A8B15-A3D4-48A1-95C7-C1F34AA0B77B}" type="pres">
      <dgm:prSet presAssocID="{073D0DB7-4C75-4042-8AF8-E7AB21249663}" presName="sibTrans" presStyleLbl="sibTrans2D1" presStyleIdx="2" presStyleCnt="7"/>
      <dgm:spPr/>
      <dgm:t>
        <a:bodyPr/>
        <a:lstStyle/>
        <a:p>
          <a:endParaRPr lang="es-PE"/>
        </a:p>
      </dgm:t>
    </dgm:pt>
    <dgm:pt modelId="{31107F84-2A2B-4483-A53E-5BF2D0E5AA3F}" type="pres">
      <dgm:prSet presAssocID="{4A05C37B-691C-43B6-82CB-957CD9B4661F}" presName="node" presStyleLbl="node1" presStyleIdx="3" presStyleCnt="7" custScaleX="141838" custScaleY="129046">
        <dgm:presLayoutVars>
          <dgm:bulletEnabled val="1"/>
        </dgm:presLayoutVars>
      </dgm:prSet>
      <dgm:spPr/>
      <dgm:t>
        <a:bodyPr/>
        <a:lstStyle/>
        <a:p>
          <a:endParaRPr lang="es-PE"/>
        </a:p>
      </dgm:t>
    </dgm:pt>
    <dgm:pt modelId="{7FC82F06-9371-46D2-9326-9894E296A631}" type="pres">
      <dgm:prSet presAssocID="{4A05C37B-691C-43B6-82CB-957CD9B4661F}" presName="dummy" presStyleCnt="0"/>
      <dgm:spPr/>
    </dgm:pt>
    <dgm:pt modelId="{EB829557-78E9-4D84-BF00-D7E33030D567}" type="pres">
      <dgm:prSet presAssocID="{4D3F5854-C614-4EE8-9ADA-ABD1A6CA7B85}" presName="sibTrans" presStyleLbl="sibTrans2D1" presStyleIdx="3" presStyleCnt="7"/>
      <dgm:spPr/>
      <dgm:t>
        <a:bodyPr/>
        <a:lstStyle/>
        <a:p>
          <a:endParaRPr lang="es-PE"/>
        </a:p>
      </dgm:t>
    </dgm:pt>
    <dgm:pt modelId="{CE52EBC1-7A44-42C5-A983-DECB060CC653}" type="pres">
      <dgm:prSet presAssocID="{F6571BD2-6347-4AE5-87FE-FD6D6EC61E43}" presName="node" presStyleLbl="node1" presStyleIdx="4" presStyleCnt="7" custScaleX="141838" custScaleY="129046">
        <dgm:presLayoutVars>
          <dgm:bulletEnabled val="1"/>
        </dgm:presLayoutVars>
      </dgm:prSet>
      <dgm:spPr/>
      <dgm:t>
        <a:bodyPr/>
        <a:lstStyle/>
        <a:p>
          <a:endParaRPr lang="es-PE"/>
        </a:p>
      </dgm:t>
    </dgm:pt>
    <dgm:pt modelId="{9D701A64-6A19-4DDF-AE14-C95EDDC5B010}" type="pres">
      <dgm:prSet presAssocID="{F6571BD2-6347-4AE5-87FE-FD6D6EC61E43}" presName="dummy" presStyleCnt="0"/>
      <dgm:spPr/>
    </dgm:pt>
    <dgm:pt modelId="{323BD259-8601-4007-B16C-0D06F9097D64}" type="pres">
      <dgm:prSet presAssocID="{D6C640E0-52AC-4C5B-8E03-6BB7C860BFD1}" presName="sibTrans" presStyleLbl="sibTrans2D1" presStyleIdx="4" presStyleCnt="7"/>
      <dgm:spPr/>
      <dgm:t>
        <a:bodyPr/>
        <a:lstStyle/>
        <a:p>
          <a:endParaRPr lang="es-PE"/>
        </a:p>
      </dgm:t>
    </dgm:pt>
    <dgm:pt modelId="{7E80D7B3-EB47-46E5-A773-937811A9F663}" type="pres">
      <dgm:prSet presAssocID="{C6C66684-2059-40F9-81AD-6BF205866910}" presName="node" presStyleLbl="node1" presStyleIdx="5" presStyleCnt="7" custScaleX="141838" custScaleY="129046">
        <dgm:presLayoutVars>
          <dgm:bulletEnabled val="1"/>
        </dgm:presLayoutVars>
      </dgm:prSet>
      <dgm:spPr/>
      <dgm:t>
        <a:bodyPr/>
        <a:lstStyle/>
        <a:p>
          <a:endParaRPr lang="es-PE"/>
        </a:p>
      </dgm:t>
    </dgm:pt>
    <dgm:pt modelId="{34A9A733-09EC-4059-A5E4-08E3F4460B2F}" type="pres">
      <dgm:prSet presAssocID="{C6C66684-2059-40F9-81AD-6BF205866910}" presName="dummy" presStyleCnt="0"/>
      <dgm:spPr/>
    </dgm:pt>
    <dgm:pt modelId="{68585B6B-A0B7-43C0-9981-64DE071B59BB}" type="pres">
      <dgm:prSet presAssocID="{CE466E5D-4B23-466F-BD92-BDE1F56AB169}" presName="sibTrans" presStyleLbl="sibTrans2D1" presStyleIdx="5" presStyleCnt="7"/>
      <dgm:spPr/>
      <dgm:t>
        <a:bodyPr/>
        <a:lstStyle/>
        <a:p>
          <a:endParaRPr lang="es-PE"/>
        </a:p>
      </dgm:t>
    </dgm:pt>
    <dgm:pt modelId="{02B45B1F-C461-4FD5-AC4D-55C02FDEC060}" type="pres">
      <dgm:prSet presAssocID="{18C16E32-3248-446B-B6B2-CE3086280F0B}" presName="node" presStyleLbl="node1" presStyleIdx="6" presStyleCnt="7" custScaleX="141838" custScaleY="129046">
        <dgm:presLayoutVars>
          <dgm:bulletEnabled val="1"/>
        </dgm:presLayoutVars>
      </dgm:prSet>
      <dgm:spPr/>
      <dgm:t>
        <a:bodyPr/>
        <a:lstStyle/>
        <a:p>
          <a:endParaRPr lang="es-PE"/>
        </a:p>
      </dgm:t>
    </dgm:pt>
    <dgm:pt modelId="{731F748E-AD46-44B7-84B6-5AEDA241D062}" type="pres">
      <dgm:prSet presAssocID="{18C16E32-3248-446B-B6B2-CE3086280F0B}" presName="dummy" presStyleCnt="0"/>
      <dgm:spPr/>
    </dgm:pt>
    <dgm:pt modelId="{11FE7F8E-7333-407D-869B-54AE5CAC0BE2}" type="pres">
      <dgm:prSet presAssocID="{A85CA884-41BF-4C37-A412-AC43781E7A9A}" presName="sibTrans" presStyleLbl="sibTrans2D1" presStyleIdx="6" presStyleCnt="7"/>
      <dgm:spPr/>
      <dgm:t>
        <a:bodyPr/>
        <a:lstStyle/>
        <a:p>
          <a:endParaRPr lang="es-PE"/>
        </a:p>
      </dgm:t>
    </dgm:pt>
  </dgm:ptLst>
  <dgm:cxnLst>
    <dgm:cxn modelId="{C06C0691-F3A7-4C3C-839E-4118A4AD52CB}" srcId="{08B49568-7521-4061-B9C4-D8FFD77E544E}" destId="{D8502180-9DB5-4EF9-BFB8-D3A55151F631}" srcOrd="0" destOrd="0" parTransId="{0CC4B34A-F52A-4F9E-BA8A-516FD9E89720}" sibTransId="{B01D89A5-149F-4178-9304-478A59AB68F3}"/>
    <dgm:cxn modelId="{2C493EFA-AFDF-B446-AC70-7B4A6665D67F}" type="presOf" srcId="{F6571BD2-6347-4AE5-87FE-FD6D6EC61E43}" destId="{CE52EBC1-7A44-42C5-A983-DECB060CC653}" srcOrd="0" destOrd="0" presId="urn:microsoft.com/office/officeart/2005/8/layout/radial6"/>
    <dgm:cxn modelId="{53C923BE-D00F-1B47-9FF1-52DBBCD213EC}" type="presOf" srcId="{073D0DB7-4C75-4042-8AF8-E7AB21249663}" destId="{A67A8B15-A3D4-48A1-95C7-C1F34AA0B77B}" srcOrd="0" destOrd="0" presId="urn:microsoft.com/office/officeart/2005/8/layout/radial6"/>
    <dgm:cxn modelId="{02FD05CA-64A0-444F-BBF6-5CADFDF14CDB}" type="presOf" srcId="{A85CA884-41BF-4C37-A412-AC43781E7A9A}" destId="{11FE7F8E-7333-407D-869B-54AE5CAC0BE2}" srcOrd="0" destOrd="0" presId="urn:microsoft.com/office/officeart/2005/8/layout/radial6"/>
    <dgm:cxn modelId="{37784C9A-9D80-4C73-8BAA-5A5B4FDF4362}" srcId="{13E4C7D9-7FEC-437E-BA6A-0D48AE07E65D}" destId="{08B49568-7521-4061-B9C4-D8FFD77E544E}" srcOrd="0" destOrd="0" parTransId="{A2C8DEA6-9D0D-47B8-9538-1301198C3D28}" sibTransId="{A0645202-63C5-451F-856C-F04C56939F2C}"/>
    <dgm:cxn modelId="{7F8BF8F2-1D11-E747-BF7A-0210828E6E36}" type="presOf" srcId="{3D89F328-ED25-4DFE-99BB-6C43ABF5CF08}" destId="{BBF86CB7-2BB6-4937-9C1D-1880709A9391}" srcOrd="0" destOrd="0" presId="urn:microsoft.com/office/officeart/2005/8/layout/radial6"/>
    <dgm:cxn modelId="{CAE79207-D2A4-7D4F-9F2E-658CD6689AAB}" type="presOf" srcId="{CE466E5D-4B23-466F-BD92-BDE1F56AB169}" destId="{68585B6B-A0B7-43C0-9981-64DE071B59BB}" srcOrd="0" destOrd="0" presId="urn:microsoft.com/office/officeart/2005/8/layout/radial6"/>
    <dgm:cxn modelId="{FEEA0232-247E-478B-9FF8-93226991BDC5}" srcId="{08B49568-7521-4061-B9C4-D8FFD77E544E}" destId="{3D89F328-ED25-4DFE-99BB-6C43ABF5CF08}" srcOrd="1" destOrd="0" parTransId="{E42A105F-5022-4615-8A54-6A4BE19600E9}" sibTransId="{4757FEA0-5134-41AB-932C-8392AA6DC5F5}"/>
    <dgm:cxn modelId="{657C37A1-38DC-EB45-BEF7-F5AA28984D6E}" type="presOf" srcId="{C6C66684-2059-40F9-81AD-6BF205866910}" destId="{7E80D7B3-EB47-46E5-A773-937811A9F663}" srcOrd="0" destOrd="0" presId="urn:microsoft.com/office/officeart/2005/8/layout/radial6"/>
    <dgm:cxn modelId="{F91511C6-870D-C340-BA2B-AD000D2ED7AF}" type="presOf" srcId="{4A05C37B-691C-43B6-82CB-957CD9B4661F}" destId="{31107F84-2A2B-4483-A53E-5BF2D0E5AA3F}" srcOrd="0" destOrd="0" presId="urn:microsoft.com/office/officeart/2005/8/layout/radial6"/>
    <dgm:cxn modelId="{6680427A-97A9-114C-B743-A849ECA382D2}" type="presOf" srcId="{D6C640E0-52AC-4C5B-8E03-6BB7C860BFD1}" destId="{323BD259-8601-4007-B16C-0D06F9097D64}" srcOrd="0" destOrd="0" presId="urn:microsoft.com/office/officeart/2005/8/layout/radial6"/>
    <dgm:cxn modelId="{879E3370-6A23-504D-98E7-73FA53D946AC}" type="presOf" srcId="{4757FEA0-5134-41AB-932C-8392AA6DC5F5}" destId="{34B66B1D-62FE-48B3-94E0-071C991D1D56}" srcOrd="0" destOrd="0" presId="urn:microsoft.com/office/officeart/2005/8/layout/radial6"/>
    <dgm:cxn modelId="{575EC008-88A8-7B42-BDD5-5676BD4BE00A}" type="presOf" srcId="{B01D89A5-149F-4178-9304-478A59AB68F3}" destId="{8F4572E2-F527-40DC-95D9-9C46FB6FFA3A}" srcOrd="0" destOrd="0" presId="urn:microsoft.com/office/officeart/2005/8/layout/radial6"/>
    <dgm:cxn modelId="{A49A2D7E-69B1-3E4B-9F01-AAD42C59A1B4}" type="presOf" srcId="{08B49568-7521-4061-B9C4-D8FFD77E544E}" destId="{5EB2B396-A380-4A19-9B88-E006EB7319FF}" srcOrd="0" destOrd="0" presId="urn:microsoft.com/office/officeart/2005/8/layout/radial6"/>
    <dgm:cxn modelId="{00FE3888-75C5-2141-9BAE-4D4F5B3939DD}" type="presOf" srcId="{4E315C33-2476-4880-A06A-B0DCCA7C34A3}" destId="{85C77897-47CD-4FEA-B90D-37C160B92ED3}" srcOrd="0" destOrd="0" presId="urn:microsoft.com/office/officeart/2005/8/layout/radial6"/>
    <dgm:cxn modelId="{016B03AC-789C-2142-A807-DB76B0C564B9}" type="presOf" srcId="{D8502180-9DB5-4EF9-BFB8-D3A55151F631}" destId="{D4D617D9-8728-4B84-89E5-8D6D36CFDC11}" srcOrd="0" destOrd="0" presId="urn:microsoft.com/office/officeart/2005/8/layout/radial6"/>
    <dgm:cxn modelId="{494C91D5-D0D7-40C2-9098-74A8D4596F44}" srcId="{08B49568-7521-4061-B9C4-D8FFD77E544E}" destId="{4E315C33-2476-4880-A06A-B0DCCA7C34A3}" srcOrd="2" destOrd="0" parTransId="{3899A98B-35A4-4034-9093-35806A3E6555}" sibTransId="{073D0DB7-4C75-4042-8AF8-E7AB21249663}"/>
    <dgm:cxn modelId="{354B9BA6-62A2-4E5D-AE1D-4D1C67B49C28}" srcId="{08B49568-7521-4061-B9C4-D8FFD77E544E}" destId="{18C16E32-3248-446B-B6B2-CE3086280F0B}" srcOrd="6" destOrd="0" parTransId="{B2086EF2-C9BE-46DF-BBBE-8B5703C8E73B}" sibTransId="{A85CA884-41BF-4C37-A412-AC43781E7A9A}"/>
    <dgm:cxn modelId="{8C658CE8-6205-A54B-B59D-AE8107F13313}" type="presOf" srcId="{18C16E32-3248-446B-B6B2-CE3086280F0B}" destId="{02B45B1F-C461-4FD5-AC4D-55C02FDEC060}" srcOrd="0" destOrd="0" presId="urn:microsoft.com/office/officeart/2005/8/layout/radial6"/>
    <dgm:cxn modelId="{5D4BCAE8-1FE7-4F30-A63D-FC45C785E0DD}" srcId="{08B49568-7521-4061-B9C4-D8FFD77E544E}" destId="{F6571BD2-6347-4AE5-87FE-FD6D6EC61E43}" srcOrd="4" destOrd="0" parTransId="{033D5FBC-6F17-49AF-BDF6-B965BEEE2C47}" sibTransId="{D6C640E0-52AC-4C5B-8E03-6BB7C860BFD1}"/>
    <dgm:cxn modelId="{E7B247B4-E210-41A4-8BCF-675D38244C78}" srcId="{08B49568-7521-4061-B9C4-D8FFD77E544E}" destId="{4A05C37B-691C-43B6-82CB-957CD9B4661F}" srcOrd="3" destOrd="0" parTransId="{8D8A1558-BF64-49DC-A886-7213EF35BC23}" sibTransId="{4D3F5854-C614-4EE8-9ADA-ABD1A6CA7B85}"/>
    <dgm:cxn modelId="{E724D0B9-03F9-A947-9E98-B54E65315F20}" type="presOf" srcId="{13E4C7D9-7FEC-437E-BA6A-0D48AE07E65D}" destId="{73DD8074-657C-4912-BA55-DEC588782418}" srcOrd="0" destOrd="0" presId="urn:microsoft.com/office/officeart/2005/8/layout/radial6"/>
    <dgm:cxn modelId="{E9534B2E-ABCB-4CCE-A3EF-46328567240D}" srcId="{08B49568-7521-4061-B9C4-D8FFD77E544E}" destId="{C6C66684-2059-40F9-81AD-6BF205866910}" srcOrd="5" destOrd="0" parTransId="{3E5A2BDE-060D-4E87-9797-466821274BE7}" sibTransId="{CE466E5D-4B23-466F-BD92-BDE1F56AB169}"/>
    <dgm:cxn modelId="{F6AD4F82-ADFB-1941-9559-DE289E01DDC3}" type="presOf" srcId="{4D3F5854-C614-4EE8-9ADA-ABD1A6CA7B85}" destId="{EB829557-78E9-4D84-BF00-D7E33030D567}" srcOrd="0" destOrd="0" presId="urn:microsoft.com/office/officeart/2005/8/layout/radial6"/>
    <dgm:cxn modelId="{6DC0AA21-F047-3440-A5E8-6F580D365210}" type="presParOf" srcId="{73DD8074-657C-4912-BA55-DEC588782418}" destId="{5EB2B396-A380-4A19-9B88-E006EB7319FF}" srcOrd="0" destOrd="0" presId="urn:microsoft.com/office/officeart/2005/8/layout/radial6"/>
    <dgm:cxn modelId="{4AD62617-53CC-1543-A9E1-6D301096B48F}" type="presParOf" srcId="{73DD8074-657C-4912-BA55-DEC588782418}" destId="{D4D617D9-8728-4B84-89E5-8D6D36CFDC11}" srcOrd="1" destOrd="0" presId="urn:microsoft.com/office/officeart/2005/8/layout/radial6"/>
    <dgm:cxn modelId="{1933AE67-052C-9B43-848D-515E8BC58E61}" type="presParOf" srcId="{73DD8074-657C-4912-BA55-DEC588782418}" destId="{DC37CC11-B61A-4956-B514-007D7E9D9041}" srcOrd="2" destOrd="0" presId="urn:microsoft.com/office/officeart/2005/8/layout/radial6"/>
    <dgm:cxn modelId="{0167D33F-D406-2B4E-AEA7-690781073251}" type="presParOf" srcId="{73DD8074-657C-4912-BA55-DEC588782418}" destId="{8F4572E2-F527-40DC-95D9-9C46FB6FFA3A}" srcOrd="3" destOrd="0" presId="urn:microsoft.com/office/officeart/2005/8/layout/radial6"/>
    <dgm:cxn modelId="{3BB85982-F89F-9741-84B1-AF1E30CE6890}" type="presParOf" srcId="{73DD8074-657C-4912-BA55-DEC588782418}" destId="{BBF86CB7-2BB6-4937-9C1D-1880709A9391}" srcOrd="4" destOrd="0" presId="urn:microsoft.com/office/officeart/2005/8/layout/radial6"/>
    <dgm:cxn modelId="{BC55A978-0C58-6B49-BA79-D550EC38B85D}" type="presParOf" srcId="{73DD8074-657C-4912-BA55-DEC588782418}" destId="{3CAE0615-5CC2-4DB2-8162-29C5A06BBF17}" srcOrd="5" destOrd="0" presId="urn:microsoft.com/office/officeart/2005/8/layout/radial6"/>
    <dgm:cxn modelId="{80D9A262-5BEF-934C-8057-AB41B0FA5374}" type="presParOf" srcId="{73DD8074-657C-4912-BA55-DEC588782418}" destId="{34B66B1D-62FE-48B3-94E0-071C991D1D56}" srcOrd="6" destOrd="0" presId="urn:microsoft.com/office/officeart/2005/8/layout/radial6"/>
    <dgm:cxn modelId="{FBEFCEF1-3AC8-8E40-986B-BE74A8268575}" type="presParOf" srcId="{73DD8074-657C-4912-BA55-DEC588782418}" destId="{85C77897-47CD-4FEA-B90D-37C160B92ED3}" srcOrd="7" destOrd="0" presId="urn:microsoft.com/office/officeart/2005/8/layout/radial6"/>
    <dgm:cxn modelId="{9971C3B8-4694-9841-972B-4BE6D2722DA7}" type="presParOf" srcId="{73DD8074-657C-4912-BA55-DEC588782418}" destId="{7D8CDDDA-1BBE-4549-932B-24B3456286F8}" srcOrd="8" destOrd="0" presId="urn:microsoft.com/office/officeart/2005/8/layout/radial6"/>
    <dgm:cxn modelId="{6F9660CF-9956-BF4D-BF54-BBEA964B7D89}" type="presParOf" srcId="{73DD8074-657C-4912-BA55-DEC588782418}" destId="{A67A8B15-A3D4-48A1-95C7-C1F34AA0B77B}" srcOrd="9" destOrd="0" presId="urn:microsoft.com/office/officeart/2005/8/layout/radial6"/>
    <dgm:cxn modelId="{3D4FD5DA-F8EE-2D41-A0C5-60377939B3E2}" type="presParOf" srcId="{73DD8074-657C-4912-BA55-DEC588782418}" destId="{31107F84-2A2B-4483-A53E-5BF2D0E5AA3F}" srcOrd="10" destOrd="0" presId="urn:microsoft.com/office/officeart/2005/8/layout/radial6"/>
    <dgm:cxn modelId="{88D24C68-E425-9946-B4AD-2E496B448D1C}" type="presParOf" srcId="{73DD8074-657C-4912-BA55-DEC588782418}" destId="{7FC82F06-9371-46D2-9326-9894E296A631}" srcOrd="11" destOrd="0" presId="urn:microsoft.com/office/officeart/2005/8/layout/radial6"/>
    <dgm:cxn modelId="{FB557D1D-7E57-FA47-BF8B-4ACDA3D620FE}" type="presParOf" srcId="{73DD8074-657C-4912-BA55-DEC588782418}" destId="{EB829557-78E9-4D84-BF00-D7E33030D567}" srcOrd="12" destOrd="0" presId="urn:microsoft.com/office/officeart/2005/8/layout/radial6"/>
    <dgm:cxn modelId="{0D72B59E-CDCB-1E4C-8053-8AD94ABCDFA8}" type="presParOf" srcId="{73DD8074-657C-4912-BA55-DEC588782418}" destId="{CE52EBC1-7A44-42C5-A983-DECB060CC653}" srcOrd="13" destOrd="0" presId="urn:microsoft.com/office/officeart/2005/8/layout/radial6"/>
    <dgm:cxn modelId="{A97322FD-58B1-CC42-A425-568E0A83CAD4}" type="presParOf" srcId="{73DD8074-657C-4912-BA55-DEC588782418}" destId="{9D701A64-6A19-4DDF-AE14-C95EDDC5B010}" srcOrd="14" destOrd="0" presId="urn:microsoft.com/office/officeart/2005/8/layout/radial6"/>
    <dgm:cxn modelId="{61F7667E-1D1D-EF4C-9DBC-7321FD3233CF}" type="presParOf" srcId="{73DD8074-657C-4912-BA55-DEC588782418}" destId="{323BD259-8601-4007-B16C-0D06F9097D64}" srcOrd="15" destOrd="0" presId="urn:microsoft.com/office/officeart/2005/8/layout/radial6"/>
    <dgm:cxn modelId="{42CDB9C0-EF7B-0F42-9D29-28E4AB4FEBB2}" type="presParOf" srcId="{73DD8074-657C-4912-BA55-DEC588782418}" destId="{7E80D7B3-EB47-46E5-A773-937811A9F663}" srcOrd="16" destOrd="0" presId="urn:microsoft.com/office/officeart/2005/8/layout/radial6"/>
    <dgm:cxn modelId="{1A1E091E-1B91-9C44-BEBA-717BCAB0DE1D}" type="presParOf" srcId="{73DD8074-657C-4912-BA55-DEC588782418}" destId="{34A9A733-09EC-4059-A5E4-08E3F4460B2F}" srcOrd="17" destOrd="0" presId="urn:microsoft.com/office/officeart/2005/8/layout/radial6"/>
    <dgm:cxn modelId="{0F45640A-0E5A-B946-88B5-ACF27ED2E19A}" type="presParOf" srcId="{73DD8074-657C-4912-BA55-DEC588782418}" destId="{68585B6B-A0B7-43C0-9981-64DE071B59BB}" srcOrd="18" destOrd="0" presId="urn:microsoft.com/office/officeart/2005/8/layout/radial6"/>
    <dgm:cxn modelId="{0E75BE35-19FA-4849-8886-B37CF1697A83}" type="presParOf" srcId="{73DD8074-657C-4912-BA55-DEC588782418}" destId="{02B45B1F-C461-4FD5-AC4D-55C02FDEC060}" srcOrd="19" destOrd="0" presId="urn:microsoft.com/office/officeart/2005/8/layout/radial6"/>
    <dgm:cxn modelId="{E02C588B-4217-2B43-93E9-CA2A02B5B4C9}" type="presParOf" srcId="{73DD8074-657C-4912-BA55-DEC588782418}" destId="{731F748E-AD46-44B7-84B6-5AEDA241D062}" srcOrd="20" destOrd="0" presId="urn:microsoft.com/office/officeart/2005/8/layout/radial6"/>
    <dgm:cxn modelId="{A6519B0B-0C82-164A-89CA-153B9B039F65}" type="presParOf" srcId="{73DD8074-657C-4912-BA55-DEC588782418}" destId="{11FE7F8E-7333-407D-869B-54AE5CAC0BE2}" srcOrd="21" destOrd="0" presId="urn:microsoft.com/office/officeart/2005/8/layout/radial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FE7F8E-7333-407D-869B-54AE5CAC0BE2}">
      <dsp:nvSpPr>
        <dsp:cNvPr id="0" name=""/>
        <dsp:cNvSpPr/>
      </dsp:nvSpPr>
      <dsp:spPr>
        <a:xfrm>
          <a:off x="1590827" y="519709"/>
          <a:ext cx="4114816" cy="4114816"/>
        </a:xfrm>
        <a:prstGeom prst="blockArc">
          <a:avLst>
            <a:gd name="adj1" fmla="val 13114286"/>
            <a:gd name="adj2" fmla="val 16200000"/>
            <a:gd name="adj3" fmla="val 390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8585B6B-A0B7-43C0-9981-64DE071B59BB}">
      <dsp:nvSpPr>
        <dsp:cNvPr id="0" name=""/>
        <dsp:cNvSpPr/>
      </dsp:nvSpPr>
      <dsp:spPr>
        <a:xfrm>
          <a:off x="1590827" y="519709"/>
          <a:ext cx="4114816" cy="4114816"/>
        </a:xfrm>
        <a:prstGeom prst="blockArc">
          <a:avLst>
            <a:gd name="adj1" fmla="val 10028571"/>
            <a:gd name="adj2" fmla="val 13114286"/>
            <a:gd name="adj3" fmla="val 390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23BD259-8601-4007-B16C-0D06F9097D64}">
      <dsp:nvSpPr>
        <dsp:cNvPr id="0" name=""/>
        <dsp:cNvSpPr/>
      </dsp:nvSpPr>
      <dsp:spPr>
        <a:xfrm>
          <a:off x="1590827" y="519709"/>
          <a:ext cx="4114816" cy="4114816"/>
        </a:xfrm>
        <a:prstGeom prst="blockArc">
          <a:avLst>
            <a:gd name="adj1" fmla="val 6942857"/>
            <a:gd name="adj2" fmla="val 10028571"/>
            <a:gd name="adj3" fmla="val 390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B829557-78E9-4D84-BF00-D7E33030D567}">
      <dsp:nvSpPr>
        <dsp:cNvPr id="0" name=""/>
        <dsp:cNvSpPr/>
      </dsp:nvSpPr>
      <dsp:spPr>
        <a:xfrm>
          <a:off x="1590827" y="519709"/>
          <a:ext cx="4114816" cy="4114816"/>
        </a:xfrm>
        <a:prstGeom prst="blockArc">
          <a:avLst>
            <a:gd name="adj1" fmla="val 3857143"/>
            <a:gd name="adj2" fmla="val 6942857"/>
            <a:gd name="adj3" fmla="val 390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67A8B15-A3D4-48A1-95C7-C1F34AA0B77B}">
      <dsp:nvSpPr>
        <dsp:cNvPr id="0" name=""/>
        <dsp:cNvSpPr/>
      </dsp:nvSpPr>
      <dsp:spPr>
        <a:xfrm>
          <a:off x="1590827" y="519709"/>
          <a:ext cx="4114816" cy="4114816"/>
        </a:xfrm>
        <a:prstGeom prst="blockArc">
          <a:avLst>
            <a:gd name="adj1" fmla="val 771429"/>
            <a:gd name="adj2" fmla="val 3857143"/>
            <a:gd name="adj3" fmla="val 390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4B66B1D-62FE-48B3-94E0-071C991D1D56}">
      <dsp:nvSpPr>
        <dsp:cNvPr id="0" name=""/>
        <dsp:cNvSpPr/>
      </dsp:nvSpPr>
      <dsp:spPr>
        <a:xfrm>
          <a:off x="1590827" y="519709"/>
          <a:ext cx="4114816" cy="4114816"/>
        </a:xfrm>
        <a:prstGeom prst="blockArc">
          <a:avLst>
            <a:gd name="adj1" fmla="val 19285714"/>
            <a:gd name="adj2" fmla="val 771429"/>
            <a:gd name="adj3" fmla="val 390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F4572E2-F527-40DC-95D9-9C46FB6FFA3A}">
      <dsp:nvSpPr>
        <dsp:cNvPr id="0" name=""/>
        <dsp:cNvSpPr/>
      </dsp:nvSpPr>
      <dsp:spPr>
        <a:xfrm>
          <a:off x="1590827" y="519709"/>
          <a:ext cx="4114816" cy="4114816"/>
        </a:xfrm>
        <a:prstGeom prst="blockArc">
          <a:avLst>
            <a:gd name="adj1" fmla="val 16200000"/>
            <a:gd name="adj2" fmla="val 19285714"/>
            <a:gd name="adj3" fmla="val 390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EB2B396-A380-4A19-9B88-E006EB7319FF}">
      <dsp:nvSpPr>
        <dsp:cNvPr id="0" name=""/>
        <dsp:cNvSpPr/>
      </dsp:nvSpPr>
      <dsp:spPr>
        <a:xfrm>
          <a:off x="2519005" y="1409259"/>
          <a:ext cx="2258461" cy="2335715"/>
        </a:xfrm>
        <a:prstGeom prst="ellipse">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r>
            <a:rPr lang="es-PE" sz="1900" b="1" kern="1200" dirty="0" smtClean="0">
              <a:solidFill>
                <a:schemeClr val="tx1"/>
              </a:solidFill>
            </a:rPr>
            <a:t>Competitividad de la pequeña agricultura</a:t>
          </a:r>
          <a:endParaRPr lang="es-PE" sz="1900" b="1" kern="1200" dirty="0">
            <a:solidFill>
              <a:schemeClr val="tx1"/>
            </a:solidFill>
          </a:endParaRPr>
        </a:p>
      </dsp:txBody>
      <dsp:txXfrm>
        <a:off x="2849749" y="1751317"/>
        <a:ext cx="1596973" cy="1651599"/>
      </dsp:txXfrm>
    </dsp:sp>
    <dsp:sp modelId="{D4D617D9-8728-4B84-89E5-8D6D36CFDC11}">
      <dsp:nvSpPr>
        <dsp:cNvPr id="0" name=""/>
        <dsp:cNvSpPr/>
      </dsp:nvSpPr>
      <dsp:spPr>
        <a:xfrm>
          <a:off x="2857646" y="-159446"/>
          <a:ext cx="1581179" cy="1438576"/>
        </a:xfrm>
        <a:prstGeom prst="ellipse">
          <a:avLst/>
        </a:prstGeom>
        <a:solidFill>
          <a:schemeClr val="accent6">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s-PE" sz="1500" b="1" kern="1200" dirty="0" err="1" smtClean="0"/>
            <a:t>Asociatividad</a:t>
          </a:r>
          <a:endParaRPr lang="es-PE" sz="1500" b="1" kern="1200" dirty="0"/>
        </a:p>
      </dsp:txBody>
      <dsp:txXfrm>
        <a:off x="3089204" y="51229"/>
        <a:ext cx="1118063" cy="1017226"/>
      </dsp:txXfrm>
    </dsp:sp>
    <dsp:sp modelId="{BBF86CB7-2BB6-4937-9C1D-1880709A9391}">
      <dsp:nvSpPr>
        <dsp:cNvPr id="0" name=""/>
        <dsp:cNvSpPr/>
      </dsp:nvSpPr>
      <dsp:spPr>
        <a:xfrm>
          <a:off x="4434816" y="600078"/>
          <a:ext cx="1581179" cy="1438576"/>
        </a:xfrm>
        <a:prstGeom prst="ellipse">
          <a:avLst/>
        </a:prstGeom>
        <a:solidFill>
          <a:schemeClr val="accent6">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s-PE" sz="1500" b="1" kern="1200" dirty="0" smtClean="0"/>
            <a:t>Tecnología</a:t>
          </a:r>
          <a:endParaRPr lang="es-PE" sz="1500" b="1" kern="1200" dirty="0"/>
        </a:p>
      </dsp:txBody>
      <dsp:txXfrm>
        <a:off x="4666374" y="810753"/>
        <a:ext cx="1118063" cy="1017226"/>
      </dsp:txXfrm>
    </dsp:sp>
    <dsp:sp modelId="{85C77897-47CD-4FEA-B90D-37C160B92ED3}">
      <dsp:nvSpPr>
        <dsp:cNvPr id="0" name=""/>
        <dsp:cNvSpPr/>
      </dsp:nvSpPr>
      <dsp:spPr>
        <a:xfrm>
          <a:off x="4824344" y="2306715"/>
          <a:ext cx="1581179" cy="1438576"/>
        </a:xfrm>
        <a:prstGeom prst="ellipse">
          <a:avLst/>
        </a:prstGeom>
        <a:solidFill>
          <a:schemeClr val="accent6">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s-PE" sz="1500" b="1" kern="1200" dirty="0" smtClean="0"/>
            <a:t>Economía de escala</a:t>
          </a:r>
          <a:endParaRPr lang="es-PE" sz="1500" b="1" kern="1200" dirty="0"/>
        </a:p>
      </dsp:txBody>
      <dsp:txXfrm>
        <a:off x="5055902" y="2517390"/>
        <a:ext cx="1118063" cy="1017226"/>
      </dsp:txXfrm>
    </dsp:sp>
    <dsp:sp modelId="{31107F84-2A2B-4483-A53E-5BF2D0E5AA3F}">
      <dsp:nvSpPr>
        <dsp:cNvPr id="0" name=""/>
        <dsp:cNvSpPr/>
      </dsp:nvSpPr>
      <dsp:spPr>
        <a:xfrm>
          <a:off x="3732909" y="3675331"/>
          <a:ext cx="1581179" cy="1438576"/>
        </a:xfrm>
        <a:prstGeom prst="ellipse">
          <a:avLst/>
        </a:prstGeom>
        <a:solidFill>
          <a:schemeClr val="accent6">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s-PE" sz="1500" b="1" kern="1200" dirty="0" smtClean="0"/>
            <a:t>Bajos costos de producción</a:t>
          </a:r>
          <a:endParaRPr lang="es-PE" sz="1500" b="1" kern="1200" dirty="0"/>
        </a:p>
      </dsp:txBody>
      <dsp:txXfrm>
        <a:off x="3964467" y="3886006"/>
        <a:ext cx="1118063" cy="1017226"/>
      </dsp:txXfrm>
    </dsp:sp>
    <dsp:sp modelId="{CE52EBC1-7A44-42C5-A983-DECB060CC653}">
      <dsp:nvSpPr>
        <dsp:cNvPr id="0" name=""/>
        <dsp:cNvSpPr/>
      </dsp:nvSpPr>
      <dsp:spPr>
        <a:xfrm>
          <a:off x="1982383" y="3675331"/>
          <a:ext cx="1581179" cy="1438576"/>
        </a:xfrm>
        <a:prstGeom prst="ellipse">
          <a:avLst/>
        </a:prstGeom>
        <a:solidFill>
          <a:schemeClr val="accent6">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s-PE" sz="1500" b="1" kern="1200" dirty="0" smtClean="0"/>
            <a:t>Calidad</a:t>
          </a:r>
          <a:endParaRPr lang="es-PE" sz="1500" b="1" kern="1200" dirty="0"/>
        </a:p>
      </dsp:txBody>
      <dsp:txXfrm>
        <a:off x="2213941" y="3886006"/>
        <a:ext cx="1118063" cy="1017226"/>
      </dsp:txXfrm>
    </dsp:sp>
    <dsp:sp modelId="{7E80D7B3-EB47-46E5-A773-937811A9F663}">
      <dsp:nvSpPr>
        <dsp:cNvPr id="0" name=""/>
        <dsp:cNvSpPr/>
      </dsp:nvSpPr>
      <dsp:spPr>
        <a:xfrm>
          <a:off x="890947" y="2306715"/>
          <a:ext cx="1581179" cy="1438576"/>
        </a:xfrm>
        <a:prstGeom prst="ellipse">
          <a:avLst/>
        </a:prstGeom>
        <a:solidFill>
          <a:schemeClr val="accent6">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s-PE" sz="1500" b="1" kern="1200" dirty="0" smtClean="0"/>
            <a:t>Información de mercados</a:t>
          </a:r>
          <a:endParaRPr lang="es-PE" sz="1500" b="1" kern="1200" dirty="0"/>
        </a:p>
      </dsp:txBody>
      <dsp:txXfrm>
        <a:off x="1122505" y="2517390"/>
        <a:ext cx="1118063" cy="1017226"/>
      </dsp:txXfrm>
    </dsp:sp>
    <dsp:sp modelId="{02B45B1F-C461-4FD5-AC4D-55C02FDEC060}">
      <dsp:nvSpPr>
        <dsp:cNvPr id="0" name=""/>
        <dsp:cNvSpPr/>
      </dsp:nvSpPr>
      <dsp:spPr>
        <a:xfrm>
          <a:off x="1280476" y="600078"/>
          <a:ext cx="1581179" cy="1438576"/>
        </a:xfrm>
        <a:prstGeom prst="ellipse">
          <a:avLst/>
        </a:prstGeom>
        <a:solidFill>
          <a:schemeClr val="accent6">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s-PE" sz="1500" b="1" kern="1200" dirty="0" smtClean="0"/>
            <a:t>Logística</a:t>
          </a:r>
          <a:r>
            <a:rPr lang="es-PE" sz="1500" kern="1200" dirty="0" smtClean="0"/>
            <a:t> </a:t>
          </a:r>
          <a:r>
            <a:rPr lang="es-PE" sz="1500" b="1" kern="1200" dirty="0" smtClean="0"/>
            <a:t>eficiente</a:t>
          </a:r>
          <a:endParaRPr lang="es-PE" sz="1500" b="1" kern="1200" dirty="0"/>
        </a:p>
      </dsp:txBody>
      <dsp:txXfrm>
        <a:off x="1512034" y="810753"/>
        <a:ext cx="1118063" cy="1017226"/>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50.png"/></Relationships>
</file>

<file path=ppt/drawings/drawing1.xml><?xml version="1.0" encoding="utf-8"?>
<c:userShapes xmlns:c="http://schemas.openxmlformats.org/drawingml/2006/chart">
  <cdr:relSizeAnchor xmlns:cdr="http://schemas.openxmlformats.org/drawingml/2006/chartDrawing">
    <cdr:from>
      <cdr:x>0.77885</cdr:x>
      <cdr:y>0.83824</cdr:y>
    </cdr:from>
    <cdr:to>
      <cdr:x>0.84615</cdr:x>
      <cdr:y>0.89706</cdr:y>
    </cdr:to>
    <cdr:sp macro="" textlink="">
      <cdr:nvSpPr>
        <cdr:cNvPr id="2" name="7 Elipse"/>
        <cdr:cNvSpPr/>
      </cdr:nvSpPr>
      <cdr:spPr>
        <a:xfrm xmlns:a="http://schemas.openxmlformats.org/drawingml/2006/main">
          <a:off x="5786478" y="4071966"/>
          <a:ext cx="500066" cy="285752"/>
        </a:xfrm>
        <a:prstGeom xmlns:a="http://schemas.openxmlformats.org/drawingml/2006/main" prst="ellipse">
          <a:avLst/>
        </a:prstGeom>
        <a:noFill xmlns:a="http://schemas.openxmlformats.org/drawingml/2006/main"/>
        <a:ln xmlns:a="http://schemas.openxmlformats.org/drawingml/2006/main" w="25400" cap="flat" cmpd="sng" algn="ctr">
          <a:solidFill>
            <a:srgbClr val="006600"/>
          </a:solidFill>
          <a:prstDash val="solid"/>
        </a:ln>
        <a:effectLst xmlns:a="http://schemas.openxmlformats.org/drawingml/2006/mai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defPPr>
            <a:defRPr lang="es-PE"/>
          </a:defPPr>
          <a:lvl1pPr marL="0" algn="l" defTabSz="914400" rtl="0" eaLnBrk="1" latinLnBrk="0" hangingPunct="1">
            <a:defRPr sz="1800" kern="1200">
              <a:solidFill>
                <a:sysClr val="window" lastClr="FFFFFF"/>
              </a:solidFill>
              <a:latin typeface="Calibri"/>
            </a:defRPr>
          </a:lvl1pPr>
          <a:lvl2pPr marL="457200" algn="l" defTabSz="914400" rtl="0" eaLnBrk="1" latinLnBrk="0" hangingPunct="1">
            <a:defRPr sz="1800" kern="1200">
              <a:solidFill>
                <a:sysClr val="window" lastClr="FFFFFF"/>
              </a:solidFill>
              <a:latin typeface="Calibri"/>
            </a:defRPr>
          </a:lvl2pPr>
          <a:lvl3pPr marL="914400" algn="l" defTabSz="914400" rtl="0" eaLnBrk="1" latinLnBrk="0" hangingPunct="1">
            <a:defRPr sz="1800" kern="1200">
              <a:solidFill>
                <a:sysClr val="window" lastClr="FFFFFF"/>
              </a:solidFill>
              <a:latin typeface="Calibri"/>
            </a:defRPr>
          </a:lvl3pPr>
          <a:lvl4pPr marL="1371600" algn="l" defTabSz="914400" rtl="0" eaLnBrk="1" latinLnBrk="0" hangingPunct="1">
            <a:defRPr sz="1800" kern="1200">
              <a:solidFill>
                <a:sysClr val="window" lastClr="FFFFFF"/>
              </a:solidFill>
              <a:latin typeface="Calibri"/>
            </a:defRPr>
          </a:lvl4pPr>
          <a:lvl5pPr marL="1828800" algn="l" defTabSz="914400" rtl="0" eaLnBrk="1" latinLnBrk="0" hangingPunct="1">
            <a:defRPr sz="1800" kern="1200">
              <a:solidFill>
                <a:sysClr val="window" lastClr="FFFFFF"/>
              </a:solidFill>
              <a:latin typeface="Calibri"/>
            </a:defRPr>
          </a:lvl5pPr>
          <a:lvl6pPr marL="2286000" algn="l" defTabSz="914400" rtl="0" eaLnBrk="1" latinLnBrk="0" hangingPunct="1">
            <a:defRPr sz="1800" kern="1200">
              <a:solidFill>
                <a:sysClr val="window" lastClr="FFFFFF"/>
              </a:solidFill>
              <a:latin typeface="Calibri"/>
            </a:defRPr>
          </a:lvl6pPr>
          <a:lvl7pPr marL="2743200" algn="l" defTabSz="914400" rtl="0" eaLnBrk="1" latinLnBrk="0" hangingPunct="1">
            <a:defRPr sz="1800" kern="1200">
              <a:solidFill>
                <a:sysClr val="window" lastClr="FFFFFF"/>
              </a:solidFill>
              <a:latin typeface="Calibri"/>
            </a:defRPr>
          </a:lvl7pPr>
          <a:lvl8pPr marL="3200400" algn="l" defTabSz="914400" rtl="0" eaLnBrk="1" latinLnBrk="0" hangingPunct="1">
            <a:defRPr sz="1800" kern="1200">
              <a:solidFill>
                <a:sysClr val="window" lastClr="FFFFFF"/>
              </a:solidFill>
              <a:latin typeface="Calibri"/>
            </a:defRPr>
          </a:lvl8pPr>
          <a:lvl9pPr marL="3657600" algn="l" defTabSz="914400" rtl="0" eaLnBrk="1" latinLnBrk="0" hangingPunct="1">
            <a:defRPr sz="1800" kern="1200">
              <a:solidFill>
                <a:sysClr val="window" lastClr="FFFFFF"/>
              </a:solidFill>
              <a:latin typeface="Calibri"/>
            </a:defRPr>
          </a:lvl9pPr>
        </a:lstStyle>
        <a:p xmlns:a="http://schemas.openxmlformats.org/drawingml/2006/main">
          <a:pPr algn="ctr"/>
          <a:endParaRPr lang="es-PE"/>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_tradnl"/>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0579166-3996-C74D-AB24-6A4612BB61B0}" type="datetimeFigureOut">
              <a:rPr lang="es-ES_tradnl" smtClean="0"/>
              <a:t>18/2/18</a:t>
            </a:fld>
            <a:endParaRPr lang="es-ES_tradnl"/>
          </a:p>
        </p:txBody>
      </p:sp>
      <p:sp>
        <p:nvSpPr>
          <p:cNvPr id="4" name="Marcador de imagen d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s-ES_tradnl"/>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_tradnl"/>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E70D84-69EE-3C4C-9CCA-E20C9CBB1E8F}" type="slidenum">
              <a:rPr lang="es-ES_tradnl" smtClean="0"/>
              <a:t>‹Nr.›</a:t>
            </a:fld>
            <a:endParaRPr lang="es-ES_tradnl"/>
          </a:p>
        </p:txBody>
      </p:sp>
    </p:spTree>
    <p:extLst>
      <p:ext uri="{BB962C8B-B14F-4D97-AF65-F5344CB8AC3E}">
        <p14:creationId xmlns:p14="http://schemas.microsoft.com/office/powerpoint/2010/main" val="19355811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PE" dirty="0"/>
          </a:p>
        </p:txBody>
      </p:sp>
      <p:sp>
        <p:nvSpPr>
          <p:cNvPr id="4" name="3 Marcador de número de diapositiva"/>
          <p:cNvSpPr>
            <a:spLocks noGrp="1"/>
          </p:cNvSpPr>
          <p:nvPr>
            <p:ph type="sldNum" sz="quarter" idx="10"/>
          </p:nvPr>
        </p:nvSpPr>
        <p:spPr/>
        <p:txBody>
          <a:bodyPr/>
          <a:lstStyle/>
          <a:p>
            <a:fld id="{F26716AB-18C8-4C8D-9F35-302BF0BC4DA9}" type="slidenum">
              <a:rPr lang="es-PE" smtClean="0"/>
              <a:t>34</a:t>
            </a:fld>
            <a:endParaRPr lang="es-PE"/>
          </a:p>
        </p:txBody>
      </p:sp>
    </p:spTree>
    <p:extLst>
      <p:ext uri="{BB962C8B-B14F-4D97-AF65-F5344CB8AC3E}">
        <p14:creationId xmlns:p14="http://schemas.microsoft.com/office/powerpoint/2010/main" val="12297167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9D7F3B73-BD0B-46FF-BAF3-3EB26B53EEC0}" type="datetimeFigureOut">
              <a:rPr lang="es-ES" smtClean="0"/>
              <a:pPr/>
              <a:t>18/2/18</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A4464049-7A28-4AEF-B847-21084F364C79}" type="slidenum">
              <a:rPr lang="es-ES" smtClean="0"/>
              <a:pPr/>
              <a:t>‹Nr.›</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9D7F3B73-BD0B-46FF-BAF3-3EB26B53EEC0}" type="datetimeFigureOut">
              <a:rPr lang="es-ES" smtClean="0"/>
              <a:pPr/>
              <a:t>18/2/18</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A4464049-7A28-4AEF-B847-21084F364C79}" type="slidenum">
              <a:rPr lang="es-ES" smtClean="0"/>
              <a:pPr/>
              <a:t>‹Nr.›</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9D7F3B73-BD0B-46FF-BAF3-3EB26B53EEC0}" type="datetimeFigureOut">
              <a:rPr lang="es-ES" smtClean="0"/>
              <a:pPr/>
              <a:t>18/2/18</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A4464049-7A28-4AEF-B847-21084F364C79}" type="slidenum">
              <a:rPr lang="es-ES" smtClean="0"/>
              <a:pPr/>
              <a:t>‹Nr.›</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9D7F3B73-BD0B-46FF-BAF3-3EB26B53EEC0}" type="datetimeFigureOut">
              <a:rPr lang="es-ES" smtClean="0"/>
              <a:pPr/>
              <a:t>18/2/18</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A4464049-7A28-4AEF-B847-21084F364C79}" type="slidenum">
              <a:rPr lang="es-ES" smtClean="0"/>
              <a:pPr/>
              <a:t>‹Nr.›</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9D7F3B73-BD0B-46FF-BAF3-3EB26B53EEC0}" type="datetimeFigureOut">
              <a:rPr lang="es-ES" smtClean="0"/>
              <a:pPr/>
              <a:t>18/2/18</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A4464049-7A28-4AEF-B847-21084F364C79}" type="slidenum">
              <a:rPr lang="es-ES" smtClean="0"/>
              <a:pPr/>
              <a:t>‹Nr.›</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9D7F3B73-BD0B-46FF-BAF3-3EB26B53EEC0}" type="datetimeFigureOut">
              <a:rPr lang="es-ES" smtClean="0"/>
              <a:pPr/>
              <a:t>18/2/18</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A4464049-7A28-4AEF-B847-21084F364C79}" type="slidenum">
              <a:rPr lang="es-ES" smtClean="0"/>
              <a:pPr/>
              <a:t>‹Nr.›</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9D7F3B73-BD0B-46FF-BAF3-3EB26B53EEC0}" type="datetimeFigureOut">
              <a:rPr lang="es-ES" smtClean="0"/>
              <a:pPr/>
              <a:t>18/2/18</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A4464049-7A28-4AEF-B847-21084F364C79}" type="slidenum">
              <a:rPr lang="es-ES" smtClean="0"/>
              <a:pPr/>
              <a:t>‹Nr.›</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9D7F3B73-BD0B-46FF-BAF3-3EB26B53EEC0}" type="datetimeFigureOut">
              <a:rPr lang="es-ES" smtClean="0"/>
              <a:pPr/>
              <a:t>18/2/18</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A4464049-7A28-4AEF-B847-21084F364C79}" type="slidenum">
              <a:rPr lang="es-ES" smtClean="0"/>
              <a:pPr/>
              <a:t>‹Nr.›</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9D7F3B73-BD0B-46FF-BAF3-3EB26B53EEC0}" type="datetimeFigureOut">
              <a:rPr lang="es-ES" smtClean="0"/>
              <a:pPr/>
              <a:t>18/2/18</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A4464049-7A28-4AEF-B847-21084F364C79}" type="slidenum">
              <a:rPr lang="es-ES" smtClean="0"/>
              <a:pPr/>
              <a:t>‹Nr.›</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9D7F3B73-BD0B-46FF-BAF3-3EB26B53EEC0}" type="datetimeFigureOut">
              <a:rPr lang="es-ES" smtClean="0"/>
              <a:pPr/>
              <a:t>18/2/18</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A4464049-7A28-4AEF-B847-21084F364C79}" type="slidenum">
              <a:rPr lang="es-ES" smtClean="0"/>
              <a:pPr/>
              <a:t>‹Nr.›</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9D7F3B73-BD0B-46FF-BAF3-3EB26B53EEC0}" type="datetimeFigureOut">
              <a:rPr lang="es-ES" smtClean="0"/>
              <a:pPr/>
              <a:t>18/2/18</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A4464049-7A28-4AEF-B847-21084F364C79}" type="slidenum">
              <a:rPr lang="es-ES" smtClean="0"/>
              <a:pPr/>
              <a:t>‹Nr.›</a:t>
            </a:fld>
            <a:endParaRPr lang="es-E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a:prstGeom prst="rect">
            <a:avLst/>
          </a:prstGeom>
        </p:spPr>
        <p:txBody>
          <a:bodyPr/>
          <a:lstStyle/>
          <a:p>
            <a:r>
              <a:rPr lang="en-GB" smtClean="0"/>
              <a:t>Click to edit Master title style</a:t>
            </a:r>
            <a:endParaRPr lang="es-ES"/>
          </a:p>
        </p:txBody>
      </p:sp>
      <p:sp>
        <p:nvSpPr>
          <p:cNvPr id="3" name="Text Placeholder 2"/>
          <p:cNvSpPr>
            <a:spLocks noGrp="1"/>
          </p:cNvSpPr>
          <p:nvPr>
            <p:ph type="body" sz="half" idx="1"/>
          </p:nvPr>
        </p:nvSpPr>
        <p:spPr>
          <a:xfrm>
            <a:off x="457200" y="1600200"/>
            <a:ext cx="4038600" cy="4530725"/>
          </a:xfrm>
          <a:prstGeom prst="rect">
            <a:avLst/>
          </a:prstGeo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s-ES"/>
          </a:p>
        </p:txBody>
      </p:sp>
      <p:sp>
        <p:nvSpPr>
          <p:cNvPr id="4" name="Content Placeholder 3"/>
          <p:cNvSpPr>
            <a:spLocks noGrp="1"/>
          </p:cNvSpPr>
          <p:nvPr>
            <p:ph sz="half" idx="2"/>
          </p:nvPr>
        </p:nvSpPr>
        <p:spPr>
          <a:xfrm>
            <a:off x="4648200" y="1600200"/>
            <a:ext cx="4038600" cy="4530725"/>
          </a:xfrm>
          <a:prstGeom prst="rect">
            <a:avLst/>
          </a:prstGeo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s-ES"/>
          </a:p>
        </p:txBody>
      </p:sp>
      <p:sp>
        <p:nvSpPr>
          <p:cNvPr id="5" name="Rectangle 40"/>
          <p:cNvSpPr>
            <a:spLocks noGrp="1" noChangeArrowheads="1"/>
          </p:cNvSpPr>
          <p:nvPr>
            <p:ph type="dt" sz="half" idx="10"/>
          </p:nvPr>
        </p:nvSpPr>
        <p:spPr>
          <a:xfrm>
            <a:off x="457200" y="6243638"/>
            <a:ext cx="2133600" cy="457200"/>
          </a:xfrm>
          <a:prstGeom prst="rect">
            <a:avLst/>
          </a:prstGeom>
        </p:spPr>
        <p:txBody>
          <a:bodyPr vert="horz" wrap="square" lIns="91440" tIns="45720" rIns="91440" bIns="45720" numCol="1" anchor="t" anchorCtr="0" compatLnSpc="1">
            <a:prstTxWarp prst="textNoShape">
              <a:avLst/>
            </a:prstTxWarp>
          </a:bodyPr>
          <a:lstStyle>
            <a:lvl1pPr>
              <a:defRPr>
                <a:latin typeface="Verdana" charset="0"/>
                <a:ea typeface="ＭＳ Ｐゴシック" charset="0"/>
                <a:cs typeface="ＭＳ Ｐゴシック" charset="0"/>
              </a:defRPr>
            </a:lvl1pPr>
          </a:lstStyle>
          <a:p>
            <a:pPr>
              <a:defRPr/>
            </a:pPr>
            <a:endParaRPr lang="es-ES"/>
          </a:p>
        </p:txBody>
      </p:sp>
      <p:sp>
        <p:nvSpPr>
          <p:cNvPr id="6" name="Rectangle 41"/>
          <p:cNvSpPr>
            <a:spLocks noGrp="1" noChangeArrowheads="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a:latin typeface="Verdana" charset="0"/>
                <a:ea typeface="ＭＳ Ｐゴシック" charset="0"/>
                <a:cs typeface="ＭＳ Ｐゴシック" charset="0"/>
              </a:defRPr>
            </a:lvl1pPr>
          </a:lstStyle>
          <a:p>
            <a:pPr>
              <a:defRPr/>
            </a:pPr>
            <a:endParaRPr lang="es-ES"/>
          </a:p>
        </p:txBody>
      </p:sp>
      <p:sp>
        <p:nvSpPr>
          <p:cNvPr id="7" name="Rectangle 42"/>
          <p:cNvSpPr>
            <a:spLocks noGrp="1" noChangeArrowheads="1"/>
          </p:cNvSpPr>
          <p:nvPr>
            <p:ph type="sldNum" sz="quarter" idx="12"/>
          </p:nvPr>
        </p:nvSpPr>
        <p:spPr>
          <a:xfrm>
            <a:off x="6553200" y="6243638"/>
            <a:ext cx="21336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8130020E-FF4E-F342-9360-4541A93ADB08}" type="slidenum">
              <a:rPr lang="es-ES"/>
              <a:pPr>
                <a:defRPr/>
              </a:pPr>
              <a:t>‹Nr.›</a:t>
            </a:fld>
            <a:endParaRPr lang="es-ES"/>
          </a:p>
        </p:txBody>
      </p:sp>
    </p:spTree>
    <p:extLst>
      <p:ext uri="{BB962C8B-B14F-4D97-AF65-F5344CB8AC3E}">
        <p14:creationId xmlns:p14="http://schemas.microsoft.com/office/powerpoint/2010/main" val="33572607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D7F3B73-BD0B-46FF-BAF3-3EB26B53EEC0}" type="datetimeFigureOut">
              <a:rPr lang="es-ES" smtClean="0"/>
              <a:pPr/>
              <a:t>18/2/18</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464049-7A28-4AEF-B847-21084F364C79}" type="slidenum">
              <a:rPr lang="es-ES" smtClean="0"/>
              <a:pPr/>
              <a:t>‹Nr.›</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tif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10.xml.rels><?xml version="1.0" encoding="UTF-8" standalone="yes"?>
<Relationships xmlns="http://schemas.openxmlformats.org/package/2006/relationships"><Relationship Id="rId11" Type="http://schemas.openxmlformats.org/officeDocument/2006/relationships/image" Target="../media/image17.jpeg"/><Relationship Id="rId12" Type="http://schemas.openxmlformats.org/officeDocument/2006/relationships/image" Target="../media/image18.jpeg"/><Relationship Id="rId1" Type="http://schemas.openxmlformats.org/officeDocument/2006/relationships/slideLayout" Target="../slideLayouts/slideLayout2.xml"/><Relationship Id="rId2" Type="http://schemas.openxmlformats.org/officeDocument/2006/relationships/image" Target="../media/image8.jpeg"/><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11.jpeg"/><Relationship Id="rId6" Type="http://schemas.openxmlformats.org/officeDocument/2006/relationships/image" Target="../media/image12.jpeg"/><Relationship Id="rId7" Type="http://schemas.openxmlformats.org/officeDocument/2006/relationships/image" Target="../media/image13.jpeg"/><Relationship Id="rId8" Type="http://schemas.openxmlformats.org/officeDocument/2006/relationships/image" Target="../media/image14.jpeg"/><Relationship Id="rId9" Type="http://schemas.openxmlformats.org/officeDocument/2006/relationships/image" Target="../media/image15.jpeg"/><Relationship Id="rId10" Type="http://schemas.openxmlformats.org/officeDocument/2006/relationships/image" Target="../media/image1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em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image" Target="../media/image26.png"/><Relationship Id="rId1" Type="http://schemas.openxmlformats.org/officeDocument/2006/relationships/slideLayout" Target="../slideLayouts/slideLayout2.xml"/><Relationship Id="rId2" Type="http://schemas.openxmlformats.org/officeDocument/2006/relationships/image" Target="../media/image22.png"/></Relationships>
</file>

<file path=ppt/slides/_rels/slide18.xml.rels><?xml version="1.0" encoding="UTF-8" standalone="yes"?>
<Relationships xmlns="http://schemas.openxmlformats.org/package/2006/relationships"><Relationship Id="rId3" Type="http://schemas.openxmlformats.org/officeDocument/2006/relationships/image" Target="../media/image28.jpeg"/><Relationship Id="rId4" Type="http://schemas.openxmlformats.org/officeDocument/2006/relationships/image" Target="../media/image29.jpeg"/><Relationship Id="rId5" Type="http://schemas.openxmlformats.org/officeDocument/2006/relationships/image" Target="../media/image30.jpeg"/><Relationship Id="rId6" Type="http://schemas.openxmlformats.org/officeDocument/2006/relationships/image" Target="../media/image31.jpeg"/><Relationship Id="rId1" Type="http://schemas.openxmlformats.org/officeDocument/2006/relationships/slideLayout" Target="../slideLayouts/slideLayout2.xml"/><Relationship Id="rId2" Type="http://schemas.openxmlformats.org/officeDocument/2006/relationships/image" Target="../media/image27.jpeg"/></Relationships>
</file>

<file path=ppt/slides/_rels/slide19.xml.rels><?xml version="1.0" encoding="UTF-8" standalone="yes"?>
<Relationships xmlns="http://schemas.openxmlformats.org/package/2006/relationships"><Relationship Id="rId3" Type="http://schemas.openxmlformats.org/officeDocument/2006/relationships/image" Target="../media/image33.jpeg"/><Relationship Id="rId4" Type="http://schemas.openxmlformats.org/officeDocument/2006/relationships/image" Target="../media/image34.jpeg"/><Relationship Id="rId1" Type="http://schemas.openxmlformats.org/officeDocument/2006/relationships/slideLayout" Target="../slideLayouts/slideLayout2.xml"/><Relationship Id="rId2" Type="http://schemas.openxmlformats.org/officeDocument/2006/relationships/image" Target="../media/image32.png"/></Relationships>
</file>

<file path=ppt/slides/_rels/slide20.xml.rels><?xml version="1.0" encoding="UTF-8" standalone="yes"?>
<Relationships xmlns="http://schemas.openxmlformats.org/package/2006/relationships"><Relationship Id="rId3" Type="http://schemas.openxmlformats.org/officeDocument/2006/relationships/image" Target="../media/image36.jpeg"/><Relationship Id="rId4" Type="http://schemas.openxmlformats.org/officeDocument/2006/relationships/image" Target="../media/image37.jpeg"/><Relationship Id="rId1" Type="http://schemas.openxmlformats.org/officeDocument/2006/relationships/slideLayout" Target="../slideLayouts/slideLayout2.xml"/><Relationship Id="rId2" Type="http://schemas.openxmlformats.org/officeDocument/2006/relationships/image" Target="../media/image3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8.png"/><Relationship Id="rId3" Type="http://schemas.openxmlformats.org/officeDocument/2006/relationships/image" Target="../media/image3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0.tif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1.tiff"/></Relationships>
</file>

<file path=ppt/slides/_rels/slide24.xml.rels><?xml version="1.0" encoding="UTF-8" standalone="yes"?>
<Relationships xmlns="http://schemas.openxmlformats.org/package/2006/relationships"><Relationship Id="rId3" Type="http://schemas.openxmlformats.org/officeDocument/2006/relationships/image" Target="../media/image43.jpeg"/><Relationship Id="rId4" Type="http://schemas.openxmlformats.org/officeDocument/2006/relationships/image" Target="../media/image44.jpeg"/><Relationship Id="rId1" Type="http://schemas.openxmlformats.org/officeDocument/2006/relationships/slideLayout" Target="../slideLayouts/slideLayout7.xml"/><Relationship Id="rId2" Type="http://schemas.openxmlformats.org/officeDocument/2006/relationships/image" Target="../media/image42.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5.tif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6.tiff"/><Relationship Id="rId3" Type="http://schemas.openxmlformats.org/officeDocument/2006/relationships/image" Target="../media/image47.tif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8.tif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9.png"/></Relationships>
</file>

<file path=ppt/slides/_rels/slide30.xml.rels><?xml version="1.0" encoding="UTF-8" standalone="yes"?>
<Relationships xmlns="http://schemas.openxmlformats.org/package/2006/relationships"><Relationship Id="rId3" Type="http://schemas.openxmlformats.org/officeDocument/2006/relationships/package" Target="../embeddings/Documento_de_Microsoft_Word1.docx"/><Relationship Id="rId4" Type="http://schemas.openxmlformats.org/officeDocument/2006/relationships/image" Target="../media/image50.png"/><Relationship Id="rId1" Type="http://schemas.openxmlformats.org/officeDocument/2006/relationships/vmlDrawing" Target="../drawings/vmlDrawing1.vml"/><Relationship Id="rId2"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chart" Target="../charts/char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chart" Target="../charts/char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chart" Target="../charts/chart3.xml"/></Relationships>
</file>

<file path=ppt/slides/_rels/slide34.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1.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2.tiff"/></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3.tiff"/></Relationships>
</file>

<file path=ppt/slides/_rels/slide39.xml.rels><?xml version="1.0" encoding="UTF-8" standalone="yes"?>
<Relationships xmlns="http://schemas.openxmlformats.org/package/2006/relationships"><Relationship Id="rId3" Type="http://schemas.openxmlformats.org/officeDocument/2006/relationships/image" Target="../media/image55.png"/><Relationship Id="rId4" Type="http://schemas.openxmlformats.org/officeDocument/2006/relationships/image" Target="../media/image56.png"/><Relationship Id="rId1" Type="http://schemas.openxmlformats.org/officeDocument/2006/relationships/slideLayout" Target="../slideLayouts/slideLayout2.xml"/><Relationship Id="rId2" Type="http://schemas.openxmlformats.org/officeDocument/2006/relationships/image" Target="../media/image54.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7.jpeg"/><Relationship Id="rId3" Type="http://schemas.microsoft.com/office/2007/relationships/hdphoto" Target="../media/hdphoto1.wdp"/></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8.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93855" y="1780061"/>
            <a:ext cx="7772400" cy="1470025"/>
          </a:xfrm>
          <a:noFill/>
        </p:spPr>
        <p:txBody>
          <a:bodyPr>
            <a:normAutofit/>
          </a:bodyPr>
          <a:lstStyle/>
          <a:p>
            <a:r>
              <a:rPr lang="es-ES_tradnl" sz="2800" b="1" dirty="0">
                <a:solidFill>
                  <a:srgbClr val="0070C0"/>
                </a:solidFill>
              </a:rPr>
              <a:t>Agroecología en el Perú </a:t>
            </a:r>
            <a:r>
              <a:rPr lang="es-ES_tradnl" sz="2800" b="1" dirty="0" smtClean="0">
                <a:solidFill>
                  <a:srgbClr val="0070C0"/>
                </a:solidFill>
              </a:rPr>
              <a:t/>
            </a:r>
            <a:br>
              <a:rPr lang="es-ES_tradnl" sz="2800" b="1" dirty="0" smtClean="0">
                <a:solidFill>
                  <a:srgbClr val="0070C0"/>
                </a:solidFill>
              </a:rPr>
            </a:br>
            <a:r>
              <a:rPr lang="es-ES_tradnl" sz="2800" b="1" dirty="0" smtClean="0">
                <a:solidFill>
                  <a:srgbClr val="0070C0"/>
                </a:solidFill>
              </a:rPr>
              <a:t>y </a:t>
            </a:r>
            <a:r>
              <a:rPr lang="es-ES_tradnl" sz="2800" b="1" dirty="0">
                <a:solidFill>
                  <a:srgbClr val="0070C0"/>
                </a:solidFill>
              </a:rPr>
              <a:t>las conexiones </a:t>
            </a:r>
            <a:r>
              <a:rPr lang="es-ES_tradnl" sz="2800" b="1" dirty="0" smtClean="0">
                <a:solidFill>
                  <a:srgbClr val="0070C0"/>
                </a:solidFill>
              </a:rPr>
              <a:t>campo-ciudad</a:t>
            </a:r>
            <a:endParaRPr lang="es-ES" sz="2800" b="1" dirty="0">
              <a:solidFill>
                <a:srgbClr val="0070C0"/>
              </a:solidFill>
            </a:endParaRPr>
          </a:p>
        </p:txBody>
      </p:sp>
      <p:sp>
        <p:nvSpPr>
          <p:cNvPr id="3" name="2 Subtítulo"/>
          <p:cNvSpPr>
            <a:spLocks noGrp="1"/>
          </p:cNvSpPr>
          <p:nvPr>
            <p:ph type="subTitle" idx="1"/>
          </p:nvPr>
        </p:nvSpPr>
        <p:spPr>
          <a:xfrm>
            <a:off x="3963851" y="4176774"/>
            <a:ext cx="3600400" cy="548370"/>
          </a:xfrm>
        </p:spPr>
        <p:txBody>
          <a:bodyPr>
            <a:noAutofit/>
          </a:bodyPr>
          <a:lstStyle/>
          <a:p>
            <a:pPr algn="r">
              <a:spcBef>
                <a:spcPts val="0"/>
              </a:spcBef>
            </a:pPr>
            <a:r>
              <a:rPr lang="es-ES" sz="1800" dirty="0" smtClean="0">
                <a:solidFill>
                  <a:schemeClr val="tx1"/>
                </a:solidFill>
              </a:rPr>
              <a:t>Roberto </a:t>
            </a:r>
            <a:r>
              <a:rPr lang="es-ES" sz="1800" dirty="0" smtClean="0">
                <a:solidFill>
                  <a:schemeClr val="tx1"/>
                </a:solidFill>
              </a:rPr>
              <a:t>Ugás</a:t>
            </a:r>
          </a:p>
          <a:p>
            <a:pPr algn="r">
              <a:spcBef>
                <a:spcPts val="0"/>
              </a:spcBef>
            </a:pPr>
            <a:r>
              <a:rPr lang="es-ES" sz="1400" dirty="0" smtClean="0">
                <a:solidFill>
                  <a:schemeClr val="tx1"/>
                </a:solidFill>
              </a:rPr>
              <a:t>Programa de Hortalizas </a:t>
            </a:r>
            <a:endParaRPr lang="es-ES" sz="1600" dirty="0">
              <a:solidFill>
                <a:schemeClr val="tx1"/>
              </a:solidFill>
            </a:endParaRPr>
          </a:p>
          <a:p>
            <a:pPr algn="r">
              <a:spcBef>
                <a:spcPts val="0"/>
              </a:spcBef>
            </a:pPr>
            <a:endParaRPr lang="es-ES" sz="1600" dirty="0" smtClean="0">
              <a:solidFill>
                <a:schemeClr val="tx1"/>
              </a:solidFill>
            </a:endParaRPr>
          </a:p>
          <a:p>
            <a:pPr algn="r"/>
            <a:endParaRPr lang="es-ES" sz="2400" b="1" dirty="0">
              <a:solidFill>
                <a:schemeClr val="tx1"/>
              </a:solidFill>
            </a:endParaRPr>
          </a:p>
          <a:p>
            <a:pPr algn="r"/>
            <a:endParaRPr lang="es-ES" sz="2400" b="1" dirty="0" smtClean="0">
              <a:solidFill>
                <a:schemeClr val="tx1"/>
              </a:solidFill>
            </a:endParaRPr>
          </a:p>
        </p:txBody>
      </p:sp>
      <p:pic>
        <p:nvPicPr>
          <p:cNvPr id="5" name="Picture"/>
          <p:cNvPicPr/>
          <p:nvPr/>
        </p:nvPicPr>
        <p:blipFill>
          <a:blip r:embed="rId2" cstate="hqprint">
            <a:extLst>
              <a:ext uri="{28A0092B-C50C-407E-A947-70E740481C1C}">
                <a14:useLocalDpi xmlns:a14="http://schemas.microsoft.com/office/drawing/2010/main"/>
              </a:ext>
            </a:extLst>
          </a:blip>
          <a:stretch>
            <a:fillRect/>
          </a:stretch>
        </p:blipFill>
        <p:spPr bwMode="auto">
          <a:xfrm>
            <a:off x="693855" y="5733256"/>
            <a:ext cx="998220" cy="593725"/>
          </a:xfrm>
          <a:prstGeom prst="rect">
            <a:avLst/>
          </a:prstGeom>
          <a:noFill/>
          <a:ln w="9525">
            <a:noFill/>
            <a:miter lim="800000"/>
            <a:headEnd/>
            <a:tailEnd/>
          </a:ln>
        </p:spPr>
      </p:pic>
      <p:sp>
        <p:nvSpPr>
          <p:cNvPr id="6" name="CuadroTexto 5"/>
          <p:cNvSpPr txBox="1"/>
          <p:nvPr/>
        </p:nvSpPr>
        <p:spPr>
          <a:xfrm>
            <a:off x="1691680" y="6093296"/>
            <a:ext cx="3312368" cy="307777"/>
          </a:xfrm>
          <a:prstGeom prst="rect">
            <a:avLst/>
          </a:prstGeom>
          <a:noFill/>
        </p:spPr>
        <p:txBody>
          <a:bodyPr wrap="square" rtlCol="0">
            <a:spAutoFit/>
          </a:bodyPr>
          <a:lstStyle/>
          <a:p>
            <a:r>
              <a:rPr lang="es-ES_tradnl" sz="1400" smtClean="0"/>
              <a:t>Lima, febrero 2018</a:t>
            </a:r>
            <a:endParaRPr lang="es-ES_tradnl" sz="1400"/>
          </a:p>
        </p:txBody>
      </p:sp>
      <p:pic>
        <p:nvPicPr>
          <p:cNvPr id="7" name="Imagen 6"/>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596336" y="3701776"/>
            <a:ext cx="1139952" cy="1167384"/>
          </a:xfrm>
          <a:prstGeom prst="rect">
            <a:avLst/>
          </a:prstGeom>
        </p:spPr>
      </p:pic>
    </p:spTree>
    <p:extLst>
      <p:ext uri="{BB962C8B-B14F-4D97-AF65-F5344CB8AC3E}">
        <p14:creationId xmlns:p14="http://schemas.microsoft.com/office/powerpoint/2010/main" val="16601125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71480"/>
            <a:ext cx="8229600" cy="5554683"/>
          </a:xfrm>
        </p:spPr>
        <p:txBody>
          <a:bodyPr>
            <a:noAutofit/>
          </a:bodyPr>
          <a:lstStyle/>
          <a:p>
            <a:pPr>
              <a:buNone/>
            </a:pPr>
            <a:r>
              <a:rPr lang="es-ES" sz="2600" b="1" dirty="0" smtClean="0"/>
              <a:t>Agricultura orgánica</a:t>
            </a:r>
            <a:r>
              <a:rPr lang="es-ES" sz="2600" dirty="0" smtClean="0"/>
              <a:t>:     </a:t>
            </a:r>
          </a:p>
          <a:p>
            <a:pPr>
              <a:buNone/>
            </a:pPr>
            <a:r>
              <a:rPr lang="es-ES" sz="2600" dirty="0" smtClean="0"/>
              <a:t>La agricultura orgánica es un sistema de producción que mantiene y mejora la salud de los suelos, los ecosistemas y las personas. </a:t>
            </a:r>
          </a:p>
          <a:p>
            <a:pPr>
              <a:buNone/>
            </a:pPr>
            <a:r>
              <a:rPr lang="es-ES" sz="2600" dirty="0" smtClean="0"/>
              <a:t>Se basa fundamentalmente en los procesos ecológicos, la biodiversidad y los ciclos adaptados a las condiciones locales, sin usar insumos que tengan efectos adversos. </a:t>
            </a:r>
          </a:p>
          <a:p>
            <a:pPr>
              <a:buNone/>
            </a:pPr>
            <a:r>
              <a:rPr lang="es-ES" sz="2600" dirty="0" smtClean="0"/>
              <a:t>La agricultura orgánica combina tradición, innovación y ciencia para favorecer el medio ambiente que compartimos y promover relaciones justas y una buena calidad de vida para todos los que participan en ella.</a:t>
            </a:r>
          </a:p>
          <a:p>
            <a:pPr>
              <a:buNone/>
            </a:pPr>
            <a:r>
              <a:rPr lang="es-ES" sz="2600" dirty="0" smtClean="0"/>
              <a:t>     </a:t>
            </a:r>
          </a:p>
          <a:p>
            <a:pPr>
              <a:buNone/>
            </a:pPr>
            <a:r>
              <a:rPr lang="es-ES" sz="2000" dirty="0" smtClean="0"/>
              <a:t>IFOAM</a:t>
            </a:r>
            <a:endParaRPr lang="es-ES" sz="2000" dirty="0"/>
          </a:p>
        </p:txBody>
      </p:sp>
    </p:spTree>
    <p:extLst>
      <p:ext uri="{BB962C8B-B14F-4D97-AF65-F5344CB8AC3E}">
        <p14:creationId xmlns:p14="http://schemas.microsoft.com/office/powerpoint/2010/main" val="123341424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539552" y="188640"/>
            <a:ext cx="8064896" cy="6370975"/>
          </a:xfrm>
          <a:prstGeom prst="rect">
            <a:avLst/>
          </a:prstGeom>
        </p:spPr>
        <p:txBody>
          <a:bodyPr wrap="square">
            <a:spAutoFit/>
          </a:bodyPr>
          <a:lstStyle/>
          <a:p>
            <a:r>
              <a:rPr lang="es-ES_tradnl" sz="2000" b="1" dirty="0" smtClean="0">
                <a:solidFill>
                  <a:srgbClr val="211D1E"/>
                </a:solidFill>
                <a:latin typeface="+mj-lt"/>
              </a:rPr>
              <a:t>¿Agroecología y agricultura orgánica son la misma cosa?</a:t>
            </a:r>
          </a:p>
          <a:p>
            <a:endParaRPr lang="es-ES_tradnl" sz="2000" dirty="0" smtClean="0">
              <a:solidFill>
                <a:srgbClr val="211D1E"/>
              </a:solidFill>
              <a:latin typeface="+mj-lt"/>
            </a:endParaRPr>
          </a:p>
          <a:p>
            <a:pPr marL="342900" indent="-342900">
              <a:buFont typeface="PTMono-Regular" charset="0"/>
              <a:buChar char="→"/>
            </a:pPr>
            <a:r>
              <a:rPr lang="es-ES_tradnl" sz="2000" dirty="0" smtClean="0">
                <a:solidFill>
                  <a:srgbClr val="211D1E"/>
                </a:solidFill>
                <a:latin typeface="+mj-lt"/>
              </a:rPr>
              <a:t>En muchas partes son usados como sinónimos.</a:t>
            </a:r>
          </a:p>
          <a:p>
            <a:pPr marL="342900" indent="-342900">
              <a:buFont typeface="PTMono-Regular" charset="0"/>
              <a:buChar char="→"/>
            </a:pPr>
            <a:r>
              <a:rPr lang="es-ES_tradnl" sz="2000" dirty="0">
                <a:solidFill>
                  <a:srgbClr val="211D1E"/>
                </a:solidFill>
                <a:latin typeface="+mj-lt"/>
              </a:rPr>
              <a:t>En casi toda América Latina los términos orgánico, ecológico y biológico están regulados </a:t>
            </a:r>
            <a:r>
              <a:rPr lang="es-ES_tradnl" sz="2000" dirty="0" smtClean="0">
                <a:solidFill>
                  <a:srgbClr val="211D1E"/>
                </a:solidFill>
                <a:latin typeface="+mj-lt"/>
              </a:rPr>
              <a:t>(y las normas los </a:t>
            </a:r>
            <a:r>
              <a:rPr lang="es-ES_tradnl" sz="2000" dirty="0">
                <a:solidFill>
                  <a:srgbClr val="211D1E"/>
                </a:solidFill>
                <a:latin typeface="+mj-lt"/>
              </a:rPr>
              <a:t>consideran </a:t>
            </a:r>
            <a:r>
              <a:rPr lang="es-ES_tradnl" sz="2000" dirty="0" smtClean="0">
                <a:solidFill>
                  <a:srgbClr val="211D1E"/>
                </a:solidFill>
                <a:latin typeface="+mj-lt"/>
              </a:rPr>
              <a:t>sinónimos).</a:t>
            </a:r>
            <a:endParaRPr lang="es-ES_tradnl" sz="2000" dirty="0">
              <a:solidFill>
                <a:srgbClr val="211D1E"/>
              </a:solidFill>
              <a:latin typeface="+mj-lt"/>
            </a:endParaRPr>
          </a:p>
          <a:p>
            <a:pPr marL="342900" indent="-342900">
              <a:buFont typeface="PTMono-Regular" charset="0"/>
              <a:buChar char="→"/>
            </a:pPr>
            <a:r>
              <a:rPr lang="es-ES_tradnl" sz="2000" dirty="0">
                <a:solidFill>
                  <a:srgbClr val="211D1E"/>
                </a:solidFill>
                <a:latin typeface="+mj-lt"/>
              </a:rPr>
              <a:t>La agroecología ha establecido principios pero éstos no se encuentran </a:t>
            </a:r>
            <a:r>
              <a:rPr lang="es-ES_tradnl" sz="2000" dirty="0" smtClean="0">
                <a:solidFill>
                  <a:srgbClr val="211D1E"/>
                </a:solidFill>
                <a:latin typeface="+mj-lt"/>
              </a:rPr>
              <a:t>codificados y las prácticas permitidas no están necesariamente consensuadas</a:t>
            </a:r>
            <a:r>
              <a:rPr lang="es-ES_tradnl" sz="2000" dirty="0">
                <a:solidFill>
                  <a:srgbClr val="211D1E"/>
                </a:solidFill>
                <a:latin typeface="+mj-lt"/>
              </a:rPr>
              <a:t>.</a:t>
            </a:r>
          </a:p>
          <a:p>
            <a:pPr marL="342900" indent="-342900">
              <a:buFont typeface="PTMono-Regular" charset="0"/>
              <a:buChar char="→"/>
            </a:pPr>
            <a:r>
              <a:rPr lang="es-ES_tradnl" sz="2000" dirty="0" smtClean="0">
                <a:solidFill>
                  <a:srgbClr val="211D1E"/>
                </a:solidFill>
                <a:latin typeface="+mj-lt"/>
              </a:rPr>
              <a:t>Muchos </a:t>
            </a:r>
            <a:r>
              <a:rPr lang="es-ES_tradnl" sz="2000" dirty="0" err="1" smtClean="0">
                <a:solidFill>
                  <a:srgbClr val="211D1E"/>
                </a:solidFill>
                <a:latin typeface="+mj-lt"/>
              </a:rPr>
              <a:t>agroecólogos</a:t>
            </a:r>
            <a:r>
              <a:rPr lang="es-ES_tradnl" sz="2000" dirty="0" smtClean="0">
                <a:solidFill>
                  <a:srgbClr val="211D1E"/>
                </a:solidFill>
                <a:latin typeface="+mj-lt"/>
              </a:rPr>
              <a:t> enfatizan la superioridad (¿ideológica?) de la agroecología. Otros resaltan las diferencias entre agroecología y orgánico más que las diferencias con la agricultura convencional.</a:t>
            </a:r>
          </a:p>
          <a:p>
            <a:pPr marL="342900" indent="-342900">
              <a:buFont typeface="PTMono-Regular" charset="0"/>
              <a:buChar char="→"/>
            </a:pPr>
            <a:r>
              <a:rPr lang="es-ES_tradnl" sz="2000" dirty="0" smtClean="0">
                <a:solidFill>
                  <a:srgbClr val="211D1E"/>
                </a:solidFill>
                <a:latin typeface="+mj-lt"/>
              </a:rPr>
              <a:t>La mayor parte de los proyectos agroecológicos promueven las ventas en los mercados orgánicos.</a:t>
            </a:r>
          </a:p>
          <a:p>
            <a:pPr algn="ctr"/>
            <a:endParaRPr lang="es-ES_tradnl" sz="2000" dirty="0">
              <a:solidFill>
                <a:srgbClr val="211D1E"/>
              </a:solidFill>
              <a:latin typeface="+mj-lt"/>
            </a:endParaRPr>
          </a:p>
          <a:p>
            <a:pPr marL="342900" indent="-342900">
              <a:buFont typeface="PTMono-Regular" charset="0"/>
              <a:buChar char="→"/>
            </a:pPr>
            <a:endParaRPr lang="es-ES_tradnl" sz="800" dirty="0" smtClean="0">
              <a:solidFill>
                <a:srgbClr val="211D1E"/>
              </a:solidFill>
              <a:latin typeface="+mj-lt"/>
            </a:endParaRPr>
          </a:p>
          <a:p>
            <a:pPr marL="342900" indent="-342900">
              <a:buFont typeface="PTMono-Regular" charset="0"/>
              <a:buChar char="→"/>
            </a:pPr>
            <a:r>
              <a:rPr lang="es-ES_tradnl" sz="2000" dirty="0" smtClean="0">
                <a:solidFill>
                  <a:srgbClr val="211D1E"/>
                </a:solidFill>
                <a:latin typeface="+mj-lt"/>
              </a:rPr>
              <a:t>Una mejor idea sería enfatizar lo que une a los movimientos y respetar las (posibles) diferencias.</a:t>
            </a:r>
          </a:p>
          <a:p>
            <a:pPr marL="342900" indent="-342900">
              <a:buFont typeface="PTMono-Regular" charset="0"/>
              <a:buChar char="→"/>
            </a:pPr>
            <a:r>
              <a:rPr lang="es-ES_tradnl" sz="2000" dirty="0" smtClean="0">
                <a:solidFill>
                  <a:srgbClr val="211D1E"/>
                </a:solidFill>
                <a:latin typeface="+mj-lt"/>
              </a:rPr>
              <a:t>Confundir al consumidor con mensajes contradictorios solo favorece a la agricultura industrial. Por ejemplo, ¿estamos seguros de que todo lo que vendemos como orgánico o agroecológico viene sin residuos de plaguicidas sintéticos?</a:t>
            </a:r>
            <a:endParaRPr lang="es-ES_tradnl" sz="2000" dirty="0">
              <a:solidFill>
                <a:srgbClr val="211D1E"/>
              </a:solidFill>
              <a:latin typeface="+mj-lt"/>
            </a:endParaRPr>
          </a:p>
        </p:txBody>
      </p:sp>
      <p:sp>
        <p:nvSpPr>
          <p:cNvPr id="2" name="Flecha abajo 1"/>
          <p:cNvSpPr/>
          <p:nvPr/>
        </p:nvSpPr>
        <p:spPr>
          <a:xfrm>
            <a:off x="4249954" y="4077072"/>
            <a:ext cx="288032" cy="43204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Tree>
    <p:extLst>
      <p:ext uri="{BB962C8B-B14F-4D97-AF65-F5344CB8AC3E}">
        <p14:creationId xmlns:p14="http://schemas.microsoft.com/office/powerpoint/2010/main" val="156092311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1187624" y="1594535"/>
            <a:ext cx="6768752" cy="2554545"/>
          </a:xfrm>
          <a:prstGeom prst="rect">
            <a:avLst/>
          </a:prstGeom>
        </p:spPr>
        <p:txBody>
          <a:bodyPr wrap="square">
            <a:spAutoFit/>
          </a:bodyPr>
          <a:lstStyle/>
          <a:p>
            <a:r>
              <a:rPr lang="es-ES_tradnl" sz="2000" b="1" dirty="0" smtClean="0">
                <a:solidFill>
                  <a:srgbClr val="211D1E"/>
                </a:solidFill>
                <a:latin typeface="Century Gothic" charset="0"/>
              </a:rPr>
              <a:t>IFOAM considera que la </a:t>
            </a:r>
            <a:r>
              <a:rPr lang="es-ES_tradnl" sz="2000" b="1" dirty="0" smtClean="0">
                <a:solidFill>
                  <a:srgbClr val="0070C0"/>
                </a:solidFill>
                <a:latin typeface="Century Gothic" charset="0"/>
              </a:rPr>
              <a:t>agricultura orgánica basada en la disciplina científica de la agroecología </a:t>
            </a:r>
            <a:r>
              <a:rPr lang="es-ES_tradnl" sz="2000" b="1" dirty="0" smtClean="0">
                <a:solidFill>
                  <a:srgbClr val="211D1E"/>
                </a:solidFill>
                <a:latin typeface="Century Gothic" charset="0"/>
              </a:rPr>
              <a:t>es el camino más apropiado para lograr la </a:t>
            </a:r>
            <a:r>
              <a:rPr lang="es-ES_tradnl" sz="2000" b="1" dirty="0" smtClean="0">
                <a:solidFill>
                  <a:srgbClr val="0070C0"/>
                </a:solidFill>
                <a:latin typeface="Century Gothic" charset="0"/>
              </a:rPr>
              <a:t>intensificación ecológica, agronómica y socioeconómica </a:t>
            </a:r>
            <a:r>
              <a:rPr lang="es-ES_tradnl" sz="2000" b="1" dirty="0" smtClean="0">
                <a:solidFill>
                  <a:srgbClr val="211D1E"/>
                </a:solidFill>
                <a:latin typeface="Century Gothic" charset="0"/>
              </a:rPr>
              <a:t>de la pequeña agricultura.</a:t>
            </a:r>
          </a:p>
          <a:p>
            <a:endParaRPr lang="es-ES_tradnl" sz="2000" b="1" dirty="0">
              <a:solidFill>
                <a:srgbClr val="211D1E"/>
              </a:solidFill>
              <a:latin typeface="Century Gothic" charset="0"/>
            </a:endParaRPr>
          </a:p>
          <a:p>
            <a:r>
              <a:rPr lang="es-ES_tradnl" sz="2000" b="1" dirty="0" smtClean="0">
                <a:solidFill>
                  <a:srgbClr val="211D1E"/>
                </a:solidFill>
                <a:latin typeface="Century Gothic" charset="0"/>
              </a:rPr>
              <a:t>IFOAM, 2011</a:t>
            </a:r>
          </a:p>
          <a:p>
            <a:endParaRPr lang="es-ES_tradnl" sz="2000" b="1" dirty="0">
              <a:solidFill>
                <a:srgbClr val="211D1E"/>
              </a:solidFill>
              <a:latin typeface="Century Gothic" charset="0"/>
            </a:endParaRPr>
          </a:p>
        </p:txBody>
      </p:sp>
    </p:spTree>
    <p:extLst>
      <p:ext uri="{BB962C8B-B14F-4D97-AF65-F5344CB8AC3E}">
        <p14:creationId xmlns:p14="http://schemas.microsoft.com/office/powerpoint/2010/main" val="33355441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www.organic-world.net/fileadmin/_processed_/b/a/csm_world-infograph_world_summary_2c00acf4d5.pn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5496" y="11402"/>
            <a:ext cx="9094565" cy="68465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045783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www.organic-world.net/fileadmin/_processed_/5/a/csm_world-infograph_organic_producers_1b41101ce4.pn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941865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403648" y="5706985"/>
            <a:ext cx="3960440" cy="338554"/>
          </a:xfrm>
          <a:prstGeom prst="rect">
            <a:avLst/>
          </a:prstGeom>
          <a:noFill/>
        </p:spPr>
        <p:txBody>
          <a:bodyPr wrap="square" rtlCol="0">
            <a:spAutoFit/>
          </a:bodyPr>
          <a:lstStyle/>
          <a:p>
            <a:r>
              <a:rPr lang="es-ES" sz="1600" dirty="0" smtClean="0"/>
              <a:t>Elaborado con datos de SENASA, 2006-2016</a:t>
            </a:r>
            <a:endParaRPr lang="es-ES" sz="1600" dirty="0"/>
          </a:p>
        </p:txBody>
      </p:sp>
      <p:pic>
        <p:nvPicPr>
          <p:cNvPr id="3" name="Imagen 2"/>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1115616" y="1628800"/>
            <a:ext cx="6912768" cy="4078185"/>
          </a:xfrm>
          <a:prstGeom prst="rect">
            <a:avLst/>
          </a:prstGeom>
        </p:spPr>
      </p:pic>
      <p:sp>
        <p:nvSpPr>
          <p:cNvPr id="6" name="2 CuadroTexto"/>
          <p:cNvSpPr txBox="1"/>
          <p:nvPr/>
        </p:nvSpPr>
        <p:spPr>
          <a:xfrm>
            <a:off x="1403648" y="1105580"/>
            <a:ext cx="6120680" cy="369332"/>
          </a:xfrm>
          <a:prstGeom prst="rect">
            <a:avLst/>
          </a:prstGeom>
          <a:solidFill>
            <a:schemeClr val="tx1"/>
          </a:solidFill>
        </p:spPr>
        <p:txBody>
          <a:bodyPr wrap="square" rtlCol="0">
            <a:spAutoFit/>
          </a:bodyPr>
          <a:lstStyle/>
          <a:p>
            <a:pPr algn="ctr"/>
            <a:r>
              <a:rPr lang="es-ES" b="1" dirty="0" smtClean="0">
                <a:solidFill>
                  <a:schemeClr val="bg1"/>
                </a:solidFill>
              </a:rPr>
              <a:t>Perú: Evolución de la agricultura orgánica</a:t>
            </a:r>
            <a:endParaRPr lang="es-ES" b="1" dirty="0">
              <a:solidFill>
                <a:schemeClr val="bg1"/>
              </a:solidFill>
            </a:endParaRPr>
          </a:p>
        </p:txBody>
      </p:sp>
    </p:spTree>
    <p:extLst>
      <p:ext uri="{BB962C8B-B14F-4D97-AF65-F5344CB8AC3E}">
        <p14:creationId xmlns:p14="http://schemas.microsoft.com/office/powerpoint/2010/main" val="78881085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Users/Roberto/Desktop/Captura de pantalla 2017-03-30 a las 12.41.08 p.m..png"/>
          <p:cNvPicPr/>
          <p:nvPr/>
        </p:nvPicPr>
        <p:blipFill rotWithShape="1">
          <a:blip r:embed="rId2" cstate="hqprint">
            <a:extLst>
              <a:ext uri="{28A0092B-C50C-407E-A947-70E740481C1C}">
                <a14:useLocalDpi xmlns:a14="http://schemas.microsoft.com/office/drawing/2010/main"/>
              </a:ext>
            </a:extLst>
          </a:blip>
          <a:srcRect/>
          <a:stretch/>
        </p:blipFill>
        <p:spPr bwMode="auto">
          <a:xfrm>
            <a:off x="755576" y="1677279"/>
            <a:ext cx="7776864" cy="3915749"/>
          </a:xfrm>
          <a:prstGeom prst="rect">
            <a:avLst/>
          </a:prstGeom>
          <a:noFill/>
          <a:ln>
            <a:noFill/>
          </a:ln>
          <a:extLst>
            <a:ext uri="{53640926-AAD7-44D8-BBD7-CCE9431645EC}">
              <a14:shadowObscured xmlns:a14="http://schemas.microsoft.com/office/drawing/2010/main"/>
            </a:ext>
          </a:extLst>
        </p:spPr>
      </p:pic>
      <p:sp>
        <p:nvSpPr>
          <p:cNvPr id="2" name="Rectángulo 1"/>
          <p:cNvSpPr/>
          <p:nvPr/>
        </p:nvSpPr>
        <p:spPr>
          <a:xfrm>
            <a:off x="971600" y="753949"/>
            <a:ext cx="7200800" cy="646331"/>
          </a:xfrm>
          <a:prstGeom prst="rect">
            <a:avLst/>
          </a:prstGeom>
        </p:spPr>
        <p:txBody>
          <a:bodyPr wrap="square">
            <a:spAutoFit/>
          </a:bodyPr>
          <a:lstStyle/>
          <a:p>
            <a:r>
              <a:rPr lang="en-GB" dirty="0" err="1" smtClean="0">
                <a:solidFill>
                  <a:srgbClr val="000000"/>
                </a:solidFill>
                <a:latin typeface="Calibri" charset="0"/>
                <a:ea typeface="Times New Roman" charset="0"/>
                <a:cs typeface="Times New Roman" charset="0"/>
              </a:rPr>
              <a:t>Desarrollo</a:t>
            </a:r>
            <a:r>
              <a:rPr lang="en-GB" dirty="0" smtClean="0">
                <a:solidFill>
                  <a:srgbClr val="000000"/>
                </a:solidFill>
                <a:latin typeface="Calibri" charset="0"/>
                <a:ea typeface="Times New Roman" charset="0"/>
                <a:cs typeface="Times New Roman" charset="0"/>
              </a:rPr>
              <a:t> de la </a:t>
            </a:r>
            <a:r>
              <a:rPr lang="en-GB" dirty="0" err="1" smtClean="0">
                <a:solidFill>
                  <a:srgbClr val="000000"/>
                </a:solidFill>
                <a:latin typeface="Calibri" charset="0"/>
                <a:ea typeface="Times New Roman" charset="0"/>
                <a:cs typeface="Times New Roman" charset="0"/>
              </a:rPr>
              <a:t>agricultura</a:t>
            </a:r>
            <a:r>
              <a:rPr lang="en-GB" dirty="0" smtClean="0">
                <a:solidFill>
                  <a:srgbClr val="000000"/>
                </a:solidFill>
                <a:latin typeface="Calibri" charset="0"/>
                <a:ea typeface="Times New Roman" charset="0"/>
                <a:cs typeface="Times New Roman" charset="0"/>
              </a:rPr>
              <a:t> </a:t>
            </a:r>
            <a:r>
              <a:rPr lang="en-GB" dirty="0" err="1" smtClean="0">
                <a:solidFill>
                  <a:srgbClr val="000000"/>
                </a:solidFill>
                <a:latin typeface="Calibri" charset="0"/>
                <a:ea typeface="Times New Roman" charset="0"/>
                <a:cs typeface="Times New Roman" charset="0"/>
              </a:rPr>
              <a:t>orgánica</a:t>
            </a:r>
            <a:r>
              <a:rPr lang="en-GB" dirty="0" smtClean="0">
                <a:solidFill>
                  <a:srgbClr val="000000"/>
                </a:solidFill>
                <a:latin typeface="Calibri" charset="0"/>
                <a:ea typeface="Times New Roman" charset="0"/>
                <a:cs typeface="Times New Roman" charset="0"/>
              </a:rPr>
              <a:t> </a:t>
            </a:r>
            <a:r>
              <a:rPr lang="en-GB" dirty="0" err="1" smtClean="0">
                <a:solidFill>
                  <a:srgbClr val="000000"/>
                </a:solidFill>
                <a:latin typeface="Calibri" charset="0"/>
                <a:ea typeface="Times New Roman" charset="0"/>
                <a:cs typeface="Times New Roman" charset="0"/>
              </a:rPr>
              <a:t>en</a:t>
            </a:r>
            <a:r>
              <a:rPr lang="en-GB" dirty="0" smtClean="0">
                <a:solidFill>
                  <a:srgbClr val="000000"/>
                </a:solidFill>
                <a:latin typeface="Calibri" charset="0"/>
                <a:ea typeface="Times New Roman" charset="0"/>
                <a:cs typeface="Times New Roman" charset="0"/>
              </a:rPr>
              <a:t> </a:t>
            </a:r>
            <a:r>
              <a:rPr lang="en-GB" dirty="0" err="1" smtClean="0">
                <a:solidFill>
                  <a:srgbClr val="000000"/>
                </a:solidFill>
                <a:latin typeface="Calibri" charset="0"/>
                <a:ea typeface="Times New Roman" charset="0"/>
                <a:cs typeface="Times New Roman" charset="0"/>
              </a:rPr>
              <a:t>América</a:t>
            </a:r>
            <a:r>
              <a:rPr lang="en-GB" dirty="0" smtClean="0">
                <a:solidFill>
                  <a:srgbClr val="000000"/>
                </a:solidFill>
                <a:latin typeface="Calibri" charset="0"/>
                <a:ea typeface="Times New Roman" charset="0"/>
                <a:cs typeface="Times New Roman" charset="0"/>
              </a:rPr>
              <a:t> Latina y el Caribe: </a:t>
            </a:r>
          </a:p>
          <a:p>
            <a:r>
              <a:rPr lang="en-GB" dirty="0" err="1" smtClean="0">
                <a:solidFill>
                  <a:srgbClr val="000000"/>
                </a:solidFill>
                <a:latin typeface="Calibri" charset="0"/>
                <a:ea typeface="Times New Roman" charset="0"/>
                <a:cs typeface="Times New Roman" charset="0"/>
              </a:rPr>
              <a:t>áreas</a:t>
            </a:r>
            <a:r>
              <a:rPr lang="en-GB" dirty="0" smtClean="0">
                <a:solidFill>
                  <a:srgbClr val="000000"/>
                </a:solidFill>
                <a:latin typeface="Calibri" charset="0"/>
                <a:ea typeface="Times New Roman" charset="0"/>
                <a:cs typeface="Times New Roman" charset="0"/>
              </a:rPr>
              <a:t> y </a:t>
            </a:r>
            <a:r>
              <a:rPr lang="en-GB" dirty="0" err="1" smtClean="0">
                <a:solidFill>
                  <a:srgbClr val="000000"/>
                </a:solidFill>
                <a:latin typeface="Calibri" charset="0"/>
                <a:ea typeface="Times New Roman" charset="0"/>
                <a:cs typeface="Times New Roman" charset="0"/>
              </a:rPr>
              <a:t>productores</a:t>
            </a:r>
            <a:r>
              <a:rPr lang="en-GB" dirty="0" smtClean="0">
                <a:solidFill>
                  <a:srgbClr val="000000"/>
                </a:solidFill>
                <a:latin typeface="Calibri" charset="0"/>
                <a:ea typeface="Times New Roman" charset="0"/>
                <a:cs typeface="Times New Roman" charset="0"/>
              </a:rPr>
              <a:t>, </a:t>
            </a:r>
            <a:r>
              <a:rPr lang="en-GB" dirty="0">
                <a:solidFill>
                  <a:srgbClr val="000000"/>
                </a:solidFill>
                <a:latin typeface="Calibri" charset="0"/>
                <a:ea typeface="Times New Roman" charset="0"/>
                <a:cs typeface="Times New Roman" charset="0"/>
              </a:rPr>
              <a:t>2000-2015.</a:t>
            </a:r>
            <a:r>
              <a:rPr lang="es-ES_tradnl" dirty="0"/>
              <a:t> </a:t>
            </a:r>
          </a:p>
        </p:txBody>
      </p:sp>
      <p:sp>
        <p:nvSpPr>
          <p:cNvPr id="4" name="Rectángulo 3"/>
          <p:cNvSpPr/>
          <p:nvPr/>
        </p:nvSpPr>
        <p:spPr>
          <a:xfrm>
            <a:off x="1259632" y="5731527"/>
            <a:ext cx="6696744" cy="276999"/>
          </a:xfrm>
          <a:prstGeom prst="rect">
            <a:avLst/>
          </a:prstGeom>
        </p:spPr>
        <p:txBody>
          <a:bodyPr wrap="square">
            <a:spAutoFit/>
          </a:bodyPr>
          <a:lstStyle/>
          <a:p>
            <a:r>
              <a:rPr lang="en-GB" sz="1200" dirty="0">
                <a:solidFill>
                  <a:srgbClr val="000000"/>
                </a:solidFill>
                <a:latin typeface="Calibri" charset="0"/>
                <a:ea typeface="Times New Roman" charset="0"/>
                <a:cs typeface="Times New Roman" charset="0"/>
              </a:rPr>
              <a:t>Based on </a:t>
            </a:r>
            <a:r>
              <a:rPr lang="en-GB" sz="1200" dirty="0" err="1">
                <a:solidFill>
                  <a:srgbClr val="000000"/>
                </a:solidFill>
                <a:latin typeface="Calibri" charset="0"/>
                <a:ea typeface="Times New Roman" charset="0"/>
                <a:cs typeface="Times New Roman" charset="0"/>
              </a:rPr>
              <a:t>Willer</a:t>
            </a:r>
            <a:r>
              <a:rPr lang="en-GB" sz="1200" dirty="0">
                <a:solidFill>
                  <a:srgbClr val="000000"/>
                </a:solidFill>
                <a:latin typeface="Calibri" charset="0"/>
                <a:ea typeface="Times New Roman" charset="0"/>
                <a:cs typeface="Times New Roman" charset="0"/>
              </a:rPr>
              <a:t> &amp; </a:t>
            </a:r>
            <a:r>
              <a:rPr lang="en-GB" sz="1200" dirty="0" err="1">
                <a:solidFill>
                  <a:srgbClr val="000000"/>
                </a:solidFill>
                <a:latin typeface="Calibri" charset="0"/>
                <a:ea typeface="Times New Roman" charset="0"/>
                <a:cs typeface="Times New Roman" charset="0"/>
              </a:rPr>
              <a:t>Lernoud</a:t>
            </a:r>
            <a:r>
              <a:rPr lang="en-GB" sz="1200" dirty="0">
                <a:solidFill>
                  <a:srgbClr val="000000"/>
                </a:solidFill>
                <a:latin typeface="Calibri" charset="0"/>
                <a:ea typeface="Times New Roman" charset="0"/>
                <a:cs typeface="Times New Roman" charset="0"/>
              </a:rPr>
              <a:t>, 2017 and additional data from the same authors</a:t>
            </a:r>
            <a:r>
              <a:rPr lang="es-ES_tradnl" sz="1200" dirty="0"/>
              <a:t> </a:t>
            </a:r>
          </a:p>
        </p:txBody>
      </p:sp>
    </p:spTree>
    <p:extLst>
      <p:ext uri="{BB962C8B-B14F-4D97-AF65-F5344CB8AC3E}">
        <p14:creationId xmlns:p14="http://schemas.microsoft.com/office/powerpoint/2010/main" val="112747024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www.organic-world.net/fileadmin/_processed_/0/0/csm_world-producers_region_746c9c692b.pn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51520" y="332656"/>
            <a:ext cx="8616347" cy="58052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405954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5" name="Picture 5" descr="4colorseal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882900" y="381000"/>
            <a:ext cx="1689100" cy="16891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1986" name="Picture 6" descr="jas"/>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708525" y="533400"/>
            <a:ext cx="2454275" cy="14906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1987" name="Picture 10"/>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7297738" y="381000"/>
            <a:ext cx="1655762" cy="16891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1988" name="Picture 7" descr="Shade Grown Coffee Logo"/>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7164263" y="2286000"/>
            <a:ext cx="1800225" cy="18002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1989" name="Picture 9" descr="globalgap2"/>
          <p:cNvPicPr>
            <a:picLocks noChangeAspect="1" noChangeArrowheads="1"/>
          </p:cNvPicPr>
          <p:nvPr/>
        </p:nvPicPr>
        <p:blipFill>
          <a:blip r:embed="rId6" cstate="hqprint">
            <a:extLst>
              <a:ext uri="{28A0092B-C50C-407E-A947-70E740481C1C}">
                <a14:useLocalDpi xmlns:a14="http://schemas.microsoft.com/office/drawing/2010/main"/>
              </a:ext>
            </a:extLst>
          </a:blip>
          <a:srcRect/>
          <a:stretch>
            <a:fillRect/>
          </a:stretch>
        </p:blipFill>
        <p:spPr bwMode="auto">
          <a:xfrm>
            <a:off x="4495800" y="4251325"/>
            <a:ext cx="3771900" cy="85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1990" name="Picture 11" descr="utz%20certified"/>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3539480" y="2286000"/>
            <a:ext cx="1752600" cy="1752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1991" name="TextBox 11"/>
          <p:cNvSpPr txBox="1">
            <a:spLocks noChangeArrowheads="1"/>
          </p:cNvSpPr>
          <p:nvPr/>
        </p:nvSpPr>
        <p:spPr bwMode="auto">
          <a:xfrm>
            <a:off x="3657600" y="5276850"/>
            <a:ext cx="5375275" cy="1200150"/>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s-ES" sz="1800" dirty="0">
                <a:solidFill>
                  <a:srgbClr val="10253F"/>
                </a:solidFill>
              </a:rPr>
              <a:t>Orgánico, sostenible, comercio justo, BPA: </a:t>
            </a:r>
          </a:p>
          <a:p>
            <a:pPr algn="r" eaLnBrk="1" hangingPunct="1"/>
            <a:r>
              <a:rPr lang="es-ES" sz="1800" b="1" dirty="0">
                <a:solidFill>
                  <a:srgbClr val="002060"/>
                </a:solidFill>
              </a:rPr>
              <a:t>La pequeña agricultura orgánica de exportación es el sector agrario más regulado por certificaciones obligatorias y voluntarias</a:t>
            </a:r>
          </a:p>
        </p:txBody>
      </p:sp>
      <p:pic>
        <p:nvPicPr>
          <p:cNvPr id="41992" name="Picture 12" descr="eu_organic_logo.jpg"/>
          <p:cNvPicPr>
            <a:picLocks noChangeAspect="1"/>
          </p:cNvPicPr>
          <p:nvPr/>
        </p:nvPicPr>
        <p:blipFill>
          <a:blip r:embed="rId8">
            <a:extLst>
              <a:ext uri="{28A0092B-C50C-407E-A947-70E740481C1C}">
                <a14:useLocalDpi xmlns:a14="http://schemas.microsoft.com/office/drawing/2010/main"/>
              </a:ext>
            </a:extLst>
          </a:blip>
          <a:srcRect/>
          <a:stretch>
            <a:fillRect/>
          </a:stretch>
        </p:blipFill>
        <p:spPr bwMode="auto">
          <a:xfrm>
            <a:off x="261938" y="381000"/>
            <a:ext cx="2481262" cy="16621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1993" name="Picture 13" descr="eco_certified_rainforest_alliance.jpg"/>
          <p:cNvPicPr>
            <a:picLocks noChangeAspect="1"/>
          </p:cNvPicPr>
          <p:nvPr/>
        </p:nvPicPr>
        <p:blipFill>
          <a:blip r:embed="rId9" cstate="hqprint">
            <a:extLst>
              <a:ext uri="{28A0092B-C50C-407E-A947-70E740481C1C}">
                <a14:useLocalDpi xmlns:a14="http://schemas.microsoft.com/office/drawing/2010/main"/>
              </a:ext>
            </a:extLst>
          </a:blip>
          <a:srcRect/>
          <a:stretch>
            <a:fillRect/>
          </a:stretch>
        </p:blipFill>
        <p:spPr bwMode="auto">
          <a:xfrm>
            <a:off x="1802904" y="2286000"/>
            <a:ext cx="1905000" cy="17510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1994" name="Picture 14" descr="fair_trade_logos.gif"/>
          <p:cNvPicPr>
            <a:picLocks noChangeAspect="1"/>
          </p:cNvPicPr>
          <p:nvPr/>
        </p:nvPicPr>
        <p:blipFill>
          <a:blip r:embed="rId10">
            <a:extLst>
              <a:ext uri="{28A0092B-C50C-407E-A947-70E740481C1C}">
                <a14:useLocalDpi xmlns:a14="http://schemas.microsoft.com/office/drawing/2010/main"/>
              </a:ext>
            </a:extLst>
          </a:blip>
          <a:srcRect/>
          <a:stretch>
            <a:fillRect/>
          </a:stretch>
        </p:blipFill>
        <p:spPr bwMode="auto">
          <a:xfrm>
            <a:off x="185241" y="4296040"/>
            <a:ext cx="3235325" cy="2025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1995" name="Picture 15" descr="starbucks-logo.jpg"/>
          <p:cNvPicPr>
            <a:picLocks noChangeAspect="1"/>
          </p:cNvPicPr>
          <p:nvPr/>
        </p:nvPicPr>
        <p:blipFill>
          <a:blip r:embed="rId11">
            <a:extLst>
              <a:ext uri="{28A0092B-C50C-407E-A947-70E740481C1C}">
                <a14:useLocalDpi xmlns:a14="http://schemas.microsoft.com/office/drawing/2010/main"/>
              </a:ext>
            </a:extLst>
          </a:blip>
          <a:srcRect/>
          <a:stretch>
            <a:fillRect/>
          </a:stretch>
        </p:blipFill>
        <p:spPr bwMode="auto">
          <a:xfrm>
            <a:off x="5315297" y="2286000"/>
            <a:ext cx="1704975" cy="17510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5362" name="Picture 2" descr="esultado de imagen para SMALL PRODUCER"/>
          <p:cNvPicPr>
            <a:picLocks noChangeAspect="1" noChangeArrowheads="1"/>
          </p:cNvPicPr>
          <p:nvPr/>
        </p:nvPicPr>
        <p:blipFill>
          <a:blip r:embed="rId12">
            <a:extLst>
              <a:ext uri="{28A0092B-C50C-407E-A947-70E740481C1C}">
                <a14:useLocalDpi xmlns:a14="http://schemas.microsoft.com/office/drawing/2010/main"/>
              </a:ext>
            </a:extLst>
          </a:blip>
          <a:srcRect/>
          <a:stretch>
            <a:fillRect/>
          </a:stretch>
        </p:blipFill>
        <p:spPr bwMode="auto">
          <a:xfrm>
            <a:off x="261938" y="2545027"/>
            <a:ext cx="1541198" cy="15411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713302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http://www.organic-world.net/fileadmin/_processed_/6/2/csm_world-per_capita_consumption_top_ten_af9fdd8e53.pn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07504" y="260648"/>
            <a:ext cx="8846513" cy="59492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40440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51520" y="332656"/>
            <a:ext cx="8748464" cy="863393"/>
          </a:xfrm>
          <a:prstGeom prst="rect">
            <a:avLst/>
          </a:prstGeom>
        </p:spPr>
      </p:pic>
      <p:sp>
        <p:nvSpPr>
          <p:cNvPr id="6" name="CuadroTexto 5"/>
          <p:cNvSpPr txBox="1"/>
          <p:nvPr/>
        </p:nvSpPr>
        <p:spPr>
          <a:xfrm>
            <a:off x="323528" y="1209725"/>
            <a:ext cx="8424936" cy="5016758"/>
          </a:xfrm>
          <a:prstGeom prst="rect">
            <a:avLst/>
          </a:prstGeom>
          <a:noFill/>
        </p:spPr>
        <p:txBody>
          <a:bodyPr wrap="square" rtlCol="0">
            <a:spAutoFit/>
          </a:bodyPr>
          <a:lstStyle/>
          <a:p>
            <a:r>
              <a:rPr lang="es-ES_tradnl" sz="2000" dirty="0"/>
              <a:t>Carlo </a:t>
            </a:r>
            <a:r>
              <a:rPr lang="es-ES_tradnl" sz="2000" dirty="0" err="1"/>
              <a:t>Petrini</a:t>
            </a:r>
            <a:r>
              <a:rPr lang="es-ES_tradnl" sz="2000" dirty="0"/>
              <a:t>, </a:t>
            </a:r>
            <a:r>
              <a:rPr lang="es-ES_tradnl" sz="2000" dirty="0" err="1"/>
              <a:t>Slowfood</a:t>
            </a:r>
            <a:r>
              <a:rPr lang="es-ES_tradnl" sz="2000" dirty="0"/>
              <a:t>, El País 21 enero </a:t>
            </a:r>
            <a:r>
              <a:rPr lang="es-ES_tradnl" sz="2000" dirty="0" smtClean="0"/>
              <a:t>2018: </a:t>
            </a:r>
          </a:p>
          <a:p>
            <a:endParaRPr lang="es-ES_tradnl" sz="2000" dirty="0"/>
          </a:p>
          <a:p>
            <a:r>
              <a:rPr lang="es-ES_tradnl" sz="2000" dirty="0" smtClean="0"/>
              <a:t>Hoy nos </a:t>
            </a:r>
            <a:r>
              <a:rPr lang="es-ES_tradnl" sz="2000" dirty="0"/>
              <a:t>encontramos con </a:t>
            </a:r>
            <a:r>
              <a:rPr lang="es-ES_tradnl" sz="2000" b="1" dirty="0">
                <a:solidFill>
                  <a:srgbClr val="C00000"/>
                </a:solidFill>
              </a:rPr>
              <a:t>agricultores pobres que hacen productos buenos para los ricos</a:t>
            </a:r>
            <a:r>
              <a:rPr lang="es-ES_tradnl" sz="2000" dirty="0"/>
              <a:t>. </a:t>
            </a:r>
            <a:r>
              <a:rPr lang="es-ES_tradnl" sz="2000" dirty="0" smtClean="0"/>
              <a:t>Y </a:t>
            </a:r>
            <a:r>
              <a:rPr lang="es-ES_tradnl" sz="2000" dirty="0"/>
              <a:t>de otro lado, </a:t>
            </a:r>
            <a:r>
              <a:rPr lang="es-ES_tradnl" sz="2000" b="1" dirty="0">
                <a:solidFill>
                  <a:srgbClr val="C00000"/>
                </a:solidFill>
              </a:rPr>
              <a:t>empresas riquísimas que hacen la comida de los pobres</a:t>
            </a:r>
            <a:r>
              <a:rPr lang="es-ES_tradnl" sz="2000" dirty="0"/>
              <a:t>. Esto no va </a:t>
            </a:r>
            <a:r>
              <a:rPr lang="es-ES_tradnl" sz="2000" dirty="0" smtClean="0"/>
              <a:t>bien.</a:t>
            </a:r>
          </a:p>
          <a:p>
            <a:endParaRPr lang="es-ES_tradnl" sz="2000" dirty="0"/>
          </a:p>
          <a:p>
            <a:r>
              <a:rPr lang="es-ES_tradnl" sz="2000" dirty="0" smtClean="0"/>
              <a:t>No </a:t>
            </a:r>
            <a:r>
              <a:rPr lang="es-ES_tradnl" sz="2000" dirty="0"/>
              <a:t>nos interesa qué comemos ni cómo se ha preparado. Solo queremos pagar poco. ¿Y si luego enfermamos? ¿y si los campesinos pasan hambre y miseria? ¿y si destruimos el medioambiente? Nos da igual, </a:t>
            </a:r>
            <a:r>
              <a:rPr lang="es-ES_tradnl" sz="2000" b="1" dirty="0">
                <a:solidFill>
                  <a:srgbClr val="C00000"/>
                </a:solidFill>
              </a:rPr>
              <a:t>solo queremos pagar </a:t>
            </a:r>
            <a:r>
              <a:rPr lang="es-ES_tradnl" sz="2000" b="1" dirty="0" smtClean="0">
                <a:solidFill>
                  <a:srgbClr val="C00000"/>
                </a:solidFill>
              </a:rPr>
              <a:t>poco</a:t>
            </a:r>
            <a:r>
              <a:rPr lang="es-ES_tradnl" sz="2000" dirty="0" smtClean="0"/>
              <a:t>.</a:t>
            </a:r>
          </a:p>
          <a:p>
            <a:endParaRPr lang="es-ES_tradnl" sz="2000" dirty="0"/>
          </a:p>
          <a:p>
            <a:r>
              <a:rPr lang="es-ES_tradnl" sz="2000" dirty="0"/>
              <a:t>Hace falta más educación alimentaria, sobre todo con los niños. Los Gobiernos no la proporcionan, dicen que no tienen dinero. Y enfrente hay multinacionales que gastan cifras </a:t>
            </a:r>
            <a:r>
              <a:rPr lang="es-ES_tradnl" sz="2000" dirty="0" smtClean="0"/>
              <a:t>inverosímiles </a:t>
            </a:r>
            <a:r>
              <a:rPr lang="es-ES_tradnl" sz="2000" dirty="0"/>
              <a:t>en </a:t>
            </a:r>
            <a:r>
              <a:rPr lang="es-ES_tradnl" sz="2000" dirty="0" smtClean="0"/>
              <a:t>publicidad.</a:t>
            </a:r>
          </a:p>
          <a:p>
            <a:endParaRPr lang="es-ES_tradnl" sz="2000" dirty="0"/>
          </a:p>
          <a:p>
            <a:r>
              <a:rPr lang="es-ES_tradnl" sz="2000" dirty="0"/>
              <a:t>La alternativa </a:t>
            </a:r>
            <a:r>
              <a:rPr lang="es-ES_tradnl" sz="2000" dirty="0" smtClean="0"/>
              <a:t>es </a:t>
            </a:r>
            <a:r>
              <a:rPr lang="es-ES_tradnl" sz="2000" dirty="0"/>
              <a:t>la pequeña producción local. El </a:t>
            </a:r>
            <a:r>
              <a:rPr lang="es-ES_tradnl" sz="2000" b="1" dirty="0">
                <a:solidFill>
                  <a:srgbClr val="C00000"/>
                </a:solidFill>
              </a:rPr>
              <a:t>respeto y la “valorización” de la comida</a:t>
            </a:r>
            <a:r>
              <a:rPr lang="es-ES_tradnl" sz="2000" dirty="0"/>
              <a:t>, tanto en el precio como en sí misma. </a:t>
            </a:r>
            <a:endParaRPr lang="es-ES_tradnl" sz="2000" dirty="0" smtClean="0"/>
          </a:p>
        </p:txBody>
      </p:sp>
    </p:spTree>
    <p:extLst>
      <p:ext uri="{BB962C8B-B14F-4D97-AF65-F5344CB8AC3E}">
        <p14:creationId xmlns:p14="http://schemas.microsoft.com/office/powerpoint/2010/main" val="123918743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79512" y="1988840"/>
            <a:ext cx="3960440" cy="2062103"/>
          </a:xfrm>
          <a:prstGeom prst="rect">
            <a:avLst/>
          </a:prstGeom>
          <a:noFill/>
          <a:ln w="25400">
            <a:solidFill>
              <a:srgbClr val="0000FF"/>
            </a:solidFill>
          </a:ln>
        </p:spPr>
        <p:txBody>
          <a:bodyPr wrap="square" rtlCol="0">
            <a:spAutoFit/>
          </a:bodyPr>
          <a:lstStyle/>
          <a:p>
            <a:r>
              <a:rPr lang="es-ES" sz="2000" b="1" dirty="0">
                <a:solidFill>
                  <a:srgbClr val="0000FF"/>
                </a:solidFill>
              </a:rPr>
              <a:t>Producción</a:t>
            </a:r>
          </a:p>
          <a:p>
            <a:r>
              <a:rPr lang="es-ES" dirty="0"/>
              <a:t>Pequeños productores individuales</a:t>
            </a:r>
          </a:p>
          <a:p>
            <a:r>
              <a:rPr lang="es-ES" dirty="0"/>
              <a:t>Pequeños productores organizados</a:t>
            </a:r>
          </a:p>
          <a:p>
            <a:r>
              <a:rPr lang="es-ES" dirty="0"/>
              <a:t>Agricultores comerciales</a:t>
            </a:r>
          </a:p>
          <a:p>
            <a:r>
              <a:rPr lang="es-ES" dirty="0"/>
              <a:t>Agricultores por contrato</a:t>
            </a:r>
          </a:p>
          <a:p>
            <a:r>
              <a:rPr lang="es-ES" dirty="0"/>
              <a:t>Micro, pequeñas y medianas empresas</a:t>
            </a:r>
          </a:p>
          <a:p>
            <a:r>
              <a:rPr lang="es-ES" dirty="0"/>
              <a:t>Empresas agroexportadoras </a:t>
            </a:r>
          </a:p>
        </p:txBody>
      </p:sp>
      <p:sp>
        <p:nvSpPr>
          <p:cNvPr id="7" name="CuadroTexto 6"/>
          <p:cNvSpPr txBox="1"/>
          <p:nvPr/>
        </p:nvSpPr>
        <p:spPr>
          <a:xfrm>
            <a:off x="5940152" y="1627053"/>
            <a:ext cx="2808312" cy="3447098"/>
          </a:xfrm>
          <a:prstGeom prst="rect">
            <a:avLst/>
          </a:prstGeom>
          <a:noFill/>
          <a:ln w="25400">
            <a:solidFill>
              <a:schemeClr val="accent2">
                <a:lumMod val="75000"/>
              </a:schemeClr>
            </a:solidFill>
          </a:ln>
        </p:spPr>
        <p:txBody>
          <a:bodyPr wrap="square" rtlCol="0">
            <a:spAutoFit/>
          </a:bodyPr>
          <a:lstStyle/>
          <a:p>
            <a:pPr algn="r"/>
            <a:r>
              <a:rPr lang="es-ES" sz="2000" b="1" dirty="0" smtClean="0">
                <a:solidFill>
                  <a:srgbClr val="0000FF"/>
                </a:solidFill>
              </a:rPr>
              <a:t>Destino de la producción</a:t>
            </a:r>
          </a:p>
          <a:p>
            <a:pPr algn="r"/>
            <a:r>
              <a:rPr lang="es-ES" dirty="0" smtClean="0"/>
              <a:t>Autoconsumo</a:t>
            </a:r>
          </a:p>
          <a:p>
            <a:pPr algn="r"/>
            <a:r>
              <a:rPr lang="es-ES" dirty="0" smtClean="0"/>
              <a:t>Intercambio </a:t>
            </a:r>
          </a:p>
          <a:p>
            <a:pPr algn="r"/>
            <a:r>
              <a:rPr lang="es-ES" dirty="0" smtClean="0"/>
              <a:t>Venta cercana</a:t>
            </a:r>
          </a:p>
          <a:p>
            <a:pPr algn="r"/>
            <a:r>
              <a:rPr lang="es-ES" dirty="0" smtClean="0"/>
              <a:t>Ferias de productores</a:t>
            </a:r>
          </a:p>
          <a:p>
            <a:pPr algn="r"/>
            <a:r>
              <a:rPr lang="es-ES" dirty="0" smtClean="0"/>
              <a:t>Ferias orgánicas</a:t>
            </a:r>
          </a:p>
          <a:p>
            <a:pPr algn="r"/>
            <a:r>
              <a:rPr lang="es-ES" dirty="0" smtClean="0"/>
              <a:t>Tiendas</a:t>
            </a:r>
          </a:p>
          <a:p>
            <a:pPr algn="r"/>
            <a:r>
              <a:rPr lang="es-ES" dirty="0" smtClean="0"/>
              <a:t>Supermercados</a:t>
            </a:r>
          </a:p>
          <a:p>
            <a:pPr algn="r"/>
            <a:r>
              <a:rPr lang="es-ES" dirty="0" smtClean="0"/>
              <a:t>Intermediarios</a:t>
            </a:r>
          </a:p>
          <a:p>
            <a:pPr algn="r"/>
            <a:r>
              <a:rPr lang="es-ES" dirty="0" smtClean="0"/>
              <a:t>Agroindustria</a:t>
            </a:r>
          </a:p>
          <a:p>
            <a:pPr algn="r"/>
            <a:r>
              <a:rPr lang="es-ES" dirty="0" smtClean="0"/>
              <a:t>Restaurantes</a:t>
            </a:r>
          </a:p>
          <a:p>
            <a:pPr algn="r"/>
            <a:r>
              <a:rPr lang="es-ES" dirty="0" smtClean="0"/>
              <a:t>Exportación</a:t>
            </a:r>
            <a:endParaRPr lang="es-ES" dirty="0"/>
          </a:p>
        </p:txBody>
      </p:sp>
      <p:sp>
        <p:nvSpPr>
          <p:cNvPr id="8" name="CuadroTexto 7"/>
          <p:cNvSpPr txBox="1"/>
          <p:nvPr/>
        </p:nvSpPr>
        <p:spPr>
          <a:xfrm>
            <a:off x="2915816" y="3933056"/>
            <a:ext cx="3240360" cy="1785104"/>
          </a:xfrm>
          <a:prstGeom prst="rect">
            <a:avLst/>
          </a:prstGeom>
          <a:noFill/>
          <a:ln w="25400">
            <a:solidFill>
              <a:schemeClr val="accent2"/>
            </a:solidFill>
          </a:ln>
        </p:spPr>
        <p:txBody>
          <a:bodyPr wrap="square" rtlCol="0">
            <a:spAutoFit/>
          </a:bodyPr>
          <a:lstStyle/>
          <a:p>
            <a:r>
              <a:rPr lang="es-ES" sz="2000" b="1" dirty="0" smtClean="0">
                <a:solidFill>
                  <a:srgbClr val="0000FF"/>
                </a:solidFill>
              </a:rPr>
              <a:t>Sistema de garantía</a:t>
            </a:r>
          </a:p>
          <a:p>
            <a:r>
              <a:rPr lang="es-ES" dirty="0" smtClean="0"/>
              <a:t>Cara a cara</a:t>
            </a:r>
          </a:p>
          <a:p>
            <a:r>
              <a:rPr lang="es-ES" dirty="0" smtClean="0"/>
              <a:t>Relaciones directas</a:t>
            </a:r>
          </a:p>
          <a:p>
            <a:r>
              <a:rPr lang="es-ES" dirty="0" smtClean="0"/>
              <a:t>Sistema participativo de garantía</a:t>
            </a:r>
          </a:p>
          <a:p>
            <a:r>
              <a:rPr lang="es-ES" dirty="0" smtClean="0"/>
              <a:t>Certificación de tercera parte</a:t>
            </a:r>
          </a:p>
          <a:p>
            <a:r>
              <a:rPr lang="es-ES" dirty="0" smtClean="0"/>
              <a:t>Certificaciones adicionales</a:t>
            </a:r>
            <a:endParaRPr lang="es-ES" dirty="0"/>
          </a:p>
        </p:txBody>
      </p:sp>
      <p:sp>
        <p:nvSpPr>
          <p:cNvPr id="9" name="CuadroTexto 8"/>
          <p:cNvSpPr txBox="1"/>
          <p:nvPr/>
        </p:nvSpPr>
        <p:spPr>
          <a:xfrm>
            <a:off x="3635896" y="260648"/>
            <a:ext cx="2520280" cy="2062103"/>
          </a:xfrm>
          <a:prstGeom prst="rect">
            <a:avLst/>
          </a:prstGeom>
          <a:noFill/>
          <a:ln w="25400">
            <a:solidFill>
              <a:srgbClr val="008000"/>
            </a:solidFill>
          </a:ln>
        </p:spPr>
        <p:txBody>
          <a:bodyPr wrap="square" rtlCol="0">
            <a:spAutoFit/>
          </a:bodyPr>
          <a:lstStyle/>
          <a:p>
            <a:r>
              <a:rPr lang="es-ES" sz="2000" b="1" dirty="0" smtClean="0">
                <a:solidFill>
                  <a:srgbClr val="0000FF"/>
                </a:solidFill>
              </a:rPr>
              <a:t>Intereses prioritarios</a:t>
            </a:r>
          </a:p>
          <a:p>
            <a:r>
              <a:rPr lang="es-ES" dirty="0" smtClean="0"/>
              <a:t>Seguridad alimentaria</a:t>
            </a:r>
          </a:p>
          <a:p>
            <a:r>
              <a:rPr lang="es-ES" dirty="0" smtClean="0"/>
              <a:t>Soberanía alimentaria</a:t>
            </a:r>
          </a:p>
          <a:p>
            <a:r>
              <a:rPr lang="es-ES" dirty="0" smtClean="0"/>
              <a:t>Salud</a:t>
            </a:r>
          </a:p>
          <a:p>
            <a:r>
              <a:rPr lang="es-ES" dirty="0" smtClean="0"/>
              <a:t>Calidad</a:t>
            </a:r>
          </a:p>
          <a:p>
            <a:r>
              <a:rPr lang="es-ES" dirty="0" smtClean="0"/>
              <a:t>Mercados nicho</a:t>
            </a:r>
          </a:p>
          <a:p>
            <a:r>
              <a:rPr lang="es-ES" dirty="0" smtClean="0"/>
              <a:t>Mercados masivos</a:t>
            </a:r>
            <a:endParaRPr lang="es-ES" dirty="0"/>
          </a:p>
        </p:txBody>
      </p:sp>
      <p:sp>
        <p:nvSpPr>
          <p:cNvPr id="10" name="Pentágono regular 9"/>
          <p:cNvSpPr/>
          <p:nvPr/>
        </p:nvSpPr>
        <p:spPr>
          <a:xfrm>
            <a:off x="755576" y="188640"/>
            <a:ext cx="1800200" cy="1584176"/>
          </a:xfrm>
          <a:prstGeom prst="pentagon">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lnSpc>
                <a:spcPct val="70000"/>
              </a:lnSpc>
            </a:pPr>
            <a:r>
              <a:rPr lang="es-ES" sz="2000" b="1" dirty="0" smtClean="0">
                <a:solidFill>
                  <a:srgbClr val="FFFF00"/>
                </a:solidFill>
              </a:rPr>
              <a:t>El sector orgánico</a:t>
            </a:r>
            <a:endParaRPr lang="es-ES" sz="2000" b="1" dirty="0">
              <a:solidFill>
                <a:srgbClr val="FFFF00"/>
              </a:solidFill>
            </a:endParaRPr>
          </a:p>
        </p:txBody>
      </p:sp>
      <p:sp>
        <p:nvSpPr>
          <p:cNvPr id="11" name="CuadroTexto 10"/>
          <p:cNvSpPr txBox="1"/>
          <p:nvPr/>
        </p:nvSpPr>
        <p:spPr>
          <a:xfrm>
            <a:off x="6012160" y="188640"/>
            <a:ext cx="2520280" cy="1231106"/>
          </a:xfrm>
          <a:prstGeom prst="rect">
            <a:avLst/>
          </a:prstGeom>
          <a:noFill/>
          <a:ln w="25400">
            <a:solidFill>
              <a:schemeClr val="accent4">
                <a:lumMod val="75000"/>
              </a:schemeClr>
            </a:solidFill>
          </a:ln>
        </p:spPr>
        <p:txBody>
          <a:bodyPr wrap="square" rtlCol="0">
            <a:spAutoFit/>
          </a:bodyPr>
          <a:lstStyle/>
          <a:p>
            <a:pPr algn="r"/>
            <a:r>
              <a:rPr lang="es-ES" sz="2000" b="1" dirty="0" smtClean="0">
                <a:solidFill>
                  <a:srgbClr val="0000FF"/>
                </a:solidFill>
              </a:rPr>
              <a:t>Enfoque</a:t>
            </a:r>
          </a:p>
          <a:p>
            <a:pPr algn="r"/>
            <a:r>
              <a:rPr lang="es-ES" dirty="0" smtClean="0"/>
              <a:t>Agroecología</a:t>
            </a:r>
          </a:p>
          <a:p>
            <a:pPr algn="r"/>
            <a:r>
              <a:rPr lang="es-ES" dirty="0" smtClean="0"/>
              <a:t>Sustitución de insumos</a:t>
            </a:r>
          </a:p>
          <a:p>
            <a:pPr algn="r"/>
            <a:r>
              <a:rPr lang="es-ES" dirty="0" smtClean="0"/>
              <a:t>Mejora continua</a:t>
            </a:r>
            <a:endParaRPr lang="es-ES" dirty="0"/>
          </a:p>
        </p:txBody>
      </p:sp>
      <p:sp>
        <p:nvSpPr>
          <p:cNvPr id="12" name="CuadroTexto 11"/>
          <p:cNvSpPr txBox="1"/>
          <p:nvPr/>
        </p:nvSpPr>
        <p:spPr>
          <a:xfrm>
            <a:off x="611560" y="4437112"/>
            <a:ext cx="2376264" cy="2339102"/>
          </a:xfrm>
          <a:prstGeom prst="rect">
            <a:avLst/>
          </a:prstGeom>
          <a:noFill/>
          <a:ln w="25400">
            <a:solidFill>
              <a:schemeClr val="tx2">
                <a:lumMod val="60000"/>
                <a:lumOff val="40000"/>
              </a:schemeClr>
            </a:solidFill>
          </a:ln>
        </p:spPr>
        <p:txBody>
          <a:bodyPr wrap="square" rtlCol="0">
            <a:spAutoFit/>
          </a:bodyPr>
          <a:lstStyle/>
          <a:p>
            <a:r>
              <a:rPr lang="es-ES" sz="2000" b="1" dirty="0" smtClean="0">
                <a:solidFill>
                  <a:srgbClr val="0000FF"/>
                </a:solidFill>
              </a:rPr>
              <a:t>Entorno productivo</a:t>
            </a:r>
          </a:p>
          <a:p>
            <a:r>
              <a:rPr lang="es-ES" dirty="0" smtClean="0"/>
              <a:t>Infraestructura</a:t>
            </a:r>
          </a:p>
          <a:p>
            <a:r>
              <a:rPr lang="es-ES" dirty="0" smtClean="0"/>
              <a:t>Asistencia técnica</a:t>
            </a:r>
          </a:p>
          <a:p>
            <a:r>
              <a:rPr lang="es-ES" dirty="0" smtClean="0"/>
              <a:t>Crédito</a:t>
            </a:r>
          </a:p>
          <a:p>
            <a:r>
              <a:rPr lang="es-ES" dirty="0" smtClean="0"/>
              <a:t>Investigación</a:t>
            </a:r>
          </a:p>
          <a:p>
            <a:r>
              <a:rPr lang="es-ES" dirty="0" smtClean="0"/>
              <a:t>Capacitación</a:t>
            </a:r>
          </a:p>
          <a:p>
            <a:r>
              <a:rPr lang="es-ES" dirty="0" smtClean="0"/>
              <a:t>Instituciones</a:t>
            </a:r>
          </a:p>
          <a:p>
            <a:r>
              <a:rPr lang="es-ES" dirty="0" smtClean="0"/>
              <a:t>Tributación</a:t>
            </a:r>
            <a:endParaRPr lang="es-ES" dirty="0"/>
          </a:p>
        </p:txBody>
      </p:sp>
      <p:sp>
        <p:nvSpPr>
          <p:cNvPr id="13" name="CuadroTexto 12"/>
          <p:cNvSpPr txBox="1"/>
          <p:nvPr/>
        </p:nvSpPr>
        <p:spPr>
          <a:xfrm>
            <a:off x="5580112" y="5469031"/>
            <a:ext cx="3384376" cy="1231106"/>
          </a:xfrm>
          <a:prstGeom prst="rect">
            <a:avLst/>
          </a:prstGeom>
          <a:noFill/>
          <a:ln w="25400">
            <a:solidFill>
              <a:srgbClr val="FF25FA"/>
            </a:solidFill>
          </a:ln>
        </p:spPr>
        <p:txBody>
          <a:bodyPr wrap="square" rtlCol="0">
            <a:spAutoFit/>
          </a:bodyPr>
          <a:lstStyle/>
          <a:p>
            <a:pPr algn="r"/>
            <a:r>
              <a:rPr lang="es-ES" sz="2000" b="1" dirty="0" smtClean="0">
                <a:solidFill>
                  <a:srgbClr val="0000FF"/>
                </a:solidFill>
              </a:rPr>
              <a:t>Incidencia</a:t>
            </a:r>
            <a:r>
              <a:rPr lang="es-ES" sz="2000" b="1" dirty="0" smtClean="0"/>
              <a:t> </a:t>
            </a:r>
          </a:p>
          <a:p>
            <a:pPr algn="r"/>
            <a:r>
              <a:rPr lang="es-ES" dirty="0" smtClean="0"/>
              <a:t>Propensión o aversión al diálogo</a:t>
            </a:r>
          </a:p>
          <a:p>
            <a:pPr algn="r"/>
            <a:r>
              <a:rPr lang="es-ES" dirty="0" smtClean="0"/>
              <a:t>Relaciones</a:t>
            </a:r>
          </a:p>
          <a:p>
            <a:pPr algn="r"/>
            <a:r>
              <a:rPr lang="es-ES" dirty="0" smtClean="0"/>
              <a:t>Continuidad</a:t>
            </a:r>
            <a:endParaRPr lang="es-ES" dirty="0"/>
          </a:p>
        </p:txBody>
      </p:sp>
    </p:spTree>
    <p:extLst>
      <p:ext uri="{BB962C8B-B14F-4D97-AF65-F5344CB8AC3E}">
        <p14:creationId xmlns:p14="http://schemas.microsoft.com/office/powerpoint/2010/main" val="70027097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Content Placeholder 4" descr="DTR_No_12_Berdegue_y_otros.pdf"/>
          <p:cNvPicPr>
            <a:picLocks noGrp="1" noChangeAspect="1"/>
          </p:cNvPicPr>
          <p:nvPr>
            <p:ph idx="1"/>
          </p:nvPr>
        </p:nvPicPr>
        <p:blipFill>
          <a:blip r:embed="rId2" cstate="email">
            <a:extLst>
              <a:ext uri="{28A0092B-C50C-407E-A947-70E740481C1C}">
                <a14:useLocalDpi xmlns:a14="http://schemas.microsoft.com/office/drawing/2010/main"/>
              </a:ext>
            </a:extLst>
          </a:blip>
          <a:srcRect l="9264" t="35791" r="6947" b="23264"/>
          <a:stretch>
            <a:fillRect/>
          </a:stretch>
        </p:blipFill>
        <p:spPr>
          <a:xfrm>
            <a:off x="609600" y="721518"/>
            <a:ext cx="7924800" cy="5011738"/>
          </a:xfrm>
          <a:solidFill>
            <a:schemeClr val="bg1"/>
          </a:solidFill>
        </p:spPr>
      </p:pic>
      <p:sp>
        <p:nvSpPr>
          <p:cNvPr id="40963" name="TextBox 5"/>
          <p:cNvSpPr txBox="1">
            <a:spLocks noChangeArrowheads="1"/>
          </p:cNvSpPr>
          <p:nvPr/>
        </p:nvSpPr>
        <p:spPr bwMode="auto">
          <a:xfrm>
            <a:off x="533400" y="5559425"/>
            <a:ext cx="3284538"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s-PE" sz="1400">
                <a:solidFill>
                  <a:srgbClr val="FFFFFF"/>
                </a:solidFill>
                <a:latin typeface="Calibri" charset="0"/>
              </a:rPr>
              <a:t>RIMISP, 2008</a:t>
            </a:r>
          </a:p>
        </p:txBody>
      </p:sp>
    </p:spTree>
    <p:extLst>
      <p:ext uri="{BB962C8B-B14F-4D97-AF65-F5344CB8AC3E}">
        <p14:creationId xmlns:p14="http://schemas.microsoft.com/office/powerpoint/2010/main" val="124387445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611560" y="1052736"/>
            <a:ext cx="8229600" cy="4525963"/>
          </a:xfrm>
        </p:spPr>
        <p:txBody>
          <a:bodyPr>
            <a:normAutofit/>
          </a:bodyPr>
          <a:lstStyle/>
          <a:p>
            <a:pPr marL="0" indent="0">
              <a:buNone/>
            </a:pPr>
            <a:r>
              <a:rPr lang="mr-IN" sz="2000" dirty="0" smtClean="0">
                <a:latin typeface="+mj-lt"/>
              </a:rPr>
              <a:t>…</a:t>
            </a:r>
            <a:r>
              <a:rPr lang="es-ES" sz="2000" dirty="0" smtClean="0">
                <a:latin typeface="+mj-lt"/>
              </a:rPr>
              <a:t> s</a:t>
            </a:r>
            <a:r>
              <a:rPr lang="es-ES_tradnl" sz="2000" dirty="0" smtClean="0">
                <a:latin typeface="+mj-lt"/>
              </a:rPr>
              <a:t>e </a:t>
            </a:r>
            <a:r>
              <a:rPr lang="es-ES_tradnl" sz="2000" dirty="0">
                <a:latin typeface="+mj-lt"/>
              </a:rPr>
              <a:t>define un </a:t>
            </a:r>
            <a:r>
              <a:rPr lang="es-ES_tradnl" sz="2000" b="1" dirty="0" smtClean="0">
                <a:solidFill>
                  <a:srgbClr val="C00000"/>
                </a:solidFill>
                <a:latin typeface="+mj-lt"/>
              </a:rPr>
              <a:t>canal corto de comercialización </a:t>
            </a:r>
            <a:r>
              <a:rPr lang="es-ES_tradnl" sz="2000" dirty="0" smtClean="0">
                <a:latin typeface="+mj-lt"/>
              </a:rPr>
              <a:t>como “</a:t>
            </a:r>
            <a:r>
              <a:rPr lang="es-ES_tradnl" sz="2000" dirty="0">
                <a:latin typeface="+mj-lt"/>
              </a:rPr>
              <a:t>una cadena de suministro formada por </a:t>
            </a:r>
            <a:r>
              <a:rPr lang="es-ES_tradnl" sz="2000" dirty="0" smtClean="0">
                <a:latin typeface="+mj-lt"/>
              </a:rPr>
              <a:t>un </a:t>
            </a:r>
            <a:r>
              <a:rPr lang="es-ES_tradnl" sz="2000" dirty="0">
                <a:latin typeface="+mj-lt"/>
              </a:rPr>
              <a:t>número limitado de agentes económicos, comprometidos con la cooperación, el </a:t>
            </a:r>
            <a:r>
              <a:rPr lang="es-ES_tradnl" sz="2000" dirty="0" smtClean="0">
                <a:latin typeface="+mj-lt"/>
              </a:rPr>
              <a:t>desarrollo </a:t>
            </a:r>
            <a:r>
              <a:rPr lang="es-ES_tradnl" sz="2000" dirty="0">
                <a:latin typeface="+mj-lt"/>
              </a:rPr>
              <a:t>económico local y las </a:t>
            </a:r>
            <a:r>
              <a:rPr lang="es-ES_tradnl" sz="2000" dirty="0" smtClean="0">
                <a:latin typeface="+mj-lt"/>
              </a:rPr>
              <a:t>relaciones </a:t>
            </a:r>
            <a:r>
              <a:rPr lang="es-ES_tradnl" sz="2000" dirty="0">
                <a:latin typeface="+mj-lt"/>
              </a:rPr>
              <a:t>socio-económicas entre productores y </a:t>
            </a:r>
            <a:r>
              <a:rPr lang="es-ES_tradnl" sz="2000" dirty="0" smtClean="0">
                <a:latin typeface="+mj-lt"/>
              </a:rPr>
              <a:t>consumidores </a:t>
            </a:r>
            <a:r>
              <a:rPr lang="es-ES_tradnl" sz="2000" dirty="0">
                <a:latin typeface="+mj-lt"/>
              </a:rPr>
              <a:t>en un ámbito geográfico cercano”. </a:t>
            </a:r>
          </a:p>
          <a:p>
            <a:pPr marL="0" indent="0">
              <a:buNone/>
            </a:pPr>
            <a:endParaRPr lang="es-ES_tradnl" sz="2000" dirty="0" smtClean="0">
              <a:latin typeface="+mj-lt"/>
            </a:endParaRPr>
          </a:p>
          <a:p>
            <a:pPr marL="0" indent="0">
              <a:buNone/>
            </a:pPr>
            <a:r>
              <a:rPr lang="es-ES_tradnl" sz="2000" dirty="0" smtClean="0">
                <a:latin typeface="+mj-lt"/>
              </a:rPr>
              <a:t>En </a:t>
            </a:r>
            <a:r>
              <a:rPr lang="es-ES_tradnl" sz="2000" dirty="0">
                <a:latin typeface="+mj-lt"/>
              </a:rPr>
              <a:t>este estudio se adopta la definición </a:t>
            </a:r>
            <a:r>
              <a:rPr lang="es-ES_tradnl" sz="2000" dirty="0" smtClean="0">
                <a:latin typeface="+mj-lt"/>
              </a:rPr>
              <a:t>de </a:t>
            </a:r>
            <a:r>
              <a:rPr lang="es-ES_tradnl" sz="2000" dirty="0">
                <a:latin typeface="+mj-lt"/>
              </a:rPr>
              <a:t>canal corto de comercialización como </a:t>
            </a:r>
            <a:r>
              <a:rPr lang="es-ES_tradnl" sz="2000" dirty="0" smtClean="0">
                <a:latin typeface="+mj-lt"/>
              </a:rPr>
              <a:t>aquel </a:t>
            </a:r>
            <a:r>
              <a:rPr lang="es-ES_tradnl" sz="2000" dirty="0">
                <a:latin typeface="+mj-lt"/>
              </a:rPr>
              <a:t>en el que el número de intermediarios es igual o inferior a </a:t>
            </a:r>
            <a:r>
              <a:rPr lang="es-ES_tradnl" sz="2000" dirty="0" smtClean="0">
                <a:latin typeface="+mj-lt"/>
              </a:rPr>
              <a:t>uno.</a:t>
            </a:r>
            <a:endParaRPr lang="es-ES_tradnl" sz="2000" dirty="0">
              <a:latin typeface="+mj-lt"/>
            </a:endParaRPr>
          </a:p>
          <a:p>
            <a:pPr marL="0" indent="0">
              <a:buNone/>
            </a:pPr>
            <a:endParaRPr lang="es-ES_tradnl" sz="2000" dirty="0" smtClean="0">
              <a:latin typeface="+mj-lt"/>
            </a:endParaRPr>
          </a:p>
          <a:p>
            <a:pPr marL="0" indent="0">
              <a:buNone/>
            </a:pPr>
            <a:r>
              <a:rPr lang="es-ES_tradnl" sz="1600" dirty="0" smtClean="0">
                <a:latin typeface="+mj-lt"/>
              </a:rPr>
              <a:t>Canales cortos de comercialización en el sector agroalimentario. Ministerio de Agricultura, Alimentación y Medio Ambiente, España.</a:t>
            </a:r>
            <a:endParaRPr lang="es-ES_tradnl" sz="1600" dirty="0">
              <a:latin typeface="+mj-lt"/>
            </a:endParaRPr>
          </a:p>
          <a:p>
            <a:pPr marL="0" indent="0">
              <a:buNone/>
            </a:pPr>
            <a:endParaRPr lang="es-ES_tradnl" sz="2000" dirty="0">
              <a:latin typeface="+mj-lt"/>
            </a:endParaRPr>
          </a:p>
        </p:txBody>
      </p:sp>
    </p:spTree>
    <p:extLst>
      <p:ext uri="{BB962C8B-B14F-4D97-AF65-F5344CB8AC3E}">
        <p14:creationId xmlns:p14="http://schemas.microsoft.com/office/powerpoint/2010/main" val="214422384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ChangeArrowheads="1"/>
          </p:cNvSpPr>
          <p:nvPr/>
        </p:nvSpPr>
        <p:spPr bwMode="auto">
          <a:xfrm>
            <a:off x="541338" y="1580525"/>
            <a:ext cx="8297862" cy="3477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spAutoFit/>
          </a:bodyPr>
          <a:lstStyle/>
          <a:p>
            <a:r>
              <a:rPr lang="es-PE" sz="2000" b="1" dirty="0">
                <a:solidFill>
                  <a:srgbClr val="000000"/>
                </a:solidFill>
                <a:latin typeface="+mj-lt"/>
              </a:rPr>
              <a:t>Ejemplos de sistemas de garantía de la producción orgánica:</a:t>
            </a:r>
          </a:p>
          <a:p>
            <a:pPr marL="514350" indent="-514350">
              <a:buClr>
                <a:schemeClr val="tx1"/>
              </a:buClr>
              <a:buFont typeface="+mj-lt"/>
              <a:buAutoNum type="arabicPeriod"/>
            </a:pPr>
            <a:r>
              <a:rPr lang="es-PE" sz="2000" dirty="0">
                <a:solidFill>
                  <a:srgbClr val="000000"/>
                </a:solidFill>
                <a:latin typeface="+mj-lt"/>
              </a:rPr>
              <a:t> Certificacion de tercera </a:t>
            </a:r>
            <a:r>
              <a:rPr lang="es-PE" sz="2000" dirty="0" smtClean="0">
                <a:solidFill>
                  <a:srgbClr val="000000"/>
                </a:solidFill>
                <a:latin typeface="+mj-lt"/>
              </a:rPr>
              <a:t>parte</a:t>
            </a:r>
            <a:endParaRPr lang="es-PE" sz="2000" dirty="0">
              <a:solidFill>
                <a:srgbClr val="000000"/>
              </a:solidFill>
              <a:latin typeface="+mj-lt"/>
            </a:endParaRPr>
          </a:p>
          <a:p>
            <a:pPr marL="514350" indent="-514350">
              <a:buClr>
                <a:schemeClr val="tx1"/>
              </a:buClr>
              <a:buFont typeface="+mj-lt"/>
              <a:buAutoNum type="arabicPeriod"/>
            </a:pPr>
            <a:r>
              <a:rPr lang="es-PE" sz="2000" dirty="0">
                <a:solidFill>
                  <a:srgbClr val="000000"/>
                </a:solidFill>
                <a:latin typeface="+mj-lt"/>
              </a:rPr>
              <a:t> Excepción para grupos de pequeños productores (sistemas internos de control en América Latina,  Africa y Asia)</a:t>
            </a:r>
          </a:p>
          <a:p>
            <a:pPr marL="514350" indent="-514350">
              <a:buClr>
                <a:schemeClr val="tx1"/>
              </a:buClr>
              <a:buFont typeface="+mj-lt"/>
              <a:buAutoNum type="arabicPeriod"/>
            </a:pPr>
            <a:r>
              <a:rPr lang="es-PE" sz="2000" dirty="0">
                <a:solidFill>
                  <a:srgbClr val="000000"/>
                </a:solidFill>
                <a:latin typeface="+mj-lt"/>
              </a:rPr>
              <a:t> Sistema participativo de garantía (Brasil)</a:t>
            </a:r>
          </a:p>
          <a:p>
            <a:pPr marL="514350" indent="-514350">
              <a:buClr>
                <a:schemeClr val="tx1"/>
              </a:buClr>
              <a:buFont typeface="+mj-lt"/>
              <a:buAutoNum type="arabicPeriod"/>
            </a:pPr>
            <a:r>
              <a:rPr lang="es-PE" sz="2000" dirty="0">
                <a:solidFill>
                  <a:srgbClr val="000000"/>
                </a:solidFill>
                <a:latin typeface="+mj-lt"/>
              </a:rPr>
              <a:t> Ventas directas por debajo de un límite exoneradas de certificacion (EEUU)</a:t>
            </a:r>
          </a:p>
          <a:p>
            <a:pPr marL="514350" indent="-514350">
              <a:buClr>
                <a:schemeClr val="tx1"/>
              </a:buClr>
              <a:buFont typeface="+mj-lt"/>
              <a:buAutoNum type="arabicPeriod"/>
            </a:pPr>
            <a:r>
              <a:rPr lang="es-PE" sz="2000" dirty="0">
                <a:solidFill>
                  <a:srgbClr val="000000"/>
                </a:solidFill>
                <a:latin typeface="+mj-lt"/>
              </a:rPr>
              <a:t> Grupos de pequeños productores fiscalizados por autoridad competente (Chile) </a:t>
            </a:r>
          </a:p>
          <a:p>
            <a:endParaRPr lang="es-PE" sz="2000" b="1" dirty="0">
              <a:solidFill>
                <a:srgbClr val="000000"/>
              </a:solidFill>
              <a:latin typeface="+mj-lt"/>
              <a:sym typeface="Wingdings 2" charset="0"/>
            </a:endParaRPr>
          </a:p>
          <a:p>
            <a:endParaRPr lang="es-PE" sz="2000" b="1" dirty="0">
              <a:solidFill>
                <a:srgbClr val="000000"/>
              </a:solidFill>
              <a:latin typeface="+mj-lt"/>
            </a:endParaRPr>
          </a:p>
        </p:txBody>
      </p:sp>
    </p:spTree>
    <p:extLst>
      <p:ext uri="{BB962C8B-B14F-4D97-AF65-F5344CB8AC3E}">
        <p14:creationId xmlns:p14="http://schemas.microsoft.com/office/powerpoint/2010/main" val="131752083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p:cNvPicPr>
            <a:picLocks noGrp="1" noChangeAspect="1"/>
          </p:cNvPicPr>
          <p:nvPr>
            <p:ph idx="1"/>
          </p:nvPr>
        </p:nvPicPr>
        <p:blipFill rotWithShape="1">
          <a:blip r:embed="rId2" cstate="hqprint">
            <a:extLst>
              <a:ext uri="{28A0092B-C50C-407E-A947-70E740481C1C}">
                <a14:useLocalDpi xmlns:a14="http://schemas.microsoft.com/office/drawing/2010/main"/>
              </a:ext>
            </a:extLst>
          </a:blip>
          <a:srcRect/>
          <a:stretch/>
        </p:blipFill>
        <p:spPr>
          <a:xfrm>
            <a:off x="539552" y="548680"/>
            <a:ext cx="2688182" cy="2764882"/>
          </a:xfrm>
        </p:spPr>
      </p:pic>
      <p:pic>
        <p:nvPicPr>
          <p:cNvPr id="5" name="Imagen 4"/>
          <p:cNvPicPr>
            <a:picLocks noChangeAspect="1"/>
          </p:cNvPicPr>
          <p:nvPr/>
        </p:nvPicPr>
        <p:blipFill>
          <a:blip r:embed="rId3"/>
          <a:stretch>
            <a:fillRect/>
          </a:stretch>
        </p:blipFill>
        <p:spPr>
          <a:xfrm>
            <a:off x="2620631" y="4077072"/>
            <a:ext cx="3463537" cy="1634357"/>
          </a:xfrm>
          <a:prstGeom prst="rect">
            <a:avLst/>
          </a:prstGeom>
        </p:spPr>
      </p:pic>
      <p:pic>
        <p:nvPicPr>
          <p:cNvPr id="6" name="Imagen 5"/>
          <p:cNvPicPr>
            <a:picLocks noChangeAspect="1"/>
          </p:cNvPicPr>
          <p:nvPr/>
        </p:nvPicPr>
        <p:blipFill>
          <a:blip r:embed="rId4"/>
          <a:stretch>
            <a:fillRect/>
          </a:stretch>
        </p:blipFill>
        <p:spPr>
          <a:xfrm>
            <a:off x="3635896" y="404664"/>
            <a:ext cx="2112235" cy="3024336"/>
          </a:xfrm>
          <a:prstGeom prst="rect">
            <a:avLst/>
          </a:prstGeom>
        </p:spPr>
      </p:pic>
      <p:pic>
        <p:nvPicPr>
          <p:cNvPr id="7" name="Imagen 6"/>
          <p:cNvPicPr>
            <a:picLocks noChangeAspect="1"/>
          </p:cNvPicPr>
          <p:nvPr/>
        </p:nvPicPr>
        <p:blipFill>
          <a:blip r:embed="rId5"/>
          <a:stretch>
            <a:fillRect/>
          </a:stretch>
        </p:blipFill>
        <p:spPr>
          <a:xfrm>
            <a:off x="6084168" y="620688"/>
            <a:ext cx="2697088" cy="2697088"/>
          </a:xfrm>
          <a:prstGeom prst="rect">
            <a:avLst/>
          </a:prstGeom>
        </p:spPr>
      </p:pic>
      <p:pic>
        <p:nvPicPr>
          <p:cNvPr id="9" name="Imagen 8"/>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539552" y="3717032"/>
            <a:ext cx="1722602" cy="2343077"/>
          </a:xfrm>
          <a:prstGeom prst="rect">
            <a:avLst/>
          </a:prstGeom>
        </p:spPr>
      </p:pic>
      <p:sp>
        <p:nvSpPr>
          <p:cNvPr id="2" name="Nube 1"/>
          <p:cNvSpPr/>
          <p:nvPr/>
        </p:nvSpPr>
        <p:spPr>
          <a:xfrm>
            <a:off x="6516216" y="4077072"/>
            <a:ext cx="2304256" cy="1656184"/>
          </a:xfrm>
          <a:prstGeom prst="cloud">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2000" b="1" dirty="0" smtClean="0"/>
          </a:p>
          <a:p>
            <a:pPr algn="ctr"/>
            <a:r>
              <a:rPr lang="es-ES" sz="2400" b="1" dirty="0" smtClean="0"/>
              <a:t>Perú</a:t>
            </a:r>
            <a:r>
              <a:rPr lang="es-ES" sz="2400" dirty="0"/>
              <a:t>: </a:t>
            </a:r>
          </a:p>
          <a:p>
            <a:pPr algn="ctr"/>
            <a:r>
              <a:rPr lang="es-ES" sz="2400" dirty="0"/>
              <a:t>no tiene </a:t>
            </a:r>
          </a:p>
          <a:p>
            <a:pPr algn="ctr"/>
            <a:endParaRPr lang="es-ES" dirty="0"/>
          </a:p>
        </p:txBody>
      </p:sp>
    </p:spTree>
    <p:extLst>
      <p:ext uri="{BB962C8B-B14F-4D97-AF65-F5344CB8AC3E}">
        <p14:creationId xmlns:p14="http://schemas.microsoft.com/office/powerpoint/2010/main" val="86872240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magen relacionada"/>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939133" y="260648"/>
            <a:ext cx="3784240" cy="189212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magen relacionada"/>
          <p:cNvPicPr>
            <a:picLocks noChangeAspect="1" noChangeArrowheads="1"/>
          </p:cNvPicPr>
          <p:nvPr/>
        </p:nvPicPr>
        <p:blipFill rotWithShape="1">
          <a:blip r:embed="rId3" cstate="hqprint">
            <a:extLst>
              <a:ext uri="{28A0092B-C50C-407E-A947-70E740481C1C}">
                <a14:useLocalDpi xmlns:a14="http://schemas.microsoft.com/office/drawing/2010/main"/>
              </a:ext>
            </a:extLst>
          </a:blip>
          <a:srcRect/>
          <a:stretch/>
        </p:blipFill>
        <p:spPr bwMode="auto">
          <a:xfrm>
            <a:off x="939133" y="2276479"/>
            <a:ext cx="3784240" cy="1988840"/>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esultado de imagen para feria ecológica barranco"/>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012160" y="3429000"/>
            <a:ext cx="2179440" cy="2840537"/>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esultado de imagen para mercado saludable"/>
          <p:cNvPicPr>
            <a:picLocks noChangeAspect="1" noChangeArrowheads="1"/>
          </p:cNvPicPr>
          <p:nvPr/>
        </p:nvPicPr>
        <p:blipFill rotWithShape="1">
          <a:blip r:embed="rId5" cstate="hqprint">
            <a:extLst>
              <a:ext uri="{28A0092B-C50C-407E-A947-70E740481C1C}">
                <a14:useLocalDpi xmlns:a14="http://schemas.microsoft.com/office/drawing/2010/main"/>
              </a:ext>
            </a:extLst>
          </a:blip>
          <a:srcRect/>
          <a:stretch/>
        </p:blipFill>
        <p:spPr bwMode="auto">
          <a:xfrm>
            <a:off x="5367127" y="314505"/>
            <a:ext cx="3133725" cy="2512930"/>
          </a:xfrm>
          <a:prstGeom prst="rect">
            <a:avLst/>
          </a:prstGeom>
          <a:noFill/>
          <a:extLst>
            <a:ext uri="{909E8E84-426E-40DD-AFC4-6F175D3DCCD1}">
              <a14:hiddenFill xmlns:a14="http://schemas.microsoft.com/office/drawing/2010/main">
                <a:solidFill>
                  <a:srgbClr val="FFFFFF"/>
                </a:solidFill>
              </a14:hiddenFill>
            </a:ext>
          </a:extLst>
        </p:spPr>
      </p:pic>
      <p:pic>
        <p:nvPicPr>
          <p:cNvPr id="2064" name="Picture 16" descr="o hay texto alternativo automático disponible."/>
          <p:cNvPicPr>
            <a:picLocks noChangeAspect="1" noChangeArrowheads="1"/>
          </p:cNvPicPr>
          <p:nvPr/>
        </p:nvPicPr>
        <p:blipFill rotWithShape="1">
          <a:blip r:embed="rId6" cstate="hqprint">
            <a:extLst>
              <a:ext uri="{28A0092B-C50C-407E-A947-70E740481C1C}">
                <a14:useLocalDpi xmlns:a14="http://schemas.microsoft.com/office/drawing/2010/main"/>
              </a:ext>
            </a:extLst>
          </a:blip>
          <a:srcRect/>
          <a:stretch/>
        </p:blipFill>
        <p:spPr bwMode="auto">
          <a:xfrm>
            <a:off x="1403648" y="4389030"/>
            <a:ext cx="2485758" cy="20951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55720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0" descr="esultado de imagen para ferias ecológicas lima"/>
          <p:cNvPicPr>
            <a:picLocks noChangeAspect="1" noChangeArrowheads="1"/>
          </p:cNvPicPr>
          <p:nvPr/>
        </p:nvPicPr>
        <p:blipFill rotWithShape="1">
          <a:blip r:embed="rId2" cstate="hqprint">
            <a:extLst>
              <a:ext uri="{28A0092B-C50C-407E-A947-70E740481C1C}">
                <a14:useLocalDpi xmlns:a14="http://schemas.microsoft.com/office/drawing/2010/main"/>
              </a:ext>
            </a:extLst>
          </a:blip>
          <a:srcRect/>
          <a:stretch/>
        </p:blipFill>
        <p:spPr bwMode="auto">
          <a:xfrm>
            <a:off x="4427984" y="548680"/>
            <a:ext cx="3528392" cy="268461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4" descr="https://scontent.flim5-3.fna.fbcdn.net/v/t1.0-1/p200x200/13239453_1092513804151924_1415667730762176312_n.jpg?oh=f108fe58765ca1f300d69c8a05223e78&amp;oe=5B191536"/>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71600" y="620688"/>
            <a:ext cx="2448272" cy="2448272"/>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https://scontent.flim5-3.fna.fbcdn.net/v/t1.0-1/p200x200/26219477_389831324809227_7104665218578746480_n.jpg?oh=97db51f4d8f613a50b339af1f2753c56&amp;oe=5B1AC5E8"/>
          <p:cNvPicPr>
            <a:picLocks noChangeAspect="1" noChangeArrowheads="1"/>
          </p:cNvPicPr>
          <p:nvPr/>
        </p:nvPicPr>
        <p:blipFill rotWithShape="1">
          <a:blip r:embed="rId4" cstate="hqprint">
            <a:extLst>
              <a:ext uri="{28A0092B-C50C-407E-A947-70E740481C1C}">
                <a14:useLocalDpi xmlns:a14="http://schemas.microsoft.com/office/drawing/2010/main"/>
              </a:ext>
            </a:extLst>
          </a:blip>
          <a:srcRect/>
          <a:stretch/>
        </p:blipFill>
        <p:spPr bwMode="auto">
          <a:xfrm>
            <a:off x="2843808" y="3717032"/>
            <a:ext cx="2970330" cy="21602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091670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a imagen puede contener: 1 persona"/>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292079" y="289061"/>
            <a:ext cx="3168353" cy="3168353"/>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ttps://scontent.flim5-3.fna.fbcdn.net/v/t31.0-8/p960x960/27021788_10156041913443879_7437653182450543053_"/>
          <p:cNvPicPr>
            <a:picLocks noChangeAspect="1" noChangeArrowheads="1"/>
          </p:cNvPicPr>
          <p:nvPr/>
        </p:nvPicPr>
        <p:blipFill rotWithShape="1">
          <a:blip r:embed="rId3" cstate="hqprint">
            <a:extLst>
              <a:ext uri="{28A0092B-C50C-407E-A947-70E740481C1C}">
                <a14:useLocalDpi xmlns:a14="http://schemas.microsoft.com/office/drawing/2010/main"/>
              </a:ext>
            </a:extLst>
          </a:blip>
          <a:srcRect/>
          <a:stretch/>
        </p:blipFill>
        <p:spPr bwMode="auto">
          <a:xfrm>
            <a:off x="1115616" y="3645024"/>
            <a:ext cx="7157207" cy="2592288"/>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a imagen puede contener: texto"/>
          <p:cNvPicPr>
            <a:picLocks noChangeAspect="1" noChangeArrowheads="1"/>
          </p:cNvPicPr>
          <p:nvPr/>
        </p:nvPicPr>
        <p:blipFill rotWithShape="1">
          <a:blip r:embed="rId4" cstate="hqprint">
            <a:extLst>
              <a:ext uri="{28A0092B-C50C-407E-A947-70E740481C1C}">
                <a14:useLocalDpi xmlns:a14="http://schemas.microsoft.com/office/drawing/2010/main"/>
              </a:ext>
            </a:extLst>
          </a:blip>
          <a:srcRect/>
          <a:stretch/>
        </p:blipFill>
        <p:spPr bwMode="auto">
          <a:xfrm>
            <a:off x="1115616" y="532236"/>
            <a:ext cx="3600400" cy="2793414"/>
          </a:xfrm>
          <a:prstGeom prst="rect">
            <a:avLst/>
          </a:prstGeom>
          <a:noFill/>
          <a:extLst>
            <a:ext uri="{909E8E84-426E-40DD-AFC4-6F175D3DCCD1}">
              <a14:hiddenFill xmlns:a14="http://schemas.microsoft.com/office/drawing/2010/main">
                <a:solidFill>
                  <a:srgbClr val="FFFFFF"/>
                </a:solidFill>
              </a14:hiddenFill>
            </a:ext>
          </a:extLst>
        </p:spPr>
      </p:pic>
      <p:sp>
        <p:nvSpPr>
          <p:cNvPr id="5" name="Flecha derecha 4"/>
          <p:cNvSpPr/>
          <p:nvPr/>
        </p:nvSpPr>
        <p:spPr>
          <a:xfrm>
            <a:off x="4932608" y="1844824"/>
            <a:ext cx="359471" cy="244927"/>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Tree>
    <p:extLst>
      <p:ext uri="{BB962C8B-B14F-4D97-AF65-F5344CB8AC3E}">
        <p14:creationId xmlns:p14="http://schemas.microsoft.com/office/powerpoint/2010/main" val="121511145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p:cNvPicPr>
            <a:picLocks noGrp="1" noChangeAspect="1"/>
          </p:cNvPicPr>
          <p:nvPr>
            <p:ph idx="1"/>
          </p:nvPr>
        </p:nvPicPr>
        <p:blipFill>
          <a:blip r:embed="rId2" cstate="hqprint">
            <a:extLst>
              <a:ext uri="{28A0092B-C50C-407E-A947-70E740481C1C}">
                <a14:useLocalDpi xmlns:a14="http://schemas.microsoft.com/office/drawing/2010/main"/>
              </a:ext>
            </a:extLst>
          </a:blip>
          <a:srcRect l="-3938" r="-3938"/>
          <a:stretch>
            <a:fillRect/>
          </a:stretch>
        </p:blipFill>
        <p:spPr>
          <a:xfrm>
            <a:off x="2315169" y="373638"/>
            <a:ext cx="6937351" cy="4701179"/>
          </a:xfrm>
        </p:spPr>
      </p:pic>
      <p:pic>
        <p:nvPicPr>
          <p:cNvPr id="5" name="Imagen 4"/>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07505" y="2276872"/>
            <a:ext cx="3462724" cy="4396775"/>
          </a:xfrm>
          <a:prstGeom prst="rect">
            <a:avLst/>
          </a:prstGeom>
        </p:spPr>
      </p:pic>
      <p:sp>
        <p:nvSpPr>
          <p:cNvPr id="3" name="CuadroTexto 2"/>
          <p:cNvSpPr txBox="1"/>
          <p:nvPr/>
        </p:nvSpPr>
        <p:spPr>
          <a:xfrm>
            <a:off x="6300192" y="5373216"/>
            <a:ext cx="2664296" cy="584776"/>
          </a:xfrm>
          <a:prstGeom prst="rect">
            <a:avLst/>
          </a:prstGeom>
          <a:noFill/>
        </p:spPr>
        <p:txBody>
          <a:bodyPr wrap="square" rtlCol="0">
            <a:spAutoFit/>
          </a:bodyPr>
          <a:lstStyle/>
          <a:p>
            <a:pPr algn="r"/>
            <a:r>
              <a:rPr lang="es-ES" sz="1600" dirty="0" smtClean="0"/>
              <a:t>Cajamarca y Cusco, 2014</a:t>
            </a:r>
          </a:p>
          <a:p>
            <a:pPr algn="r"/>
            <a:r>
              <a:rPr lang="es-ES" sz="1600" dirty="0" smtClean="0"/>
              <a:t>Proyecto AGROECO-UNALM</a:t>
            </a:r>
            <a:endParaRPr lang="es-ES" sz="1600" dirty="0"/>
          </a:p>
        </p:txBody>
      </p:sp>
    </p:spTree>
    <p:extLst>
      <p:ext uri="{BB962C8B-B14F-4D97-AF65-F5344CB8AC3E}">
        <p14:creationId xmlns:p14="http://schemas.microsoft.com/office/powerpoint/2010/main" val="104688134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p:txBody>
          <a:bodyPr/>
          <a:lstStyle/>
          <a:p>
            <a:endParaRPr lang="es-ES_tradnl"/>
          </a:p>
        </p:txBody>
      </p:sp>
      <p:pic>
        <p:nvPicPr>
          <p:cNvPr id="4" name="Imagen 3"/>
          <p:cNvPicPr>
            <a:picLocks noChangeAspect="1"/>
          </p:cNvPicPr>
          <p:nvPr/>
        </p:nvPicPr>
        <p:blipFill>
          <a:blip r:embed="rId2"/>
          <a:stretch>
            <a:fillRect/>
          </a:stretch>
        </p:blipFill>
        <p:spPr>
          <a:xfrm>
            <a:off x="0" y="649941"/>
            <a:ext cx="9144000" cy="5558118"/>
          </a:xfrm>
          <a:prstGeom prst="rect">
            <a:avLst/>
          </a:prstGeom>
        </p:spPr>
      </p:pic>
    </p:spTree>
    <p:extLst>
      <p:ext uri="{BB962C8B-B14F-4D97-AF65-F5344CB8AC3E}">
        <p14:creationId xmlns:p14="http://schemas.microsoft.com/office/powerpoint/2010/main" val="202459628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0" y="594645"/>
            <a:ext cx="9144000" cy="5668710"/>
          </a:xfrm>
          <a:prstGeom prst="rect">
            <a:avLst/>
          </a:prstGeom>
        </p:spPr>
      </p:pic>
      <p:sp>
        <p:nvSpPr>
          <p:cNvPr id="5" name="CuadroTexto 4"/>
          <p:cNvSpPr txBox="1"/>
          <p:nvPr/>
        </p:nvSpPr>
        <p:spPr>
          <a:xfrm>
            <a:off x="395536" y="6289575"/>
            <a:ext cx="8424936" cy="307777"/>
          </a:xfrm>
          <a:prstGeom prst="rect">
            <a:avLst/>
          </a:prstGeom>
          <a:noFill/>
        </p:spPr>
        <p:txBody>
          <a:bodyPr wrap="square" rtlCol="0">
            <a:spAutoFit/>
          </a:bodyPr>
          <a:lstStyle/>
          <a:p>
            <a:r>
              <a:rPr lang="es-ES_tradnl" sz="1400" dirty="0" smtClean="0"/>
              <a:t>Villanueva et al. En: </a:t>
            </a:r>
            <a:r>
              <a:rPr lang="es-ES_tradnl" sz="1400" dirty="0"/>
              <a:t>Ferias y mercados de productores: Hacia nuevas relaciones </a:t>
            </a:r>
            <a:r>
              <a:rPr lang="es-ES_tradnl" sz="1400" dirty="0" smtClean="0"/>
              <a:t>campo-ciudad. CEPES, Lima 2014.</a:t>
            </a:r>
            <a:endParaRPr lang="es-ES_tradnl" sz="1400" dirty="0"/>
          </a:p>
        </p:txBody>
      </p:sp>
    </p:spTree>
    <p:extLst>
      <p:ext uri="{BB962C8B-B14F-4D97-AF65-F5344CB8AC3E}">
        <p14:creationId xmlns:p14="http://schemas.microsoft.com/office/powerpoint/2010/main" val="56846814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0 Imagen"/>
          <p:cNvPicPr/>
          <p:nvPr/>
        </p:nvPicPr>
        <p:blipFill>
          <a:blip r:embed="rId2" cstate="print">
            <a:extLst>
              <a:ext uri="{28A0092B-C50C-407E-A947-70E740481C1C}">
                <a14:useLocalDpi xmlns:a14="http://schemas.microsoft.com/office/drawing/2010/main"/>
              </a:ext>
            </a:extLst>
          </a:blip>
          <a:stretch>
            <a:fillRect/>
          </a:stretch>
        </p:blipFill>
        <p:spPr>
          <a:xfrm>
            <a:off x="1979712" y="2762010"/>
            <a:ext cx="5118075" cy="2395182"/>
          </a:xfrm>
          <a:prstGeom prst="rect">
            <a:avLst/>
          </a:prstGeom>
        </p:spPr>
      </p:pic>
      <p:pic>
        <p:nvPicPr>
          <p:cNvPr id="3" name="Imagen 2" descr="anpe-peru2.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51520" y="5301208"/>
            <a:ext cx="1385423" cy="1314696"/>
          </a:xfrm>
          <a:prstGeom prst="rect">
            <a:avLst/>
          </a:prstGeom>
        </p:spPr>
      </p:pic>
      <p:sp>
        <p:nvSpPr>
          <p:cNvPr id="4" name="1 Rectángulo"/>
          <p:cNvSpPr/>
          <p:nvPr/>
        </p:nvSpPr>
        <p:spPr>
          <a:xfrm>
            <a:off x="0" y="260648"/>
            <a:ext cx="9144000" cy="432048"/>
          </a:xfrm>
          <a:prstGeom prst="rect">
            <a:avLst/>
          </a:prstGeom>
          <a:solidFill>
            <a:schemeClr val="accent2"/>
          </a:solidFill>
        </p:spPr>
        <p:style>
          <a:lnRef idx="2">
            <a:schemeClr val="accent2"/>
          </a:lnRef>
          <a:fillRef idx="1">
            <a:schemeClr val="lt1"/>
          </a:fillRef>
          <a:effectRef idx="0">
            <a:schemeClr val="accent2"/>
          </a:effectRef>
          <a:fontRef idx="minor">
            <a:schemeClr val="dk1"/>
          </a:fontRef>
        </p:style>
        <p:txBody>
          <a:bodyPr rtlCol="0" anchor="ctr"/>
          <a:lstStyle/>
          <a:p>
            <a:pPr algn="ctr"/>
            <a:r>
              <a:rPr lang="es-PE" b="1" dirty="0" smtClean="0">
                <a:solidFill>
                  <a:schemeClr val="bg1"/>
                </a:solidFill>
              </a:rPr>
              <a:t>MARCA COLECTIVA: </a:t>
            </a:r>
            <a:r>
              <a:rPr lang="es-PE" b="1" dirty="0" smtClean="0">
                <a:solidFill>
                  <a:srgbClr val="FFFF00"/>
                </a:solidFill>
              </a:rPr>
              <a:t>valores que transmite</a:t>
            </a:r>
            <a:endParaRPr lang="es-PE" b="1" dirty="0">
              <a:solidFill>
                <a:srgbClr val="FFFF00"/>
              </a:solidFill>
            </a:endParaRPr>
          </a:p>
        </p:txBody>
      </p:sp>
      <p:pic>
        <p:nvPicPr>
          <p:cNvPr id="5" name="Imagen 4" descr="Frutos de la Tierra.pdf"/>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179512" y="764704"/>
            <a:ext cx="8695457" cy="2016224"/>
          </a:xfrm>
          <a:prstGeom prst="rect">
            <a:avLst/>
          </a:prstGeom>
        </p:spPr>
      </p:pic>
      <p:sp>
        <p:nvSpPr>
          <p:cNvPr id="6" name="CuadroTexto 5"/>
          <p:cNvSpPr txBox="1"/>
          <p:nvPr/>
        </p:nvSpPr>
        <p:spPr>
          <a:xfrm>
            <a:off x="1691680" y="6021288"/>
            <a:ext cx="5472608" cy="646331"/>
          </a:xfrm>
          <a:prstGeom prst="rect">
            <a:avLst/>
          </a:prstGeom>
          <a:noFill/>
        </p:spPr>
        <p:txBody>
          <a:bodyPr wrap="square" rtlCol="0">
            <a:spAutoFit/>
          </a:bodyPr>
          <a:lstStyle/>
          <a:p>
            <a:r>
              <a:rPr lang="es-ES" dirty="0" smtClean="0"/>
              <a:t>Frutos de la Tierra es una marca colectiva de la Asociación Nacional de Productores Ecológicos del Perú</a:t>
            </a:r>
            <a:endParaRPr lang="es-ES" dirty="0"/>
          </a:p>
        </p:txBody>
      </p:sp>
    </p:spTree>
    <p:extLst>
      <p:ext uri="{BB962C8B-B14F-4D97-AF65-F5344CB8AC3E}">
        <p14:creationId xmlns:p14="http://schemas.microsoft.com/office/powerpoint/2010/main" val="207075426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395536" y="332656"/>
            <a:ext cx="8244408" cy="5884958"/>
          </a:xfrm>
          <a:prstGeom prst="rect">
            <a:avLst/>
          </a:prstGeom>
        </p:spPr>
      </p:pic>
      <p:sp>
        <p:nvSpPr>
          <p:cNvPr id="5" name="CuadroTexto 4"/>
          <p:cNvSpPr txBox="1"/>
          <p:nvPr/>
        </p:nvSpPr>
        <p:spPr>
          <a:xfrm>
            <a:off x="395536" y="6289575"/>
            <a:ext cx="8424936" cy="307777"/>
          </a:xfrm>
          <a:prstGeom prst="rect">
            <a:avLst/>
          </a:prstGeom>
          <a:noFill/>
        </p:spPr>
        <p:txBody>
          <a:bodyPr wrap="square" rtlCol="0">
            <a:spAutoFit/>
          </a:bodyPr>
          <a:lstStyle/>
          <a:p>
            <a:r>
              <a:rPr lang="es-ES_tradnl" sz="1400" dirty="0" smtClean="0"/>
              <a:t>Villanueva et al. En: </a:t>
            </a:r>
            <a:r>
              <a:rPr lang="es-ES_tradnl" sz="1400" dirty="0"/>
              <a:t>Ferias y mercados de productores: Hacia nuevas relaciones </a:t>
            </a:r>
            <a:r>
              <a:rPr lang="es-ES_tradnl" sz="1400" dirty="0" smtClean="0"/>
              <a:t>campo-ciudad. CEPES, Lima 2014.</a:t>
            </a:r>
            <a:endParaRPr lang="es-ES_tradnl" sz="1400" dirty="0"/>
          </a:p>
        </p:txBody>
      </p:sp>
    </p:spTree>
    <p:extLst>
      <p:ext uri="{BB962C8B-B14F-4D97-AF65-F5344CB8AC3E}">
        <p14:creationId xmlns:p14="http://schemas.microsoft.com/office/powerpoint/2010/main" val="108369380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539552" y="476672"/>
            <a:ext cx="7799940" cy="2808312"/>
          </a:xfrm>
          <a:prstGeom prst="rect">
            <a:avLst/>
          </a:prstGeom>
        </p:spPr>
      </p:pic>
      <p:pic>
        <p:nvPicPr>
          <p:cNvPr id="5" name="Imagen 4"/>
          <p:cNvPicPr>
            <a:picLocks noChangeAspect="1"/>
          </p:cNvPicPr>
          <p:nvPr/>
        </p:nvPicPr>
        <p:blipFill>
          <a:blip r:embed="rId3"/>
          <a:stretch>
            <a:fillRect/>
          </a:stretch>
        </p:blipFill>
        <p:spPr>
          <a:xfrm>
            <a:off x="755576" y="3429000"/>
            <a:ext cx="7634307" cy="2448272"/>
          </a:xfrm>
          <a:prstGeom prst="rect">
            <a:avLst/>
          </a:prstGeom>
        </p:spPr>
      </p:pic>
      <p:sp>
        <p:nvSpPr>
          <p:cNvPr id="6" name="CuadroTexto 5"/>
          <p:cNvSpPr txBox="1"/>
          <p:nvPr/>
        </p:nvSpPr>
        <p:spPr>
          <a:xfrm>
            <a:off x="395536" y="6289575"/>
            <a:ext cx="8424936" cy="307777"/>
          </a:xfrm>
          <a:prstGeom prst="rect">
            <a:avLst/>
          </a:prstGeom>
          <a:noFill/>
        </p:spPr>
        <p:txBody>
          <a:bodyPr wrap="square" rtlCol="0">
            <a:spAutoFit/>
          </a:bodyPr>
          <a:lstStyle/>
          <a:p>
            <a:r>
              <a:rPr lang="es-ES_tradnl" sz="1400" dirty="0" smtClean="0"/>
              <a:t>Villanueva et al. En: </a:t>
            </a:r>
            <a:r>
              <a:rPr lang="es-ES_tradnl" sz="1400" dirty="0"/>
              <a:t>Ferias y mercados de productores: Hacia nuevas relaciones </a:t>
            </a:r>
            <a:r>
              <a:rPr lang="es-ES_tradnl" sz="1400" dirty="0" smtClean="0"/>
              <a:t>campo-ciudad. CEPES, Lima 2014.</a:t>
            </a:r>
            <a:endParaRPr lang="es-ES_tradnl" sz="1400" dirty="0"/>
          </a:p>
        </p:txBody>
      </p:sp>
    </p:spTree>
    <p:extLst>
      <p:ext uri="{BB962C8B-B14F-4D97-AF65-F5344CB8AC3E}">
        <p14:creationId xmlns:p14="http://schemas.microsoft.com/office/powerpoint/2010/main" val="60124554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1475656" y="188640"/>
            <a:ext cx="6282361" cy="6090147"/>
          </a:xfrm>
          <a:prstGeom prst="rect">
            <a:avLst/>
          </a:prstGeom>
        </p:spPr>
      </p:pic>
      <p:sp>
        <p:nvSpPr>
          <p:cNvPr id="5" name="CuadroTexto 4"/>
          <p:cNvSpPr txBox="1"/>
          <p:nvPr/>
        </p:nvSpPr>
        <p:spPr>
          <a:xfrm>
            <a:off x="395536" y="6289575"/>
            <a:ext cx="8424936" cy="307777"/>
          </a:xfrm>
          <a:prstGeom prst="rect">
            <a:avLst/>
          </a:prstGeom>
          <a:noFill/>
        </p:spPr>
        <p:txBody>
          <a:bodyPr wrap="square" rtlCol="0">
            <a:spAutoFit/>
          </a:bodyPr>
          <a:lstStyle/>
          <a:p>
            <a:r>
              <a:rPr lang="es-ES_tradnl" sz="1400" dirty="0" smtClean="0"/>
              <a:t>Villanueva et al. En: </a:t>
            </a:r>
            <a:r>
              <a:rPr lang="es-ES_tradnl" sz="1400" dirty="0"/>
              <a:t>Ferias y mercados de productores: Hacia nuevas relaciones </a:t>
            </a:r>
            <a:r>
              <a:rPr lang="es-ES_tradnl" sz="1400" dirty="0" smtClean="0"/>
              <a:t>campo-ciudad. CEPES, Lima 2014.</a:t>
            </a:r>
            <a:endParaRPr lang="es-ES_tradnl" sz="1400" dirty="0"/>
          </a:p>
        </p:txBody>
      </p:sp>
    </p:spTree>
    <p:extLst>
      <p:ext uri="{BB962C8B-B14F-4D97-AF65-F5344CB8AC3E}">
        <p14:creationId xmlns:p14="http://schemas.microsoft.com/office/powerpoint/2010/main" val="122079613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188640"/>
            <a:ext cx="8435280" cy="4525963"/>
          </a:xfrm>
        </p:spPr>
        <p:txBody>
          <a:bodyPr>
            <a:noAutofit/>
          </a:bodyPr>
          <a:lstStyle/>
          <a:p>
            <a:pPr marL="0" indent="0">
              <a:buNone/>
            </a:pPr>
            <a:r>
              <a:rPr lang="es-ES_tradnl" sz="1800" b="1" dirty="0" smtClean="0"/>
              <a:t>Mejoras fundamentales requeridas para la sostenibilidad:</a:t>
            </a:r>
          </a:p>
          <a:p>
            <a:pPr marL="0" indent="0">
              <a:buNone/>
            </a:pPr>
            <a:endParaRPr lang="es-ES_tradnl" sz="1000" b="1" dirty="0" smtClean="0"/>
          </a:p>
          <a:p>
            <a:r>
              <a:rPr lang="es-ES_tradnl" sz="1800" b="1" dirty="0" smtClean="0"/>
              <a:t>En el ámbito municipal</a:t>
            </a:r>
            <a:r>
              <a:rPr lang="es-ES_tradnl" sz="1800" dirty="0" smtClean="0"/>
              <a:t>: Se renueva la autorización del </a:t>
            </a:r>
            <a:r>
              <a:rPr lang="es-ES_tradnl" sz="1800" b="1" dirty="0" smtClean="0">
                <a:solidFill>
                  <a:srgbClr val="C00000"/>
                </a:solidFill>
              </a:rPr>
              <a:t>espacio físico para las ferias </a:t>
            </a:r>
            <a:r>
              <a:rPr lang="es-ES_tradnl" sz="1800" dirty="0" smtClean="0"/>
              <a:t>por parte de la municipalidad y esta las promueve activamente como elemento de dinamización de la ciudad, lo que permite organizarlas con frecuencia regular.</a:t>
            </a:r>
          </a:p>
          <a:p>
            <a:r>
              <a:rPr lang="es-ES_tradnl" sz="1800" b="1" dirty="0" smtClean="0"/>
              <a:t>En la gestión de las ferias</a:t>
            </a:r>
            <a:r>
              <a:rPr lang="es-ES_tradnl" sz="1800" dirty="0" smtClean="0"/>
              <a:t>: Que </a:t>
            </a:r>
            <a:r>
              <a:rPr lang="es-ES_tradnl" sz="1800" b="1" dirty="0" smtClean="0">
                <a:solidFill>
                  <a:srgbClr val="C00000"/>
                </a:solidFill>
              </a:rPr>
              <a:t>se consolide el comité de feria</a:t>
            </a:r>
            <a:r>
              <a:rPr lang="es-ES_tradnl" sz="1800" dirty="0" smtClean="0"/>
              <a:t>, se implemente un reglamento y la infraestructura crezca.</a:t>
            </a:r>
          </a:p>
          <a:p>
            <a:r>
              <a:rPr lang="es-ES_tradnl" sz="1800" b="1" dirty="0" smtClean="0"/>
              <a:t>En las alianzas y sinergias</a:t>
            </a:r>
            <a:r>
              <a:rPr lang="es-ES_tradnl" sz="1800" dirty="0" smtClean="0"/>
              <a:t>: Se siga contando con el </a:t>
            </a:r>
            <a:r>
              <a:rPr lang="es-ES_tradnl" sz="1800" b="1" dirty="0" smtClean="0">
                <a:solidFill>
                  <a:srgbClr val="C00000"/>
                </a:solidFill>
              </a:rPr>
              <a:t>apoyo de la red de actores locales </a:t>
            </a:r>
            <a:r>
              <a:rPr lang="es-ES_tradnl" sz="1800" dirty="0" smtClean="0"/>
              <a:t>y se logre la institucionalización de las ferias en sinergia con gobiernos locales.</a:t>
            </a:r>
          </a:p>
          <a:p>
            <a:r>
              <a:rPr lang="es-ES_tradnl" sz="1800" b="1" dirty="0" smtClean="0"/>
              <a:t>En la oferta</a:t>
            </a:r>
            <a:r>
              <a:rPr lang="es-ES_tradnl" sz="1800" dirty="0" smtClean="0"/>
              <a:t>: Diversificación de la oferta, </a:t>
            </a:r>
            <a:r>
              <a:rPr lang="es-ES_tradnl" sz="1800" b="1" dirty="0" smtClean="0">
                <a:solidFill>
                  <a:srgbClr val="C00000"/>
                </a:solidFill>
              </a:rPr>
              <a:t>mejora de la presentación y calidad </a:t>
            </a:r>
            <a:r>
              <a:rPr lang="es-ES_tradnl" sz="1800" dirty="0" smtClean="0"/>
              <a:t>de los productos.</a:t>
            </a:r>
          </a:p>
          <a:p>
            <a:r>
              <a:rPr lang="es-ES_tradnl" sz="1800" b="1" dirty="0" smtClean="0"/>
              <a:t>En la garantía</a:t>
            </a:r>
            <a:r>
              <a:rPr lang="es-ES_tradnl" sz="1800" dirty="0" smtClean="0"/>
              <a:t>: Se institucionalicen los </a:t>
            </a:r>
            <a:r>
              <a:rPr lang="es-ES_tradnl" sz="1800" b="1" dirty="0" smtClean="0">
                <a:solidFill>
                  <a:srgbClr val="C00000"/>
                </a:solidFill>
              </a:rPr>
              <a:t>SPG</a:t>
            </a:r>
            <a:r>
              <a:rPr lang="es-ES_tradnl" sz="1800" dirty="0" smtClean="0">
                <a:solidFill>
                  <a:srgbClr val="C00000"/>
                </a:solidFill>
              </a:rPr>
              <a:t> </a:t>
            </a:r>
            <a:r>
              <a:rPr lang="es-ES_tradnl" sz="1800" dirty="0" smtClean="0"/>
              <a:t>y aumente el uso de la </a:t>
            </a:r>
            <a:r>
              <a:rPr lang="es-ES_tradnl" sz="1800" b="1" dirty="0" smtClean="0">
                <a:solidFill>
                  <a:srgbClr val="C00000"/>
                </a:solidFill>
              </a:rPr>
              <a:t>marca colectiva Frutos de la Tierra </a:t>
            </a:r>
            <a:r>
              <a:rPr lang="es-ES_tradnl" sz="1800" dirty="0" smtClean="0"/>
              <a:t>de ANPE.</a:t>
            </a:r>
          </a:p>
          <a:p>
            <a:r>
              <a:rPr lang="es-ES_tradnl" sz="1800" b="1" dirty="0" smtClean="0"/>
              <a:t>En los centros de información y atención al cliente</a:t>
            </a:r>
            <a:r>
              <a:rPr lang="es-ES_tradnl" sz="1800" dirty="0" smtClean="0"/>
              <a:t>: </a:t>
            </a:r>
            <a:r>
              <a:rPr lang="es-ES_tradnl" sz="1800" b="1" dirty="0" smtClean="0">
                <a:solidFill>
                  <a:srgbClr val="C00000"/>
                </a:solidFill>
              </a:rPr>
              <a:t>Se mejore la cadena de abastecimiento</a:t>
            </a:r>
            <a:r>
              <a:rPr lang="es-ES_tradnl" sz="1800" dirty="0" smtClean="0"/>
              <a:t>, se cuente con un plan de negocios y que la vinculación con las ferias sea más intensa.</a:t>
            </a:r>
          </a:p>
          <a:p>
            <a:r>
              <a:rPr lang="es-ES_tradnl" sz="1800" b="1" dirty="0" smtClean="0"/>
              <a:t>En el sector HORECA</a:t>
            </a:r>
            <a:r>
              <a:rPr lang="es-ES_tradnl" sz="1800" dirty="0" smtClean="0"/>
              <a:t>: Que aumente el </a:t>
            </a:r>
            <a:r>
              <a:rPr lang="es-ES_tradnl" sz="1800" b="1" dirty="0" smtClean="0">
                <a:solidFill>
                  <a:srgbClr val="C00000"/>
                </a:solidFill>
              </a:rPr>
              <a:t>liderazgo de los productores </a:t>
            </a:r>
            <a:r>
              <a:rPr lang="es-ES_tradnl" sz="1800" dirty="0" smtClean="0"/>
              <a:t>y su formalización para la comercialización directa; que se genere la especialización para atender demanda; y </a:t>
            </a:r>
            <a:r>
              <a:rPr lang="es-ES_tradnl" sz="1800" b="1" dirty="0" smtClean="0">
                <a:solidFill>
                  <a:srgbClr val="C00000"/>
                </a:solidFill>
              </a:rPr>
              <a:t>que los restaurantes comprendan la realidad campesina </a:t>
            </a:r>
            <a:r>
              <a:rPr lang="es-ES_tradnl" sz="1800" dirty="0" smtClean="0"/>
              <a:t>y la integren en sus estrategias de compras.</a:t>
            </a:r>
            <a:endParaRPr lang="es-ES_tradnl" sz="1800" dirty="0"/>
          </a:p>
        </p:txBody>
      </p:sp>
      <p:sp>
        <p:nvSpPr>
          <p:cNvPr id="4" name="CuadroTexto 3"/>
          <p:cNvSpPr txBox="1"/>
          <p:nvPr/>
        </p:nvSpPr>
        <p:spPr>
          <a:xfrm>
            <a:off x="395536" y="6433591"/>
            <a:ext cx="8424936" cy="307777"/>
          </a:xfrm>
          <a:prstGeom prst="rect">
            <a:avLst/>
          </a:prstGeom>
          <a:noFill/>
        </p:spPr>
        <p:txBody>
          <a:bodyPr wrap="square" rtlCol="0">
            <a:spAutoFit/>
          </a:bodyPr>
          <a:lstStyle/>
          <a:p>
            <a:r>
              <a:rPr lang="es-ES_tradnl" sz="1400" dirty="0" smtClean="0"/>
              <a:t>Villanueva et al. En: </a:t>
            </a:r>
            <a:r>
              <a:rPr lang="es-ES_tradnl" sz="1400" dirty="0"/>
              <a:t>Ferias y mercados de productores: Hacia nuevas relaciones </a:t>
            </a:r>
            <a:r>
              <a:rPr lang="es-ES_tradnl" sz="1400" dirty="0" smtClean="0"/>
              <a:t>campo-ciudad. CEPES, Lima 2014.</a:t>
            </a:r>
            <a:endParaRPr lang="es-ES_tradnl" sz="1400" dirty="0"/>
          </a:p>
        </p:txBody>
      </p:sp>
    </p:spTree>
    <p:extLst>
      <p:ext uri="{BB962C8B-B14F-4D97-AF65-F5344CB8AC3E}">
        <p14:creationId xmlns:p14="http://schemas.microsoft.com/office/powerpoint/2010/main" val="207817087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descr="Screen Shot 2016-02-18 at 7.16.00 AM.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555776" y="260648"/>
            <a:ext cx="6372200" cy="5785800"/>
          </a:xfrm>
          <a:prstGeom prst="rect">
            <a:avLst/>
          </a:prstGeom>
        </p:spPr>
      </p:pic>
      <p:sp>
        <p:nvSpPr>
          <p:cNvPr id="7" name="CuadroTexto 6"/>
          <p:cNvSpPr txBox="1"/>
          <p:nvPr/>
        </p:nvSpPr>
        <p:spPr>
          <a:xfrm>
            <a:off x="611560" y="5848236"/>
            <a:ext cx="6768752" cy="677108"/>
          </a:xfrm>
          <a:prstGeom prst="rect">
            <a:avLst/>
          </a:prstGeom>
          <a:noFill/>
        </p:spPr>
        <p:txBody>
          <a:bodyPr wrap="square" rtlCol="0">
            <a:spAutoFit/>
          </a:bodyPr>
          <a:lstStyle/>
          <a:p>
            <a:r>
              <a:rPr lang="es-ES" sz="2000" b="1" dirty="0" smtClean="0"/>
              <a:t>París:</a:t>
            </a:r>
          </a:p>
          <a:p>
            <a:r>
              <a:rPr lang="es-ES" dirty="0" smtClean="0"/>
              <a:t>Ferias y mercados callejeros como estandartes de la cultura local</a:t>
            </a:r>
            <a:endParaRPr lang="es-ES" dirty="0"/>
          </a:p>
        </p:txBody>
      </p:sp>
    </p:spTree>
    <p:extLst>
      <p:ext uri="{BB962C8B-B14F-4D97-AF65-F5344CB8AC3E}">
        <p14:creationId xmlns:p14="http://schemas.microsoft.com/office/powerpoint/2010/main" val="201366518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to 6"/>
          <p:cNvGraphicFramePr>
            <a:graphicFrameLocks noChangeAspect="1"/>
          </p:cNvGraphicFramePr>
          <p:nvPr>
            <p:extLst/>
          </p:nvPr>
        </p:nvGraphicFramePr>
        <p:xfrm>
          <a:off x="597768" y="1484784"/>
          <a:ext cx="8078688" cy="3366120"/>
        </p:xfrm>
        <a:graphic>
          <a:graphicData uri="http://schemas.openxmlformats.org/presentationml/2006/ole">
            <mc:AlternateContent xmlns:mc="http://schemas.openxmlformats.org/markup-compatibility/2006">
              <mc:Choice xmlns:v="urn:schemas-microsoft-com:vml" Requires="v">
                <p:oleObj spid="_x0000_s16396" name="Documento" r:id="rId3" imgW="5486400" imgH="2286000" progId="Word.Document.12">
                  <p:embed/>
                </p:oleObj>
              </mc:Choice>
              <mc:Fallback>
                <p:oleObj name="Documento" r:id="rId3" imgW="5486400" imgH="2286000" progId="Word.Document.12">
                  <p:embed/>
                  <p:pic>
                    <p:nvPicPr>
                      <p:cNvPr id="0" name=""/>
                      <p:cNvPicPr/>
                      <p:nvPr/>
                    </p:nvPicPr>
                    <p:blipFill>
                      <a:blip r:embed="rId4"/>
                      <a:stretch>
                        <a:fillRect/>
                      </a:stretch>
                    </p:blipFill>
                    <p:spPr>
                      <a:xfrm>
                        <a:off x="597768" y="1484784"/>
                        <a:ext cx="8078688" cy="3366120"/>
                      </a:xfrm>
                      <a:prstGeom prst="rect">
                        <a:avLst/>
                      </a:prstGeom>
                    </p:spPr>
                  </p:pic>
                </p:oleObj>
              </mc:Fallback>
            </mc:AlternateContent>
          </a:graphicData>
        </a:graphic>
      </p:graphicFrame>
      <p:sp>
        <p:nvSpPr>
          <p:cNvPr id="3" name="CuadroTexto 2"/>
          <p:cNvSpPr txBox="1"/>
          <p:nvPr/>
        </p:nvSpPr>
        <p:spPr>
          <a:xfrm>
            <a:off x="611560" y="4653136"/>
            <a:ext cx="3384376" cy="338554"/>
          </a:xfrm>
          <a:prstGeom prst="rect">
            <a:avLst/>
          </a:prstGeom>
          <a:noFill/>
        </p:spPr>
        <p:txBody>
          <a:bodyPr wrap="square" rtlCol="0">
            <a:spAutoFit/>
          </a:bodyPr>
          <a:lstStyle/>
          <a:p>
            <a:r>
              <a:rPr lang="es-ES" sz="1600" smtClean="0"/>
              <a:t>Proyecto AGROECO-UNALM, </a:t>
            </a:r>
            <a:r>
              <a:rPr lang="es-ES" sz="1600" dirty="0" smtClean="0"/>
              <a:t>2014</a:t>
            </a:r>
            <a:endParaRPr lang="es-ES" sz="1600" dirty="0"/>
          </a:p>
        </p:txBody>
      </p:sp>
      <p:sp>
        <p:nvSpPr>
          <p:cNvPr id="2" name="CuadroTexto 1"/>
          <p:cNvSpPr txBox="1"/>
          <p:nvPr/>
        </p:nvSpPr>
        <p:spPr>
          <a:xfrm>
            <a:off x="611560" y="548680"/>
            <a:ext cx="7056784" cy="677108"/>
          </a:xfrm>
          <a:prstGeom prst="rect">
            <a:avLst/>
          </a:prstGeom>
          <a:noFill/>
        </p:spPr>
        <p:txBody>
          <a:bodyPr wrap="square" rtlCol="0">
            <a:spAutoFit/>
          </a:bodyPr>
          <a:lstStyle/>
          <a:p>
            <a:r>
              <a:rPr lang="es-ES" sz="2000" b="1" dirty="0" smtClean="0"/>
              <a:t>Estudio de medios de vida UNALM-AGROECO</a:t>
            </a:r>
          </a:p>
          <a:p>
            <a:r>
              <a:rPr lang="es-ES" dirty="0" smtClean="0"/>
              <a:t>Hogares con 5 años o más de práctica agroecológica</a:t>
            </a:r>
            <a:endParaRPr lang="es-ES" dirty="0"/>
          </a:p>
        </p:txBody>
      </p:sp>
    </p:spTree>
    <p:extLst>
      <p:ext uri="{BB962C8B-B14F-4D97-AF65-F5344CB8AC3E}">
        <p14:creationId xmlns:p14="http://schemas.microsoft.com/office/powerpoint/2010/main" val="110861866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10 Grupo"/>
          <p:cNvGrpSpPr/>
          <p:nvPr/>
        </p:nvGrpSpPr>
        <p:grpSpPr>
          <a:xfrm>
            <a:off x="0" y="0"/>
            <a:ext cx="9144000" cy="6858000"/>
            <a:chOff x="0" y="0"/>
            <a:chExt cx="9144000" cy="6858000"/>
          </a:xfrm>
        </p:grpSpPr>
        <p:sp>
          <p:nvSpPr>
            <p:cNvPr id="9" name="8 Rectángulo"/>
            <p:cNvSpPr/>
            <p:nvPr/>
          </p:nvSpPr>
          <p:spPr>
            <a:xfrm>
              <a:off x="0" y="0"/>
              <a:ext cx="9144000" cy="642918"/>
            </a:xfrm>
            <a:prstGeom prst="rect">
              <a:avLst/>
            </a:prstGeom>
            <a:solidFill>
              <a:srgbClr val="0066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0" name="9 Rectángulo"/>
            <p:cNvSpPr/>
            <p:nvPr/>
          </p:nvSpPr>
          <p:spPr>
            <a:xfrm>
              <a:off x="0" y="6215082"/>
              <a:ext cx="9144000" cy="642918"/>
            </a:xfrm>
            <a:prstGeom prst="rect">
              <a:avLst/>
            </a:prstGeom>
            <a:solidFill>
              <a:srgbClr val="0066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grpSp>
      <p:sp>
        <p:nvSpPr>
          <p:cNvPr id="11" name="10 CuadroTexto"/>
          <p:cNvSpPr txBox="1"/>
          <p:nvPr/>
        </p:nvSpPr>
        <p:spPr>
          <a:xfrm>
            <a:off x="251520" y="90153"/>
            <a:ext cx="8568952" cy="461665"/>
          </a:xfrm>
          <a:prstGeom prst="rect">
            <a:avLst/>
          </a:prstGeom>
          <a:noFill/>
        </p:spPr>
        <p:txBody>
          <a:bodyPr wrap="square" rtlCol="0">
            <a:spAutoFit/>
          </a:bodyPr>
          <a:lstStyle/>
          <a:p>
            <a:pPr algn="ctr"/>
            <a:r>
              <a:rPr lang="es-PE" sz="2400" b="1" dirty="0" smtClean="0">
                <a:solidFill>
                  <a:schemeClr val="bg1"/>
                </a:solidFill>
              </a:rPr>
              <a:t>DISTRIBUCIÓN DE NUEVAS ACTIVIDADES PRODUCTIVAS</a:t>
            </a:r>
            <a:endParaRPr lang="es-PE" sz="2400" b="1" dirty="0">
              <a:solidFill>
                <a:schemeClr val="bg1"/>
              </a:solidFill>
            </a:endParaRPr>
          </a:p>
        </p:txBody>
      </p:sp>
      <p:sp>
        <p:nvSpPr>
          <p:cNvPr id="31" name="30 CuadroTexto"/>
          <p:cNvSpPr txBox="1"/>
          <p:nvPr/>
        </p:nvSpPr>
        <p:spPr>
          <a:xfrm>
            <a:off x="0" y="6286520"/>
            <a:ext cx="8352928" cy="307777"/>
          </a:xfrm>
          <a:prstGeom prst="rect">
            <a:avLst/>
          </a:prstGeom>
          <a:noFill/>
        </p:spPr>
        <p:txBody>
          <a:bodyPr wrap="square" rtlCol="0">
            <a:spAutoFit/>
          </a:bodyPr>
          <a:lstStyle/>
          <a:p>
            <a:r>
              <a:rPr lang="es-PE" sz="1400" b="1" i="1" dirty="0" smtClean="0">
                <a:solidFill>
                  <a:schemeClr val="bg1"/>
                </a:solidFill>
              </a:rPr>
              <a:t>Base Total: 221 encuestados Agroecológico y 230 Convencionales</a:t>
            </a:r>
            <a:endParaRPr lang="es-PE" sz="1400" b="1" i="1" dirty="0">
              <a:solidFill>
                <a:schemeClr val="bg1"/>
              </a:solidFill>
            </a:endParaRPr>
          </a:p>
        </p:txBody>
      </p:sp>
      <p:graphicFrame>
        <p:nvGraphicFramePr>
          <p:cNvPr id="7" name="1 Gráfico"/>
          <p:cNvGraphicFramePr/>
          <p:nvPr/>
        </p:nvGraphicFramePr>
        <p:xfrm>
          <a:off x="642910" y="1142984"/>
          <a:ext cx="7858180" cy="4429156"/>
        </p:xfrm>
        <a:graphic>
          <a:graphicData uri="http://schemas.openxmlformats.org/drawingml/2006/chart">
            <c:chart xmlns:c="http://schemas.openxmlformats.org/drawingml/2006/chart" xmlns:r="http://schemas.openxmlformats.org/officeDocument/2006/relationships" r:id="rId2"/>
          </a:graphicData>
        </a:graphic>
      </p:graphicFrame>
      <p:sp>
        <p:nvSpPr>
          <p:cNvPr id="8" name="7 Elipse"/>
          <p:cNvSpPr/>
          <p:nvPr/>
        </p:nvSpPr>
        <p:spPr>
          <a:xfrm>
            <a:off x="7786710" y="1928802"/>
            <a:ext cx="500066" cy="285752"/>
          </a:xfrm>
          <a:prstGeom prst="ellipse">
            <a:avLst/>
          </a:prstGeom>
          <a:no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2" name="11 Elipse"/>
          <p:cNvSpPr/>
          <p:nvPr/>
        </p:nvSpPr>
        <p:spPr>
          <a:xfrm>
            <a:off x="3500430" y="2643182"/>
            <a:ext cx="500066" cy="285752"/>
          </a:xfrm>
          <a:prstGeom prst="ellipse">
            <a:avLst/>
          </a:prstGeom>
          <a:no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3" name="12 Elipse"/>
          <p:cNvSpPr/>
          <p:nvPr/>
        </p:nvSpPr>
        <p:spPr>
          <a:xfrm>
            <a:off x="3071802" y="3357562"/>
            <a:ext cx="500066" cy="285752"/>
          </a:xfrm>
          <a:prstGeom prst="ellipse">
            <a:avLst/>
          </a:prstGeom>
          <a:no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grpSp>
        <p:nvGrpSpPr>
          <p:cNvPr id="14" name="13 Grupo"/>
          <p:cNvGrpSpPr/>
          <p:nvPr/>
        </p:nvGrpSpPr>
        <p:grpSpPr>
          <a:xfrm>
            <a:off x="6572264" y="5500702"/>
            <a:ext cx="2143172" cy="461665"/>
            <a:chOff x="6429388" y="1214422"/>
            <a:chExt cx="2143172" cy="461665"/>
          </a:xfrm>
        </p:grpSpPr>
        <p:sp>
          <p:nvSpPr>
            <p:cNvPr id="15" name="14 Elipse"/>
            <p:cNvSpPr/>
            <p:nvPr/>
          </p:nvSpPr>
          <p:spPr>
            <a:xfrm>
              <a:off x="6429388" y="1285860"/>
              <a:ext cx="214314" cy="214314"/>
            </a:xfrm>
            <a:prstGeom prst="ellipse">
              <a:avLst/>
            </a:prstGeom>
            <a:no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solidFill>
                  <a:schemeClr val="tx1"/>
                </a:solidFill>
              </a:endParaRPr>
            </a:p>
          </p:txBody>
        </p:sp>
        <p:sp>
          <p:nvSpPr>
            <p:cNvPr id="16" name="15 CuadroTexto"/>
            <p:cNvSpPr txBox="1"/>
            <p:nvPr/>
          </p:nvSpPr>
          <p:spPr>
            <a:xfrm>
              <a:off x="6715140" y="1214422"/>
              <a:ext cx="1857420" cy="461665"/>
            </a:xfrm>
            <a:prstGeom prst="rect">
              <a:avLst/>
            </a:prstGeom>
            <a:noFill/>
          </p:spPr>
          <p:txBody>
            <a:bodyPr wrap="square" rtlCol="0">
              <a:spAutoFit/>
            </a:bodyPr>
            <a:lstStyle/>
            <a:p>
              <a:r>
                <a:rPr lang="es-PE" sz="1200" b="1" dirty="0" smtClean="0"/>
                <a:t>Existen diferencias significativas</a:t>
              </a:r>
              <a:endParaRPr lang="es-PE" sz="1200" b="1" dirty="0"/>
            </a:p>
          </p:txBody>
        </p:sp>
      </p:grpSp>
    </p:spTree>
    <p:extLst>
      <p:ext uri="{BB962C8B-B14F-4D97-AF65-F5344CB8AC3E}">
        <p14:creationId xmlns:p14="http://schemas.microsoft.com/office/powerpoint/2010/main" val="98574766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10 Grupo"/>
          <p:cNvGrpSpPr/>
          <p:nvPr/>
        </p:nvGrpSpPr>
        <p:grpSpPr>
          <a:xfrm>
            <a:off x="0" y="0"/>
            <a:ext cx="9144000" cy="6858000"/>
            <a:chOff x="0" y="0"/>
            <a:chExt cx="9144000" cy="6858000"/>
          </a:xfrm>
        </p:grpSpPr>
        <p:sp>
          <p:nvSpPr>
            <p:cNvPr id="9" name="8 Rectángulo"/>
            <p:cNvSpPr/>
            <p:nvPr/>
          </p:nvSpPr>
          <p:spPr>
            <a:xfrm>
              <a:off x="0" y="0"/>
              <a:ext cx="9144000" cy="642918"/>
            </a:xfrm>
            <a:prstGeom prst="rect">
              <a:avLst/>
            </a:prstGeom>
            <a:solidFill>
              <a:srgbClr val="0066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0" name="9 Rectángulo"/>
            <p:cNvSpPr/>
            <p:nvPr/>
          </p:nvSpPr>
          <p:spPr>
            <a:xfrm>
              <a:off x="0" y="6215082"/>
              <a:ext cx="9144000" cy="642918"/>
            </a:xfrm>
            <a:prstGeom prst="rect">
              <a:avLst/>
            </a:prstGeom>
            <a:solidFill>
              <a:srgbClr val="0066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grpSp>
      <p:sp>
        <p:nvSpPr>
          <p:cNvPr id="11" name="10 CuadroTexto"/>
          <p:cNvSpPr txBox="1"/>
          <p:nvPr/>
        </p:nvSpPr>
        <p:spPr>
          <a:xfrm>
            <a:off x="251520" y="90153"/>
            <a:ext cx="8568952" cy="461665"/>
          </a:xfrm>
          <a:prstGeom prst="rect">
            <a:avLst/>
          </a:prstGeom>
          <a:noFill/>
        </p:spPr>
        <p:txBody>
          <a:bodyPr wrap="square" rtlCol="0">
            <a:spAutoFit/>
          </a:bodyPr>
          <a:lstStyle/>
          <a:p>
            <a:pPr algn="ctr"/>
            <a:r>
              <a:rPr lang="es-PE" sz="2400" b="1" dirty="0" smtClean="0">
                <a:solidFill>
                  <a:schemeClr val="bg1"/>
                </a:solidFill>
              </a:rPr>
              <a:t>VARIACION EN APORTE DE LA ESPOSA</a:t>
            </a:r>
            <a:endParaRPr lang="es-PE" sz="2400" b="1" dirty="0">
              <a:solidFill>
                <a:schemeClr val="bg1"/>
              </a:solidFill>
            </a:endParaRPr>
          </a:p>
        </p:txBody>
      </p:sp>
      <p:graphicFrame>
        <p:nvGraphicFramePr>
          <p:cNvPr id="19" name="1 Gráfico"/>
          <p:cNvGraphicFramePr/>
          <p:nvPr/>
        </p:nvGraphicFramePr>
        <p:xfrm>
          <a:off x="714348" y="928670"/>
          <a:ext cx="7429552" cy="4857784"/>
        </p:xfrm>
        <a:graphic>
          <a:graphicData uri="http://schemas.openxmlformats.org/drawingml/2006/chart">
            <c:chart xmlns:c="http://schemas.openxmlformats.org/drawingml/2006/chart" xmlns:r="http://schemas.openxmlformats.org/officeDocument/2006/relationships" r:id="rId2"/>
          </a:graphicData>
        </a:graphic>
      </p:graphicFrame>
      <p:sp>
        <p:nvSpPr>
          <p:cNvPr id="20" name="19 Elipse"/>
          <p:cNvSpPr/>
          <p:nvPr/>
        </p:nvSpPr>
        <p:spPr>
          <a:xfrm>
            <a:off x="7000892" y="1857364"/>
            <a:ext cx="500066" cy="285752"/>
          </a:xfrm>
          <a:prstGeom prst="ellipse">
            <a:avLst/>
          </a:prstGeom>
          <a:no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21" name="20 Elipse"/>
          <p:cNvSpPr/>
          <p:nvPr/>
        </p:nvSpPr>
        <p:spPr>
          <a:xfrm>
            <a:off x="7000892" y="2357430"/>
            <a:ext cx="500066" cy="285752"/>
          </a:xfrm>
          <a:prstGeom prst="ellipse">
            <a:avLst/>
          </a:prstGeom>
          <a:no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26" name="25 Elipse"/>
          <p:cNvSpPr/>
          <p:nvPr/>
        </p:nvSpPr>
        <p:spPr>
          <a:xfrm>
            <a:off x="7000892" y="2857496"/>
            <a:ext cx="500066" cy="285752"/>
          </a:xfrm>
          <a:prstGeom prst="ellipse">
            <a:avLst/>
          </a:prstGeom>
          <a:no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29" name="28 Elipse"/>
          <p:cNvSpPr/>
          <p:nvPr/>
        </p:nvSpPr>
        <p:spPr>
          <a:xfrm>
            <a:off x="6715140" y="3429000"/>
            <a:ext cx="500066" cy="285752"/>
          </a:xfrm>
          <a:prstGeom prst="ellipse">
            <a:avLst/>
          </a:prstGeom>
          <a:no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30" name="29 Elipse"/>
          <p:cNvSpPr/>
          <p:nvPr/>
        </p:nvSpPr>
        <p:spPr>
          <a:xfrm>
            <a:off x="7000892" y="3929066"/>
            <a:ext cx="500066" cy="285752"/>
          </a:xfrm>
          <a:prstGeom prst="ellipse">
            <a:avLst/>
          </a:prstGeom>
          <a:no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31" name="30 CuadroTexto"/>
          <p:cNvSpPr txBox="1"/>
          <p:nvPr/>
        </p:nvSpPr>
        <p:spPr>
          <a:xfrm>
            <a:off x="0" y="6286520"/>
            <a:ext cx="8352928" cy="307777"/>
          </a:xfrm>
          <a:prstGeom prst="rect">
            <a:avLst/>
          </a:prstGeom>
          <a:noFill/>
        </p:spPr>
        <p:txBody>
          <a:bodyPr wrap="square" rtlCol="0">
            <a:spAutoFit/>
          </a:bodyPr>
          <a:lstStyle/>
          <a:p>
            <a:r>
              <a:rPr lang="es-PE" sz="1400" b="1" i="1" dirty="0" smtClean="0">
                <a:solidFill>
                  <a:schemeClr val="bg1"/>
                </a:solidFill>
              </a:rPr>
              <a:t>Base Total: 221 encuestados Agroecológico y 230 Convencionales</a:t>
            </a:r>
            <a:endParaRPr lang="es-PE" sz="1400" b="1" i="1" dirty="0">
              <a:solidFill>
                <a:schemeClr val="bg1"/>
              </a:solidFill>
            </a:endParaRPr>
          </a:p>
        </p:txBody>
      </p:sp>
      <p:grpSp>
        <p:nvGrpSpPr>
          <p:cNvPr id="32" name="31 Grupo"/>
          <p:cNvGrpSpPr/>
          <p:nvPr/>
        </p:nvGrpSpPr>
        <p:grpSpPr>
          <a:xfrm>
            <a:off x="6858016" y="5643578"/>
            <a:ext cx="2143172" cy="461665"/>
            <a:chOff x="6429388" y="1214422"/>
            <a:chExt cx="2143172" cy="461665"/>
          </a:xfrm>
        </p:grpSpPr>
        <p:sp>
          <p:nvSpPr>
            <p:cNvPr id="33" name="32 Elipse"/>
            <p:cNvSpPr/>
            <p:nvPr/>
          </p:nvSpPr>
          <p:spPr>
            <a:xfrm>
              <a:off x="6429388" y="1285860"/>
              <a:ext cx="214314" cy="214314"/>
            </a:xfrm>
            <a:prstGeom prst="ellipse">
              <a:avLst/>
            </a:prstGeom>
            <a:no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solidFill>
                  <a:schemeClr val="tx1"/>
                </a:solidFill>
              </a:endParaRPr>
            </a:p>
          </p:txBody>
        </p:sp>
        <p:sp>
          <p:nvSpPr>
            <p:cNvPr id="34" name="33 CuadroTexto"/>
            <p:cNvSpPr txBox="1"/>
            <p:nvPr/>
          </p:nvSpPr>
          <p:spPr>
            <a:xfrm>
              <a:off x="6715140" y="1214422"/>
              <a:ext cx="1857420" cy="461665"/>
            </a:xfrm>
            <a:prstGeom prst="rect">
              <a:avLst/>
            </a:prstGeom>
            <a:noFill/>
          </p:spPr>
          <p:txBody>
            <a:bodyPr wrap="square" rtlCol="0">
              <a:spAutoFit/>
            </a:bodyPr>
            <a:lstStyle/>
            <a:p>
              <a:r>
                <a:rPr lang="es-PE" sz="1200" b="1" dirty="0" smtClean="0"/>
                <a:t>Existen diferencias significativas</a:t>
              </a:r>
              <a:endParaRPr lang="es-PE" sz="1200" b="1" dirty="0"/>
            </a:p>
          </p:txBody>
        </p:sp>
      </p:grpSp>
      <p:sp>
        <p:nvSpPr>
          <p:cNvPr id="16" name="CuadroTexto 15"/>
          <p:cNvSpPr txBox="1"/>
          <p:nvPr/>
        </p:nvSpPr>
        <p:spPr>
          <a:xfrm>
            <a:off x="7003822" y="6455797"/>
            <a:ext cx="2017430" cy="276999"/>
          </a:xfrm>
          <a:prstGeom prst="rect">
            <a:avLst/>
          </a:prstGeom>
          <a:noFill/>
        </p:spPr>
        <p:txBody>
          <a:bodyPr wrap="square" rtlCol="0">
            <a:spAutoFit/>
          </a:bodyPr>
          <a:lstStyle/>
          <a:p>
            <a:r>
              <a:rPr lang="es-ES" sz="1200" dirty="0" smtClean="0">
                <a:solidFill>
                  <a:schemeClr val="bg1"/>
                </a:solidFill>
              </a:rPr>
              <a:t>Proyecto AGROECO, 2014</a:t>
            </a:r>
            <a:endParaRPr lang="es-ES" sz="1200" dirty="0">
              <a:solidFill>
                <a:schemeClr val="bg1"/>
              </a:solidFill>
            </a:endParaRPr>
          </a:p>
        </p:txBody>
      </p:sp>
    </p:spTree>
    <p:extLst>
      <p:ext uri="{BB962C8B-B14F-4D97-AF65-F5344CB8AC3E}">
        <p14:creationId xmlns:p14="http://schemas.microsoft.com/office/powerpoint/2010/main" val="177221992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10 Grupo"/>
          <p:cNvGrpSpPr/>
          <p:nvPr/>
        </p:nvGrpSpPr>
        <p:grpSpPr>
          <a:xfrm>
            <a:off x="0" y="0"/>
            <a:ext cx="9144000" cy="6858000"/>
            <a:chOff x="0" y="0"/>
            <a:chExt cx="9144000" cy="6858000"/>
          </a:xfrm>
        </p:grpSpPr>
        <p:sp>
          <p:nvSpPr>
            <p:cNvPr id="9" name="8 Rectángulo"/>
            <p:cNvSpPr/>
            <p:nvPr/>
          </p:nvSpPr>
          <p:spPr>
            <a:xfrm>
              <a:off x="0" y="0"/>
              <a:ext cx="9144000" cy="642918"/>
            </a:xfrm>
            <a:prstGeom prst="rect">
              <a:avLst/>
            </a:prstGeom>
            <a:solidFill>
              <a:srgbClr val="0066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0" name="9 Rectángulo"/>
            <p:cNvSpPr/>
            <p:nvPr/>
          </p:nvSpPr>
          <p:spPr>
            <a:xfrm>
              <a:off x="0" y="6215082"/>
              <a:ext cx="9144000" cy="642918"/>
            </a:xfrm>
            <a:prstGeom prst="rect">
              <a:avLst/>
            </a:prstGeom>
            <a:solidFill>
              <a:srgbClr val="0066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grpSp>
      <p:sp>
        <p:nvSpPr>
          <p:cNvPr id="11" name="10 CuadroTexto"/>
          <p:cNvSpPr txBox="1"/>
          <p:nvPr/>
        </p:nvSpPr>
        <p:spPr>
          <a:xfrm>
            <a:off x="251520" y="90153"/>
            <a:ext cx="8568952" cy="461665"/>
          </a:xfrm>
          <a:prstGeom prst="rect">
            <a:avLst/>
          </a:prstGeom>
          <a:noFill/>
        </p:spPr>
        <p:txBody>
          <a:bodyPr wrap="square" rtlCol="0">
            <a:spAutoFit/>
          </a:bodyPr>
          <a:lstStyle/>
          <a:p>
            <a:pPr algn="ctr"/>
            <a:r>
              <a:rPr lang="es-PE" sz="2400" b="1" dirty="0" smtClean="0">
                <a:solidFill>
                  <a:schemeClr val="bg1"/>
                </a:solidFill>
              </a:rPr>
              <a:t>DISTRIBUCIÓN DE INVERSION DE GANANCIAS</a:t>
            </a:r>
            <a:endParaRPr lang="es-PE" sz="2400" b="1" dirty="0">
              <a:solidFill>
                <a:schemeClr val="bg1"/>
              </a:solidFill>
            </a:endParaRPr>
          </a:p>
        </p:txBody>
      </p:sp>
      <p:sp>
        <p:nvSpPr>
          <p:cNvPr id="31" name="30 CuadroTexto"/>
          <p:cNvSpPr txBox="1"/>
          <p:nvPr/>
        </p:nvSpPr>
        <p:spPr>
          <a:xfrm>
            <a:off x="0" y="6286520"/>
            <a:ext cx="8352928" cy="307777"/>
          </a:xfrm>
          <a:prstGeom prst="rect">
            <a:avLst/>
          </a:prstGeom>
          <a:noFill/>
        </p:spPr>
        <p:txBody>
          <a:bodyPr wrap="square" rtlCol="0">
            <a:spAutoFit/>
          </a:bodyPr>
          <a:lstStyle/>
          <a:p>
            <a:r>
              <a:rPr lang="es-PE" sz="1400" b="1" i="1" dirty="0" smtClean="0">
                <a:solidFill>
                  <a:schemeClr val="bg1"/>
                </a:solidFill>
              </a:rPr>
              <a:t>Base Total: 221 encuestados Agroecológico y 230 Convencionales</a:t>
            </a:r>
            <a:endParaRPr lang="es-PE" sz="1400" b="1" i="1" dirty="0">
              <a:solidFill>
                <a:schemeClr val="bg1"/>
              </a:solidFill>
            </a:endParaRPr>
          </a:p>
        </p:txBody>
      </p:sp>
      <p:graphicFrame>
        <p:nvGraphicFramePr>
          <p:cNvPr id="8" name="1 Gráfico"/>
          <p:cNvGraphicFramePr/>
          <p:nvPr/>
        </p:nvGraphicFramePr>
        <p:xfrm>
          <a:off x="785786" y="857232"/>
          <a:ext cx="7429552" cy="4929222"/>
        </p:xfrm>
        <a:graphic>
          <a:graphicData uri="http://schemas.openxmlformats.org/drawingml/2006/chart">
            <c:chart xmlns:c="http://schemas.openxmlformats.org/drawingml/2006/chart" xmlns:r="http://schemas.openxmlformats.org/officeDocument/2006/relationships" r:id="rId2"/>
          </a:graphicData>
        </a:graphic>
      </p:graphicFrame>
      <p:sp>
        <p:nvSpPr>
          <p:cNvPr id="12" name="CuadroTexto 11"/>
          <p:cNvSpPr txBox="1"/>
          <p:nvPr/>
        </p:nvSpPr>
        <p:spPr>
          <a:xfrm>
            <a:off x="7003822" y="6455797"/>
            <a:ext cx="2017430" cy="276999"/>
          </a:xfrm>
          <a:prstGeom prst="rect">
            <a:avLst/>
          </a:prstGeom>
          <a:noFill/>
        </p:spPr>
        <p:txBody>
          <a:bodyPr wrap="square" rtlCol="0">
            <a:spAutoFit/>
          </a:bodyPr>
          <a:lstStyle/>
          <a:p>
            <a:r>
              <a:rPr lang="es-ES" sz="1200" dirty="0" smtClean="0">
                <a:solidFill>
                  <a:schemeClr val="bg1"/>
                </a:solidFill>
              </a:rPr>
              <a:t>Proyecto AGROECO, 2014</a:t>
            </a:r>
            <a:endParaRPr lang="es-ES" sz="1200" dirty="0">
              <a:solidFill>
                <a:schemeClr val="bg1"/>
              </a:solidFill>
            </a:endParaRPr>
          </a:p>
        </p:txBody>
      </p:sp>
    </p:spTree>
    <p:extLst>
      <p:ext uri="{BB962C8B-B14F-4D97-AF65-F5344CB8AC3E}">
        <p14:creationId xmlns:p14="http://schemas.microsoft.com/office/powerpoint/2010/main" val="10209558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731912" y="6086251"/>
            <a:ext cx="2620750" cy="56197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400" dirty="0" err="1" smtClean="0">
                <a:ea typeface="ＭＳ Ｐゴシック" charset="-128"/>
              </a:rPr>
              <a:t>Fuente</a:t>
            </a:r>
            <a:r>
              <a:rPr lang="en-US" sz="1400" dirty="0" smtClean="0">
                <a:ea typeface="ＭＳ Ｐゴシック" charset="-128"/>
              </a:rPr>
              <a:t>: </a:t>
            </a:r>
          </a:p>
          <a:p>
            <a:pPr algn="l"/>
            <a:r>
              <a:rPr lang="en-US" sz="1400" dirty="0" smtClean="0">
                <a:ea typeface="ＭＳ Ｐゴシック" charset="-128"/>
              </a:rPr>
              <a:t>CEPES,  </a:t>
            </a:r>
            <a:r>
              <a:rPr lang="en-US" sz="1400" dirty="0" err="1" smtClean="0">
                <a:ea typeface="ＭＳ Ｐゴシック" charset="-128"/>
              </a:rPr>
              <a:t>Intermon</a:t>
            </a:r>
            <a:r>
              <a:rPr lang="en-US" sz="1400" dirty="0" smtClean="0">
                <a:ea typeface="ＭＳ Ｐゴシック" charset="-128"/>
              </a:rPr>
              <a:t>-Oxfam</a:t>
            </a:r>
            <a:endParaRPr lang="en-US" sz="1400" dirty="0">
              <a:ea typeface="ＭＳ Ｐゴシック" charset="-128"/>
            </a:endParaRPr>
          </a:p>
        </p:txBody>
      </p:sp>
      <p:graphicFrame>
        <p:nvGraphicFramePr>
          <p:cNvPr id="14" name="13 Diagrama"/>
          <p:cNvGraphicFramePr/>
          <p:nvPr>
            <p:extLst/>
          </p:nvPr>
        </p:nvGraphicFramePr>
        <p:xfrm>
          <a:off x="731912" y="781416"/>
          <a:ext cx="7296472" cy="49544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801480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planetaorganico.com.br/site/wp-content/uploads/2014/03/logo-Brasil-Agroecologico.jpg"/>
          <p:cNvPicPr>
            <a:picLocks noChangeAspect="1" noChangeArrowheads="1"/>
          </p:cNvPicPr>
          <p:nvPr/>
        </p:nvPicPr>
        <p:blipFill>
          <a:blip r:embed="rId2"/>
          <a:srcRect/>
          <a:stretch>
            <a:fillRect/>
          </a:stretch>
        </p:blipFill>
        <p:spPr bwMode="auto">
          <a:xfrm>
            <a:off x="2195736" y="3861048"/>
            <a:ext cx="4071966" cy="1596212"/>
          </a:xfrm>
          <a:prstGeom prst="rect">
            <a:avLst/>
          </a:prstGeom>
          <a:noFill/>
        </p:spPr>
      </p:pic>
      <p:sp>
        <p:nvSpPr>
          <p:cNvPr id="2" name="CuadroTexto 1"/>
          <p:cNvSpPr txBox="1"/>
          <p:nvPr/>
        </p:nvSpPr>
        <p:spPr>
          <a:xfrm>
            <a:off x="1331640" y="1052736"/>
            <a:ext cx="7560840" cy="2308324"/>
          </a:xfrm>
          <a:prstGeom prst="rect">
            <a:avLst/>
          </a:prstGeom>
          <a:noFill/>
        </p:spPr>
        <p:txBody>
          <a:bodyPr wrap="square" rtlCol="0">
            <a:spAutoFit/>
          </a:bodyPr>
          <a:lstStyle/>
          <a:p>
            <a:r>
              <a:rPr lang="es-ES_tradnl" dirty="0" smtClean="0"/>
              <a:t>Casi toda ALC: normas y reglamentos de producción orgánica</a:t>
            </a:r>
          </a:p>
          <a:p>
            <a:endParaRPr lang="es-ES_tradnl" dirty="0"/>
          </a:p>
          <a:p>
            <a:r>
              <a:rPr lang="es-ES_tradnl" dirty="0" smtClean="0"/>
              <a:t>Costa Rica: Plan Nacional de Agricultura Orgánica</a:t>
            </a:r>
          </a:p>
          <a:p>
            <a:endParaRPr lang="es-ES_tradnl" dirty="0" smtClean="0"/>
          </a:p>
          <a:p>
            <a:r>
              <a:rPr lang="es-ES_tradnl" dirty="0" smtClean="0"/>
              <a:t>Perú: Plan Nacional de Banano Orgánico</a:t>
            </a:r>
          </a:p>
          <a:p>
            <a:endParaRPr lang="es-ES_tradnl" dirty="0"/>
          </a:p>
          <a:p>
            <a:r>
              <a:rPr lang="es-ES_tradnl" dirty="0" smtClean="0"/>
              <a:t>Uruguay: Plan Nacional para el Fomento de la Producción con Bases Agroecológicas</a:t>
            </a:r>
            <a:endParaRPr lang="es-ES_tradnl"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0" y="1052736"/>
            <a:ext cx="9144000" cy="4207942"/>
          </a:xfrm>
          <a:prstGeom prst="rect">
            <a:avLst/>
          </a:prstGeom>
        </p:spPr>
      </p:pic>
    </p:spTree>
    <p:extLst>
      <p:ext uri="{BB962C8B-B14F-4D97-AF65-F5344CB8AC3E}">
        <p14:creationId xmlns:p14="http://schemas.microsoft.com/office/powerpoint/2010/main" val="256970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404664"/>
            <a:ext cx="8229600" cy="5721499"/>
          </a:xfrm>
        </p:spPr>
        <p:txBody>
          <a:bodyPr>
            <a:noAutofit/>
          </a:bodyPr>
          <a:lstStyle/>
          <a:p>
            <a:pPr marL="0" indent="0">
              <a:buNone/>
            </a:pPr>
            <a:r>
              <a:rPr lang="es-ES_tradnl" sz="2000" b="1" dirty="0"/>
              <a:t>FRAUDE:</a:t>
            </a:r>
            <a:r>
              <a:rPr lang="es-ES_tradnl" sz="2000" dirty="0"/>
              <a:t> </a:t>
            </a:r>
            <a:r>
              <a:rPr lang="es-ES_tradnl" sz="2000" i="1" dirty="0"/>
              <a:t>1. Acción contraria a la verdad y a la rectitud, que perjudica a la persona contra quien se comete. 2. Acto tendiente a eludir una disposición legal en perjuicio del Estado o de terceros.</a:t>
            </a:r>
            <a:r>
              <a:rPr lang="es-ES_tradnl" sz="2000" dirty="0"/>
              <a:t> (DRAE</a:t>
            </a:r>
            <a:r>
              <a:rPr lang="es-ES_tradnl" sz="2000" dirty="0" smtClean="0"/>
              <a:t>)</a:t>
            </a:r>
          </a:p>
          <a:p>
            <a:pPr marL="0" indent="0">
              <a:buNone/>
            </a:pPr>
            <a:endParaRPr lang="es-ES_tradnl" sz="2000" dirty="0"/>
          </a:p>
          <a:p>
            <a:pPr lvl="0"/>
            <a:r>
              <a:rPr lang="es-ES_tradnl" sz="2000" dirty="0"/>
              <a:t>Vender un producto que no es orgánico como si fuera orgánico es </a:t>
            </a:r>
            <a:r>
              <a:rPr lang="es-ES_tradnl" sz="2000" dirty="0" smtClean="0"/>
              <a:t>fraude que traiciona la confianza del consumidor. </a:t>
            </a:r>
            <a:endParaRPr lang="es-ES_tradnl" sz="2000" dirty="0"/>
          </a:p>
          <a:p>
            <a:pPr lvl="0"/>
            <a:r>
              <a:rPr lang="es-ES_tradnl" sz="2000" dirty="0"/>
              <a:t>Se puede dar en la producción, en la certificación, en el procesamiento (transformación) o en la comercialización, o en todos ellos. Después de tantos años de experiencia peruana no se debería alegar desconocimiento, buena voluntad, confusión o cosas parecidas. </a:t>
            </a:r>
          </a:p>
          <a:p>
            <a:pPr lvl="0"/>
            <a:r>
              <a:rPr lang="es-ES_tradnl" sz="2000" dirty="0"/>
              <a:t>Una certificación muy ligera </a:t>
            </a:r>
            <a:r>
              <a:rPr lang="es-ES_tradnl" sz="2000" dirty="0" smtClean="0"/>
              <a:t>o un SGP defectuoso pueden </a:t>
            </a:r>
            <a:r>
              <a:rPr lang="es-ES_tradnl" sz="2000" dirty="0"/>
              <a:t>ser </a:t>
            </a:r>
            <a:r>
              <a:rPr lang="es-ES_tradnl" sz="2000" dirty="0" smtClean="0"/>
              <a:t>agentes directos </a:t>
            </a:r>
            <a:r>
              <a:rPr lang="es-ES_tradnl" sz="2000" dirty="0"/>
              <a:t>o </a:t>
            </a:r>
            <a:r>
              <a:rPr lang="es-ES_tradnl" sz="2000" dirty="0" smtClean="0"/>
              <a:t>cómplices </a:t>
            </a:r>
            <a:r>
              <a:rPr lang="es-ES_tradnl" sz="2000" dirty="0"/>
              <a:t>del fraude.</a:t>
            </a:r>
          </a:p>
          <a:p>
            <a:pPr lvl="0"/>
            <a:r>
              <a:rPr lang="es-ES_tradnl" sz="2000" dirty="0"/>
              <a:t>La falta de información o la ambigüedad contribuyen al </a:t>
            </a:r>
            <a:r>
              <a:rPr lang="es-ES_tradnl" sz="2000" dirty="0" smtClean="0"/>
              <a:t>fraude.</a:t>
            </a:r>
            <a:endParaRPr lang="es-ES_tradnl" sz="2000" dirty="0"/>
          </a:p>
          <a:p>
            <a:pPr lvl="0"/>
            <a:r>
              <a:rPr lang="es-ES_tradnl" sz="2000" dirty="0"/>
              <a:t>Que sean productos provenientes de la pequeña agricultura no significa que deban automáticamente considerarse orgánicos porque en la pequeña agricultura también se encuentra abuso de plaguicidas químicos, erosión del suelo que no se controla, biodiversidad que se reduce en lugar de mantenerse o crecer, etc.</a:t>
            </a:r>
          </a:p>
          <a:p>
            <a:pPr marL="0" marR="0" lvl="0" indent="0" defTabSz="914400" eaLnBrk="1" fontAlgn="auto" latinLnBrk="0" hangingPunct="1">
              <a:lnSpc>
                <a:spcPct val="100000"/>
              </a:lnSpc>
              <a:spcBef>
                <a:spcPts val="0"/>
              </a:spcBef>
              <a:spcAft>
                <a:spcPts val="0"/>
              </a:spcAft>
              <a:buClrTx/>
              <a:buSzTx/>
              <a:buFontTx/>
              <a:buNone/>
              <a:tabLst/>
              <a:defRPr/>
            </a:pPr>
            <a:endParaRPr lang="es-ES_tradnl" sz="2000" dirty="0"/>
          </a:p>
        </p:txBody>
      </p:sp>
    </p:spTree>
    <p:extLst>
      <p:ext uri="{BB962C8B-B14F-4D97-AF65-F5344CB8AC3E}">
        <p14:creationId xmlns:p14="http://schemas.microsoft.com/office/powerpoint/2010/main" val="23935899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0" y="1921059"/>
            <a:ext cx="9144000" cy="3015882"/>
          </a:xfrm>
          <a:prstGeom prst="rect">
            <a:avLst/>
          </a:prstGeom>
        </p:spPr>
      </p:pic>
      <p:sp>
        <p:nvSpPr>
          <p:cNvPr id="6" name="CuadroTexto 5"/>
          <p:cNvSpPr txBox="1"/>
          <p:nvPr/>
        </p:nvSpPr>
        <p:spPr>
          <a:xfrm>
            <a:off x="107504" y="4869160"/>
            <a:ext cx="1872208" cy="307777"/>
          </a:xfrm>
          <a:prstGeom prst="rect">
            <a:avLst/>
          </a:prstGeom>
          <a:noFill/>
        </p:spPr>
        <p:txBody>
          <a:bodyPr wrap="square" rtlCol="0">
            <a:spAutoFit/>
          </a:bodyPr>
          <a:lstStyle/>
          <a:p>
            <a:r>
              <a:rPr lang="es-ES_tradnl" sz="1400" smtClean="0"/>
              <a:t>Ugás, 2016</a:t>
            </a:r>
            <a:endParaRPr lang="es-ES_tradnl" sz="1400"/>
          </a:p>
        </p:txBody>
      </p:sp>
    </p:spTree>
    <p:extLst>
      <p:ext uri="{BB962C8B-B14F-4D97-AF65-F5344CB8AC3E}">
        <p14:creationId xmlns:p14="http://schemas.microsoft.com/office/powerpoint/2010/main" val="66975813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p:cNvPicPr>
            <a:picLocks noGrp="1" noChangeAspect="1"/>
          </p:cNvPicPr>
          <p:nvPr>
            <p:ph idx="1"/>
          </p:nvPr>
        </p:nvPicPr>
        <p:blipFill rotWithShape="1">
          <a:blip r:embed="rId2" cstate="hqprint">
            <a:extLst>
              <a:ext uri="{28A0092B-C50C-407E-A947-70E740481C1C}">
                <a14:useLocalDpi xmlns:a14="http://schemas.microsoft.com/office/drawing/2010/main"/>
              </a:ext>
            </a:extLst>
          </a:blip>
          <a:srcRect l="-1075" r="-2115"/>
          <a:stretch/>
        </p:blipFill>
        <p:spPr>
          <a:xfrm>
            <a:off x="323528" y="423314"/>
            <a:ext cx="4536504" cy="5971895"/>
          </a:xfrm>
        </p:spPr>
      </p:pic>
      <p:pic>
        <p:nvPicPr>
          <p:cNvPr id="5" name="Imagen 4"/>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4785823" y="1340768"/>
            <a:ext cx="4274444" cy="4248472"/>
          </a:xfrm>
          <a:prstGeom prst="rect">
            <a:avLst/>
          </a:prstGeom>
        </p:spPr>
      </p:pic>
      <p:sp>
        <p:nvSpPr>
          <p:cNvPr id="6" name="CuadroTexto 5"/>
          <p:cNvSpPr txBox="1"/>
          <p:nvPr/>
        </p:nvSpPr>
        <p:spPr>
          <a:xfrm>
            <a:off x="5364088" y="5877272"/>
            <a:ext cx="3096344" cy="600164"/>
          </a:xfrm>
          <a:prstGeom prst="rect">
            <a:avLst/>
          </a:prstGeom>
          <a:noFill/>
        </p:spPr>
        <p:txBody>
          <a:bodyPr wrap="square" rtlCol="0">
            <a:spAutoFit/>
          </a:bodyPr>
          <a:lstStyle/>
          <a:p>
            <a:r>
              <a:rPr lang="es-ES" sz="1100" dirty="0" err="1"/>
              <a:t>https</a:t>
            </a:r>
            <a:r>
              <a:rPr lang="es-ES" sz="1100" dirty="0"/>
              <a:t>://</a:t>
            </a:r>
            <a:r>
              <a:rPr lang="es-ES" sz="1100" dirty="0" err="1"/>
              <a:t>saude-popular.org</a:t>
            </a:r>
            <a:r>
              <a:rPr lang="es-ES" sz="1100" dirty="0"/>
              <a:t>/2016/07/anvisa-divulga-lista-dos-alimentos-com-maior-nivel-de-contaminacao/</a:t>
            </a:r>
          </a:p>
        </p:txBody>
      </p:sp>
      <p:pic>
        <p:nvPicPr>
          <p:cNvPr id="7" name="Imagen 6" descr="Screen Shot 2016-08-29 at 6.30.59 AM.pn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012160" y="332656"/>
            <a:ext cx="2843808" cy="578402"/>
          </a:xfrm>
          <a:prstGeom prst="rect">
            <a:avLst/>
          </a:prstGeom>
        </p:spPr>
      </p:pic>
    </p:spTree>
    <p:extLst>
      <p:ext uri="{BB962C8B-B14F-4D97-AF65-F5344CB8AC3E}">
        <p14:creationId xmlns:p14="http://schemas.microsoft.com/office/powerpoint/2010/main" val="166316421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6" name="Rectangle 8"/>
          <p:cNvSpPr>
            <a:spLocks noGrp="1" noChangeArrowheads="1"/>
          </p:cNvSpPr>
          <p:nvPr>
            <p:ph type="title"/>
          </p:nvPr>
        </p:nvSpPr>
        <p:spPr/>
        <p:txBody>
          <a:bodyPr/>
          <a:lstStyle/>
          <a:p>
            <a:pPr eaLnBrk="1" hangingPunct="1"/>
            <a:endParaRPr lang="es-ES">
              <a:latin typeface="Arial" charset="0"/>
            </a:endParaRPr>
          </a:p>
        </p:txBody>
      </p:sp>
      <p:pic>
        <p:nvPicPr>
          <p:cNvPr id="67587" name="Picture 4" descr="DSCN2350b"/>
          <p:cNvPicPr>
            <a:picLocks noGrp="1" noChangeAspect="1" noChangeArrowheads="1"/>
          </p:cNvPicPr>
          <p:nvPr>
            <p:ph sz="half" idx="1"/>
          </p:nvPr>
        </p:nvPicPr>
        <p:blipFill>
          <a:blip r:embed="rId2" cstate="email">
            <a:extLst>
              <a:ext uri="{BEBA8EAE-BF5A-486C-A8C5-ECC9F3942E4B}">
                <a14:imgProps xmlns:a14="http://schemas.microsoft.com/office/drawing/2010/main">
                  <a14:imgLayer r:embed="rId3">
                    <a14:imgEffect>
                      <a14:sharpenSoften amount="54000"/>
                    </a14:imgEffect>
                  </a14:imgLayer>
                </a14:imgProps>
              </a:ext>
              <a:ext uri="{28A0092B-C50C-407E-A947-70E740481C1C}">
                <a14:useLocalDpi xmlns:a14="http://schemas.microsoft.com/office/drawing/2010/main"/>
              </a:ext>
            </a:extLst>
          </a:blip>
          <a:srcRect/>
          <a:stretch>
            <a:fillRect/>
          </a:stretch>
        </p:blipFill>
        <p:spPr>
          <a:xfrm>
            <a:off x="0" y="0"/>
            <a:ext cx="9144000" cy="6843713"/>
          </a:xfr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58553241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251790" y="6361040"/>
            <a:ext cx="8693427" cy="307777"/>
          </a:xfrm>
          <a:prstGeom prst="rect">
            <a:avLst/>
          </a:prstGeom>
          <a:noFill/>
        </p:spPr>
        <p:txBody>
          <a:bodyPr wrap="square" rtlCol="0">
            <a:spAutoFit/>
          </a:bodyPr>
          <a:lstStyle/>
          <a:p>
            <a:r>
              <a:rPr lang="es-ES_tradnl" sz="1400" dirty="0" err="1" smtClean="0"/>
              <a:t>Hirvonen</a:t>
            </a:r>
            <a:r>
              <a:rPr lang="es-ES_tradnl" sz="1400" dirty="0" smtClean="0"/>
              <a:t> </a:t>
            </a:r>
            <a:r>
              <a:rPr lang="es-ES_tradnl" sz="1400" i="1" dirty="0" smtClean="0"/>
              <a:t>et al</a:t>
            </a:r>
            <a:r>
              <a:rPr lang="es-ES_tradnl" sz="1400" dirty="0" smtClean="0"/>
              <a:t>. 2017. </a:t>
            </a:r>
            <a:r>
              <a:rPr lang="es-ES_tradnl" sz="1400" dirty="0" err="1" smtClean="0"/>
              <a:t>Children’s</a:t>
            </a:r>
            <a:r>
              <a:rPr lang="es-ES_tradnl" sz="1400" dirty="0" smtClean="0"/>
              <a:t> </a:t>
            </a:r>
            <a:r>
              <a:rPr lang="es-ES_tradnl" sz="1400" dirty="0" err="1"/>
              <a:t>Diets</a:t>
            </a:r>
            <a:r>
              <a:rPr lang="es-ES_tradnl" sz="1400" dirty="0"/>
              <a:t>, </a:t>
            </a:r>
            <a:r>
              <a:rPr lang="es-ES_tradnl" sz="1400" dirty="0" err="1"/>
              <a:t>Nutrition</a:t>
            </a:r>
            <a:r>
              <a:rPr lang="es-ES_tradnl" sz="1400" dirty="0"/>
              <a:t> </a:t>
            </a:r>
            <a:r>
              <a:rPr lang="es-ES_tradnl" sz="1400" dirty="0" err="1"/>
              <a:t>Knowledge</a:t>
            </a:r>
            <a:r>
              <a:rPr lang="es-ES_tradnl" sz="1400" dirty="0"/>
              <a:t>, and Access to </a:t>
            </a:r>
            <a:r>
              <a:rPr lang="es-ES_tradnl" sz="1400" dirty="0" err="1" smtClean="0"/>
              <a:t>Markets</a:t>
            </a:r>
            <a:r>
              <a:rPr lang="es-ES_tradnl" sz="1400" dirty="0" smtClean="0"/>
              <a:t>. </a:t>
            </a:r>
            <a:r>
              <a:rPr lang="es-ES_tradnl" sz="1400" dirty="0" err="1" smtClean="0"/>
              <a:t>World</a:t>
            </a:r>
            <a:r>
              <a:rPr lang="es-ES_tradnl" sz="1400" dirty="0" smtClean="0"/>
              <a:t> </a:t>
            </a:r>
            <a:r>
              <a:rPr lang="es-ES_tradnl" sz="1400" dirty="0" err="1" smtClean="0"/>
              <a:t>Development</a:t>
            </a:r>
            <a:r>
              <a:rPr lang="es-ES_tradnl" sz="1400" dirty="0" smtClean="0"/>
              <a:t> 95</a:t>
            </a:r>
            <a:endParaRPr lang="es-ES_tradnl" sz="1400" dirty="0"/>
          </a:p>
        </p:txBody>
      </p:sp>
      <p:pic>
        <p:nvPicPr>
          <p:cNvPr id="6" name="Imagen 5"/>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45773" y="1046922"/>
            <a:ext cx="6758610" cy="4497125"/>
          </a:xfrm>
          <a:prstGeom prst="rect">
            <a:avLst/>
          </a:prstGeom>
        </p:spPr>
      </p:pic>
      <p:sp>
        <p:nvSpPr>
          <p:cNvPr id="7" name="CuadroTexto 6"/>
          <p:cNvSpPr txBox="1"/>
          <p:nvPr/>
        </p:nvSpPr>
        <p:spPr>
          <a:xfrm>
            <a:off x="5327373" y="1351722"/>
            <a:ext cx="3445565" cy="3416320"/>
          </a:xfrm>
          <a:prstGeom prst="rect">
            <a:avLst/>
          </a:prstGeom>
          <a:noFill/>
        </p:spPr>
        <p:txBody>
          <a:bodyPr wrap="square" rtlCol="0">
            <a:spAutoFit/>
          </a:bodyPr>
          <a:lstStyle/>
          <a:p>
            <a:r>
              <a:rPr lang="es-ES_tradnl" dirty="0" smtClean="0"/>
              <a:t>La subnutrición está generalizada en Etiopía y los niños tienen dietas monótonas.</a:t>
            </a:r>
          </a:p>
          <a:p>
            <a:endParaRPr lang="es-ES_tradnl" dirty="0"/>
          </a:p>
          <a:p>
            <a:r>
              <a:rPr lang="es-ES_tradnl" dirty="0" smtClean="0"/>
              <a:t>Mayor conocimiento sobre nutrición conduce a mejoras en la diversidad en la dieta.</a:t>
            </a:r>
          </a:p>
          <a:p>
            <a:endParaRPr lang="es-ES_tradnl" dirty="0"/>
          </a:p>
          <a:p>
            <a:r>
              <a:rPr lang="es-ES_tradnl" dirty="0" smtClean="0"/>
              <a:t>Pero solo en las áreas con un acceso relativamente bueno al mercado.</a:t>
            </a:r>
          </a:p>
          <a:p>
            <a:endParaRPr lang="es-ES_tradnl" dirty="0"/>
          </a:p>
        </p:txBody>
      </p:sp>
    </p:spTree>
    <p:extLst>
      <p:ext uri="{BB962C8B-B14F-4D97-AF65-F5344CB8AC3E}">
        <p14:creationId xmlns:p14="http://schemas.microsoft.com/office/powerpoint/2010/main" val="14183088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692696"/>
            <a:ext cx="8229600" cy="5433467"/>
          </a:xfrm>
        </p:spPr>
        <p:txBody>
          <a:bodyPr>
            <a:normAutofit fontScale="92500" lnSpcReduction="10000"/>
          </a:bodyPr>
          <a:lstStyle/>
          <a:p>
            <a:pPr marL="0" indent="0">
              <a:buNone/>
            </a:pPr>
            <a:r>
              <a:rPr lang="es-ES_tradnl" sz="2000" dirty="0" err="1"/>
              <a:t>Farm</a:t>
            </a:r>
            <a:r>
              <a:rPr lang="es-ES_tradnl" sz="2000" dirty="0"/>
              <a:t> </a:t>
            </a:r>
            <a:r>
              <a:rPr lang="es-ES_tradnl" sz="2000" dirty="0" err="1"/>
              <a:t>production</a:t>
            </a:r>
            <a:r>
              <a:rPr lang="es-ES_tradnl" sz="2000" dirty="0"/>
              <a:t> </a:t>
            </a:r>
            <a:r>
              <a:rPr lang="es-ES_tradnl" sz="2000" dirty="0" err="1"/>
              <a:t>diversity</a:t>
            </a:r>
            <a:r>
              <a:rPr lang="es-ES_tradnl" sz="2000" dirty="0"/>
              <a:t> and </a:t>
            </a:r>
            <a:r>
              <a:rPr lang="es-ES_tradnl" sz="2000" dirty="0" err="1"/>
              <a:t>dietary</a:t>
            </a:r>
            <a:r>
              <a:rPr lang="es-ES_tradnl" sz="2000" dirty="0"/>
              <a:t> </a:t>
            </a:r>
            <a:r>
              <a:rPr lang="es-ES_tradnl" sz="2000" dirty="0" err="1"/>
              <a:t>quality</a:t>
            </a:r>
            <a:r>
              <a:rPr lang="es-ES_tradnl" sz="2000" dirty="0"/>
              <a:t>: </a:t>
            </a:r>
            <a:r>
              <a:rPr lang="es-ES_tradnl" sz="2000" dirty="0" err="1" smtClean="0"/>
              <a:t>linkages</a:t>
            </a:r>
            <a:r>
              <a:rPr lang="es-ES_tradnl" sz="2000" dirty="0" smtClean="0"/>
              <a:t> and </a:t>
            </a:r>
            <a:r>
              <a:rPr lang="es-ES_tradnl" sz="2000" dirty="0" err="1"/>
              <a:t>measurement</a:t>
            </a:r>
            <a:r>
              <a:rPr lang="es-ES_tradnl" sz="2000" dirty="0"/>
              <a:t> </a:t>
            </a:r>
            <a:r>
              <a:rPr lang="es-ES_tradnl" sz="2000" dirty="0" err="1" smtClean="0"/>
              <a:t>issues</a:t>
            </a:r>
            <a:r>
              <a:rPr lang="es-ES_tradnl" sz="2000" dirty="0" smtClean="0"/>
              <a:t>. </a:t>
            </a:r>
            <a:r>
              <a:rPr lang="es-ES_tradnl" sz="2000" dirty="0" err="1" smtClean="0"/>
              <a:t>Sibhatu</a:t>
            </a:r>
            <a:r>
              <a:rPr lang="es-ES_tradnl" sz="2000" dirty="0" smtClean="0"/>
              <a:t> </a:t>
            </a:r>
            <a:r>
              <a:rPr lang="es-ES_tradnl" sz="2000" dirty="0"/>
              <a:t>&amp; </a:t>
            </a:r>
            <a:r>
              <a:rPr lang="es-ES_tradnl" sz="2000" dirty="0" err="1" smtClean="0"/>
              <a:t>Qaim</a:t>
            </a:r>
            <a:r>
              <a:rPr lang="es-ES_tradnl" sz="2000" dirty="0" smtClean="0"/>
              <a:t>. 2018. </a:t>
            </a:r>
            <a:r>
              <a:rPr lang="es-ES_tradnl" sz="2000" dirty="0" err="1"/>
              <a:t>Food</a:t>
            </a:r>
            <a:r>
              <a:rPr lang="es-ES_tradnl" sz="2000" dirty="0"/>
              <a:t> </a:t>
            </a:r>
            <a:r>
              <a:rPr lang="es-ES_tradnl" sz="2000" dirty="0" smtClean="0"/>
              <a:t>Security 10(1)</a:t>
            </a:r>
          </a:p>
          <a:p>
            <a:pPr marL="0" indent="0">
              <a:buNone/>
            </a:pPr>
            <a:endParaRPr lang="es-ES_tradnl" sz="2000" dirty="0"/>
          </a:p>
          <a:p>
            <a:pPr marL="0" indent="0">
              <a:buNone/>
            </a:pPr>
            <a:r>
              <a:rPr lang="es-ES_tradnl" sz="2000" dirty="0" smtClean="0"/>
              <a:t>En Indonesia, Kenia y Uganda:</a:t>
            </a:r>
          </a:p>
          <a:p>
            <a:pPr marL="0" indent="0">
              <a:buNone/>
            </a:pPr>
            <a:endParaRPr lang="es-ES_tradnl" sz="2000" dirty="0" smtClean="0"/>
          </a:p>
          <a:p>
            <a:pPr marL="0" indent="0">
              <a:buNone/>
            </a:pPr>
            <a:r>
              <a:rPr lang="es-ES_tradnl" sz="2000" dirty="0" smtClean="0"/>
              <a:t>La producción de subsistencia diversificada con frecuencia contribuye menos a la diversidad en la alimentación que los ingresos económicos derivados de la conexión con los mercados. </a:t>
            </a:r>
          </a:p>
          <a:p>
            <a:pPr marL="0" indent="0">
              <a:buNone/>
            </a:pPr>
            <a:endParaRPr lang="es-ES_tradnl" sz="1000" dirty="0"/>
          </a:p>
          <a:p>
            <a:pPr marL="0" indent="0">
              <a:buNone/>
            </a:pPr>
            <a:r>
              <a:rPr lang="es-ES_tradnl" sz="2000" dirty="0" smtClean="0"/>
              <a:t>Si la diversificación productiva responde a los incentivos del mercado y aprovecha las ventajas comparativas, puede contribuir a mayores ingresos y mejor nutrición. </a:t>
            </a:r>
          </a:p>
          <a:p>
            <a:pPr marL="0" indent="0">
              <a:buNone/>
            </a:pPr>
            <a:endParaRPr lang="es-ES_tradnl" sz="1000" dirty="0"/>
          </a:p>
          <a:p>
            <a:pPr marL="0" indent="0">
              <a:buNone/>
            </a:pPr>
            <a:r>
              <a:rPr lang="es-ES_tradnl" sz="2000" dirty="0" smtClean="0"/>
              <a:t>Sin embargo, aumentar el número de grupos de alimentos en la finca sin tomar en cuenta los incentivos del mercado puede profundizar la condición de subsistencia, reducir el ingreso y empeorar la calidad de la alimentación.</a:t>
            </a:r>
          </a:p>
          <a:p>
            <a:pPr marL="0" indent="0">
              <a:buNone/>
            </a:pPr>
            <a:endParaRPr lang="es-ES_tradnl" sz="1000" dirty="0"/>
          </a:p>
          <a:p>
            <a:pPr marL="0" indent="0">
              <a:buNone/>
            </a:pPr>
            <a:r>
              <a:rPr lang="es-ES_tradnl" sz="2000" dirty="0" smtClean="0"/>
              <a:t>Los resultados sugieren que mejorar el funcionamiento de los mercados agrícolas y el acceso de los pequeños productores son estrategias claves para mejorar la nutrición.</a:t>
            </a:r>
          </a:p>
        </p:txBody>
      </p:sp>
    </p:spTree>
    <p:extLst>
      <p:ext uri="{BB962C8B-B14F-4D97-AF65-F5344CB8AC3E}">
        <p14:creationId xmlns:p14="http://schemas.microsoft.com/office/powerpoint/2010/main" val="46875679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67544" y="1052736"/>
            <a:ext cx="8229600" cy="4525963"/>
          </a:xfrm>
        </p:spPr>
        <p:txBody>
          <a:bodyPr>
            <a:normAutofit/>
          </a:bodyPr>
          <a:lstStyle/>
          <a:p>
            <a:pPr marL="0" indent="0">
              <a:buNone/>
            </a:pPr>
            <a:r>
              <a:rPr lang="es-ES_tradnl" sz="2000" dirty="0" smtClean="0"/>
              <a:t>Algunos conceptos claves:</a:t>
            </a:r>
          </a:p>
          <a:p>
            <a:pPr marL="0" indent="0">
              <a:buNone/>
            </a:pPr>
            <a:endParaRPr lang="es-ES_tradnl" sz="1000" dirty="0" smtClean="0"/>
          </a:p>
          <a:p>
            <a:pPr>
              <a:buFont typeface="PTMono-Regular" charset="0"/>
              <a:buChar char="→"/>
            </a:pPr>
            <a:r>
              <a:rPr lang="es-ES_tradnl" sz="2000" dirty="0" err="1" smtClean="0">
                <a:solidFill>
                  <a:srgbClr val="211D1E"/>
                </a:solidFill>
                <a:latin typeface="+mj-lt"/>
              </a:rPr>
              <a:t>Asociatividad</a:t>
            </a:r>
            <a:r>
              <a:rPr lang="es-ES_tradnl" sz="2000" dirty="0" smtClean="0">
                <a:solidFill>
                  <a:srgbClr val="211D1E"/>
                </a:solidFill>
                <a:latin typeface="+mj-lt"/>
              </a:rPr>
              <a:t> que fomente el liderazgo y la innovación individual y colectiva</a:t>
            </a:r>
          </a:p>
          <a:p>
            <a:pPr>
              <a:buFont typeface="PTMono-Regular" charset="0"/>
              <a:buChar char="→"/>
            </a:pPr>
            <a:r>
              <a:rPr lang="es-ES_tradnl" sz="2000" dirty="0" smtClean="0">
                <a:solidFill>
                  <a:srgbClr val="211D1E"/>
                </a:solidFill>
                <a:latin typeface="+mj-lt"/>
              </a:rPr>
              <a:t>Alianzas dentro y fuera del movimiento agroecológico</a:t>
            </a:r>
          </a:p>
          <a:p>
            <a:pPr>
              <a:buFont typeface="PTMono-Regular" charset="0"/>
              <a:buChar char="→"/>
            </a:pPr>
            <a:r>
              <a:rPr lang="es-ES_tradnl" sz="2000" dirty="0" smtClean="0">
                <a:solidFill>
                  <a:srgbClr val="211D1E"/>
                </a:solidFill>
                <a:latin typeface="+mj-lt"/>
              </a:rPr>
              <a:t>Diversidad sin mercado no parece ser sostenible</a:t>
            </a:r>
          </a:p>
          <a:p>
            <a:pPr>
              <a:buFont typeface="PTMono-Regular" charset="0"/>
              <a:buChar char="→"/>
            </a:pPr>
            <a:r>
              <a:rPr lang="es-ES_tradnl" sz="2000" dirty="0" smtClean="0">
                <a:solidFill>
                  <a:srgbClr val="211D1E"/>
                </a:solidFill>
                <a:latin typeface="+mj-lt"/>
              </a:rPr>
              <a:t>Atraer a los jóvenes</a:t>
            </a:r>
          </a:p>
          <a:p>
            <a:pPr>
              <a:buFont typeface="PTMono-Regular" charset="0"/>
              <a:buChar char="→"/>
            </a:pPr>
            <a:r>
              <a:rPr lang="es-ES_tradnl" sz="2000" dirty="0" smtClean="0">
                <a:solidFill>
                  <a:srgbClr val="211D1E"/>
                </a:solidFill>
                <a:latin typeface="+mj-lt"/>
              </a:rPr>
              <a:t>Aprovechar las familias extendidas</a:t>
            </a:r>
          </a:p>
          <a:p>
            <a:pPr>
              <a:buFont typeface="PTMono-Regular" charset="0"/>
              <a:buChar char="→"/>
            </a:pPr>
            <a:r>
              <a:rPr lang="es-ES_tradnl" sz="2000" dirty="0">
                <a:solidFill>
                  <a:srgbClr val="211D1E"/>
                </a:solidFill>
              </a:rPr>
              <a:t>Descentralización</a:t>
            </a:r>
          </a:p>
          <a:p>
            <a:pPr>
              <a:buFont typeface="PTMono-Regular" charset="0"/>
              <a:buChar char="→"/>
            </a:pPr>
            <a:r>
              <a:rPr lang="es-ES_tradnl" sz="2000" dirty="0">
                <a:solidFill>
                  <a:srgbClr val="211D1E"/>
                </a:solidFill>
              </a:rPr>
              <a:t>Gestión municipal</a:t>
            </a:r>
          </a:p>
          <a:p>
            <a:pPr>
              <a:buFont typeface="PTMono-Regular" charset="0"/>
              <a:buChar char="→"/>
            </a:pPr>
            <a:r>
              <a:rPr lang="es-ES_tradnl" sz="2000" dirty="0">
                <a:solidFill>
                  <a:srgbClr val="211D1E"/>
                </a:solidFill>
              </a:rPr>
              <a:t>Centros de servicios para la </a:t>
            </a:r>
            <a:r>
              <a:rPr lang="es-ES_tradnl" sz="2000" dirty="0" err="1">
                <a:solidFill>
                  <a:srgbClr val="211D1E"/>
                </a:solidFill>
              </a:rPr>
              <a:t>poscosecha</a:t>
            </a:r>
            <a:r>
              <a:rPr lang="es-ES_tradnl" sz="2000" dirty="0">
                <a:solidFill>
                  <a:srgbClr val="211D1E"/>
                </a:solidFill>
              </a:rPr>
              <a:t> y la comercialización</a:t>
            </a:r>
          </a:p>
          <a:p>
            <a:pPr>
              <a:buFont typeface="PTMono-Regular" charset="0"/>
              <a:buChar char="→"/>
            </a:pPr>
            <a:r>
              <a:rPr lang="es-ES_tradnl" sz="2000" dirty="0" smtClean="0">
                <a:solidFill>
                  <a:srgbClr val="211D1E"/>
                </a:solidFill>
                <a:latin typeface="+mj-lt"/>
              </a:rPr>
              <a:t>Planes nacionales, regionales, provinciales.</a:t>
            </a:r>
            <a:endParaRPr lang="es-ES_tradnl" sz="2000" dirty="0">
              <a:solidFill>
                <a:srgbClr val="211D1E"/>
              </a:solidFill>
              <a:latin typeface="+mj-lt"/>
            </a:endParaRPr>
          </a:p>
          <a:p>
            <a:endParaRPr lang="es-ES_tradnl" dirty="0" smtClean="0"/>
          </a:p>
          <a:p>
            <a:pPr marL="0" indent="0">
              <a:buNone/>
            </a:pPr>
            <a:endParaRPr lang="es-ES_tradnl" dirty="0"/>
          </a:p>
        </p:txBody>
      </p:sp>
    </p:spTree>
    <p:extLst>
      <p:ext uri="{BB962C8B-B14F-4D97-AF65-F5344CB8AC3E}">
        <p14:creationId xmlns:p14="http://schemas.microsoft.com/office/powerpoint/2010/main" val="181397191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p:cNvSpPr>
            <a:spLocks noGrp="1"/>
          </p:cNvSpPr>
          <p:nvPr>
            <p:ph idx="1"/>
          </p:nvPr>
        </p:nvSpPr>
        <p:spPr>
          <a:xfrm>
            <a:off x="3203848" y="3933056"/>
            <a:ext cx="4258816" cy="820688"/>
          </a:xfrm>
        </p:spPr>
        <p:txBody>
          <a:bodyPr>
            <a:no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lang="es-ES_tradnl" sz="2400" dirty="0" smtClean="0"/>
              <a:t>Gracias</a:t>
            </a:r>
          </a:p>
          <a:p>
            <a:pPr marL="0" marR="0" lvl="0" indent="0" algn="r" defTabSz="914400" eaLnBrk="1" fontAlgn="auto" latinLnBrk="0" hangingPunct="1">
              <a:lnSpc>
                <a:spcPct val="100000"/>
              </a:lnSpc>
              <a:spcBef>
                <a:spcPts val="0"/>
              </a:spcBef>
              <a:spcAft>
                <a:spcPts val="0"/>
              </a:spcAft>
              <a:buClrTx/>
              <a:buSzTx/>
              <a:buFontTx/>
              <a:buNone/>
              <a:tabLst/>
              <a:defRPr/>
            </a:pPr>
            <a:endParaRPr lang="es-ES_tradnl" sz="1800" dirty="0"/>
          </a:p>
          <a:p>
            <a:pPr marL="0" marR="0" lvl="0" indent="0" algn="r" defTabSz="914400" eaLnBrk="1" fontAlgn="auto" latinLnBrk="0" hangingPunct="1">
              <a:lnSpc>
                <a:spcPct val="100000"/>
              </a:lnSpc>
              <a:spcBef>
                <a:spcPts val="0"/>
              </a:spcBef>
              <a:spcAft>
                <a:spcPts val="0"/>
              </a:spcAft>
              <a:buClrTx/>
              <a:buSzTx/>
              <a:buFontTx/>
              <a:buNone/>
              <a:tabLst/>
              <a:defRPr/>
            </a:pPr>
            <a:r>
              <a:rPr lang="es-ES_tradnl" sz="1800" dirty="0" err="1" smtClean="0"/>
              <a:t>rugas@lamolina.edu.pe</a:t>
            </a:r>
            <a:endParaRPr lang="es-ES_tradnl" sz="1800" dirty="0"/>
          </a:p>
        </p:txBody>
      </p:sp>
    </p:spTree>
    <p:extLst>
      <p:ext uri="{BB962C8B-B14F-4D97-AF65-F5344CB8AC3E}">
        <p14:creationId xmlns:p14="http://schemas.microsoft.com/office/powerpoint/2010/main" val="2138267199"/>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7652</TotalTime>
  <Words>1789</Words>
  <Application>Microsoft Macintosh PowerPoint</Application>
  <PresentationFormat>Presentación en pantalla (4:3)</PresentationFormat>
  <Paragraphs>198</Paragraphs>
  <Slides>44</Slides>
  <Notes>1</Notes>
  <HiddenSlides>0</HiddenSlides>
  <MMClips>0</MMClips>
  <ScaleCrop>false</ScaleCrop>
  <HeadingPairs>
    <vt:vector size="8" baseType="variant">
      <vt:variant>
        <vt:lpstr>Fuentes usadas</vt:lpstr>
      </vt:variant>
      <vt:variant>
        <vt:i4>9</vt:i4>
      </vt:variant>
      <vt:variant>
        <vt:lpstr>Tema</vt:lpstr>
      </vt:variant>
      <vt:variant>
        <vt:i4>1</vt:i4>
      </vt:variant>
      <vt:variant>
        <vt:lpstr>Servidores OLE incrustados</vt:lpstr>
      </vt:variant>
      <vt:variant>
        <vt:i4>1</vt:i4>
      </vt:variant>
      <vt:variant>
        <vt:lpstr>Títulos de diapositiva</vt:lpstr>
      </vt:variant>
      <vt:variant>
        <vt:i4>44</vt:i4>
      </vt:variant>
    </vt:vector>
  </HeadingPairs>
  <TitlesOfParts>
    <vt:vector size="55" baseType="lpstr">
      <vt:lpstr>Calibri</vt:lpstr>
      <vt:lpstr>Century Gothic</vt:lpstr>
      <vt:lpstr>Mangal</vt:lpstr>
      <vt:lpstr>ＭＳ Ｐゴシック</vt:lpstr>
      <vt:lpstr>PTMono-Regular</vt:lpstr>
      <vt:lpstr>Times New Roman</vt:lpstr>
      <vt:lpstr>Verdana</vt:lpstr>
      <vt:lpstr>Wingdings 2</vt:lpstr>
      <vt:lpstr>Arial</vt:lpstr>
      <vt:lpstr>Tema de Office</vt:lpstr>
      <vt:lpstr>Documento</vt:lpstr>
      <vt:lpstr>Agroecología en el Perú  y las conexiones campo-ciudad</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unalm</Company>
  <LinksUpToDate>false</LinksUpToDate>
  <SharedDoc>false</SharedDoc>
  <HyperlinksChanged>false</HyperlinksChanged>
  <AppVersion>15.0027</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 poder de la agroecología  para dinamizar campo y ciudad</dc:title>
  <dc:creator>HuertoPc</dc:creator>
  <cp:lastModifiedBy>Usuario de Microsoft Office</cp:lastModifiedBy>
  <cp:revision>242</cp:revision>
  <cp:lastPrinted>2017-06-05T11:49:28Z</cp:lastPrinted>
  <dcterms:created xsi:type="dcterms:W3CDTF">2016-02-16T16:51:03Z</dcterms:created>
  <dcterms:modified xsi:type="dcterms:W3CDTF">2018-02-19T21:11:38Z</dcterms:modified>
</cp:coreProperties>
</file>